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9" r:id="rId1"/>
  </p:sldMasterIdLst>
  <p:notesMasterIdLst>
    <p:notesMasterId r:id="rId42"/>
  </p:notesMasterIdLst>
  <p:sldIdLst>
    <p:sldId id="256" r:id="rId2"/>
    <p:sldId id="29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</p:sldIdLst>
  <p:sldSz cx="9144000" cy="5143500" type="screen16x9"/>
  <p:notesSz cx="6858000" cy="9144000"/>
  <p:embeddedFontLst>
    <p:embeddedFont>
      <p:font typeface="Caveat" pitchFamily="2" charset="0"/>
      <p:regular r:id="rId43"/>
      <p:bold r:id="rId44"/>
    </p:embeddedFont>
    <p:embeddedFont>
      <p:font typeface="Caveat SemiBold" panose="020F0502020204030204" pitchFamily="34" charset="0"/>
      <p:regular r:id="rId45"/>
      <p:bold r:id="rId46"/>
      <p:italic r:id="rId47"/>
      <p:boldItalic r:id="rId48"/>
    </p:embeddedFont>
    <p:embeddedFont>
      <p:font typeface="Manrope" pitchFamily="2" charset="0"/>
      <p:regular r:id="rId49"/>
      <p:bold r:id="rId50"/>
    </p:embeddedFont>
    <p:embeddedFont>
      <p:font typeface="Manrope ExtraBold" pitchFamily="2" charset="0"/>
      <p:bold r:id="rId51"/>
    </p:embeddedFont>
    <p:embeddedFont>
      <p:font typeface="Manrope Light" pitchFamily="2" charset="0"/>
      <p:regular r:id="rId52"/>
      <p:bold r:id="rId53"/>
    </p:embeddedFont>
    <p:embeddedFont>
      <p:font typeface="Manrope Medium" pitchFamily="2" charset="0"/>
      <p:regular r:id="rId54"/>
      <p:bold r:id="rId55"/>
    </p:embeddedFont>
    <p:embeddedFont>
      <p:font typeface="Manrope SemiBold" pitchFamily="2" charset="0"/>
      <p:regular r:id="rId56"/>
      <p:bold r:id="rId5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833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912"/>
    <p:restoredTop sz="94801"/>
  </p:normalViewPr>
  <p:slideViewPr>
    <p:cSldViewPr snapToGrid="0">
      <p:cViewPr>
        <p:scale>
          <a:sx n="85" d="100"/>
          <a:sy n="85" d="100"/>
        </p:scale>
        <p:origin x="1064" y="128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font" Target="fonts/font5.fntdata"/><Relationship Id="rId50" Type="http://schemas.openxmlformats.org/officeDocument/2006/relationships/font" Target="fonts/font8.fntdata"/><Relationship Id="rId55" Type="http://schemas.openxmlformats.org/officeDocument/2006/relationships/font" Target="fonts/font13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3.fntdata"/><Relationship Id="rId53" Type="http://schemas.openxmlformats.org/officeDocument/2006/relationships/font" Target="fonts/font11.fntdata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1.fntdata"/><Relationship Id="rId48" Type="http://schemas.openxmlformats.org/officeDocument/2006/relationships/font" Target="fonts/font6.fntdata"/><Relationship Id="rId56" Type="http://schemas.openxmlformats.org/officeDocument/2006/relationships/font" Target="fonts/font14.fntdata"/><Relationship Id="rId8" Type="http://schemas.openxmlformats.org/officeDocument/2006/relationships/slide" Target="slides/slide7.xml"/><Relationship Id="rId51" Type="http://schemas.openxmlformats.org/officeDocument/2006/relationships/font" Target="fonts/font9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4.fntdata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7.fntdata"/><Relationship Id="rId57" Type="http://schemas.openxmlformats.org/officeDocument/2006/relationships/font" Target="fonts/font15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font" Target="fonts/font2.fntdata"/><Relationship Id="rId52" Type="http://schemas.openxmlformats.org/officeDocument/2006/relationships/font" Target="fonts/font10.fntdata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3638245f1b9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3638245f1b9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>
          <a:extLst>
            <a:ext uri="{FF2B5EF4-FFF2-40B4-BE49-F238E27FC236}">
              <a16:creationId xmlns:a16="http://schemas.microsoft.com/office/drawing/2014/main" id="{66A769D2-3C6A-3678-7A14-76DA98C2F0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3638245f1b9_0_0:notes">
            <a:extLst>
              <a:ext uri="{FF2B5EF4-FFF2-40B4-BE49-F238E27FC236}">
                <a16:creationId xmlns:a16="http://schemas.microsoft.com/office/drawing/2014/main" id="{B3CCE5D8-7505-CC52-DB2A-8945B466993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3638245f1b9_0_0:notes">
            <a:extLst>
              <a:ext uri="{FF2B5EF4-FFF2-40B4-BE49-F238E27FC236}">
                <a16:creationId xmlns:a16="http://schemas.microsoft.com/office/drawing/2014/main" id="{BBD74A1C-5DE2-D277-1384-F8165A09A7B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903081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373f652ca91_2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373f652ca91_2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36355eb3921_1_2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Google Shape;97;g36355eb3921_1_2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44e25050c4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44e25050c4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36355eb3921_1_2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36355eb3921_1_2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375b05addc7_11_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375b05addc7_11_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375b05addc7_11_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375b05addc7_11_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375b05addc7_11_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375b05addc7_11_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g3737489eab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9" name="Google Shape;209;g3737489eaba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g3737489eaba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1" name="Google Shape;221;g3737489eaba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3737489eaba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" name="Google Shape;233;g3737489eaba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g37201acbf09_4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5" name="Google Shape;245;g37201acbf09_4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g3638245f1b9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5" name="Google Shape;255;g3638245f1b9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g36355eb3921_1_2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4" name="Google Shape;274;g36355eb3921_1_2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g36355eb3921_1_3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6" name="Google Shape;296;g36355eb3921_1_30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g370e825214b_0_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8" name="Google Shape;308;g370e825214b_0_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g370e825214b_0_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2" name="Google Shape;322;g370e825214b_0_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3635747b916_1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3635747b916_1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g370e825214b_0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4" name="Google Shape;354;g370e825214b_0_1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371d0849ec3_0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371d0849ec3_0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3635747b916_1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3635747b916_1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635747b916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3635747b916_1_8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70e825214b_0_2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70e825214b_0_2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344e25050c4_0_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Google Shape;115;g344e25050c4_0_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37201acbf09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37201acbf09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3635747b916_1_2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Google Shape;144;g3635747b916_1_2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3712f5904a7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" name="Google Shape;167;g3712f5904a7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g3635747b916_1_2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" name="Google Shape;188;g3635747b916_1_2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g3635747b916_1_29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9" name="Google Shape;209;g3635747b916_1_29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37201acbf09_4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37201acbf09_4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g37201acbf09_4_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0" name="Google Shape;250;g37201acbf09_4_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g37201acbf09_4_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1" name="Google Shape;271;g37201acbf09_4_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g37201acbf09_4_1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2" name="Google Shape;292;g37201acbf09_4_1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g37201acbf09_4_1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6" name="Google Shape;316;g37201acbf09_4_1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g36355eb3921_1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7" name="Google Shape;337;g36355eb3921_1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g373f652ca91_2_2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8" name="Google Shape;348;g373f652ca91_2_2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g373f652ca91_2_2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5" name="Google Shape;365;g373f652ca91_2_2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g36355eb3921_1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8" name="Google Shape;378;g36355eb3921_1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36355eb3921_1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36355eb3921_1_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gif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2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gif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openxmlformats.org/officeDocument/2006/relationships/image" Target="../media/image10.jpg"/><Relationship Id="rId7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9.png"/><Relationship Id="rId4" Type="http://schemas.openxmlformats.org/officeDocument/2006/relationships/image" Target="../media/image8.gif"/><Relationship Id="rId9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image" Target="../media/image10.jpg"/><Relationship Id="rId7" Type="http://schemas.openxmlformats.org/officeDocument/2006/relationships/image" Target="../media/image1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image" Target="../media/image9.png"/><Relationship Id="rId10" Type="http://schemas.openxmlformats.org/officeDocument/2006/relationships/image" Target="../media/image20.jpg"/><Relationship Id="rId4" Type="http://schemas.openxmlformats.org/officeDocument/2006/relationships/image" Target="../media/image8.gif"/><Relationship Id="rId9" Type="http://schemas.openxmlformats.org/officeDocument/2006/relationships/image" Target="../media/image1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8.gif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8.gif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8.gif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9.png"/><Relationship Id="rId5" Type="http://schemas.openxmlformats.org/officeDocument/2006/relationships/image" Target="../media/image25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8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27.png"/><Relationship Id="rId11" Type="http://schemas.openxmlformats.org/officeDocument/2006/relationships/image" Target="../media/image9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notesSlide" Target="../notesSlides/notesSlide14.xml"/><Relationship Id="rId9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gif"/><Relationship Id="rId3" Type="http://schemas.openxmlformats.org/officeDocument/2006/relationships/image" Target="../media/image10.jpg"/><Relationship Id="rId7" Type="http://schemas.openxmlformats.org/officeDocument/2006/relationships/image" Target="../media/image35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gif"/><Relationship Id="rId11" Type="http://schemas.openxmlformats.org/officeDocument/2006/relationships/image" Target="../media/image9.png"/><Relationship Id="rId5" Type="http://schemas.openxmlformats.org/officeDocument/2006/relationships/image" Target="../media/image33.gif"/><Relationship Id="rId10" Type="http://schemas.openxmlformats.org/officeDocument/2006/relationships/image" Target="../media/image38.gif"/><Relationship Id="rId4" Type="http://schemas.openxmlformats.org/officeDocument/2006/relationships/image" Target="../media/image32.gif"/><Relationship Id="rId9" Type="http://schemas.openxmlformats.org/officeDocument/2006/relationships/image" Target="../media/image37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gif"/><Relationship Id="rId4" Type="http://schemas.openxmlformats.org/officeDocument/2006/relationships/image" Target="../media/image39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.jpg"/><Relationship Id="rId7" Type="http://schemas.openxmlformats.org/officeDocument/2006/relationships/image" Target="../media/image37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gif"/><Relationship Id="rId5" Type="http://schemas.openxmlformats.org/officeDocument/2006/relationships/image" Target="../media/image35.gif"/><Relationship Id="rId4" Type="http://schemas.openxmlformats.org/officeDocument/2006/relationships/image" Target="../media/image38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41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jpg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Relationship Id="rId9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3.gif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0.jpg"/><Relationship Id="rId5" Type="http://schemas.openxmlformats.org/officeDocument/2006/relationships/image" Target="../media/image52.png"/><Relationship Id="rId4" Type="http://schemas.openxmlformats.org/officeDocument/2006/relationships/notesSlide" Target="../notesSlides/notesSlide24.xml"/><Relationship Id="rId9" Type="http://schemas.openxmlformats.org/officeDocument/2006/relationships/image" Target="../media/image9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10.jpg"/><Relationship Id="rId7" Type="http://schemas.openxmlformats.org/officeDocument/2006/relationships/image" Target="../media/image5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10" Type="http://schemas.openxmlformats.org/officeDocument/2006/relationships/image" Target="../media/image9.png"/><Relationship Id="rId4" Type="http://schemas.openxmlformats.org/officeDocument/2006/relationships/image" Target="../media/image55.png"/><Relationship Id="rId9" Type="http://schemas.openxmlformats.org/officeDocument/2006/relationships/image" Target="../media/image6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3.jp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54.png"/><Relationship Id="rId5" Type="http://schemas.openxmlformats.org/officeDocument/2006/relationships/image" Target="../media/image62.png"/><Relationship Id="rId4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65.jpg"/><Relationship Id="rId5" Type="http://schemas.openxmlformats.org/officeDocument/2006/relationships/image" Target="../media/image64.png"/><Relationship Id="rId4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67.jpg"/><Relationship Id="rId5" Type="http://schemas.openxmlformats.org/officeDocument/2006/relationships/image" Target="../media/image66.png"/><Relationship Id="rId4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69.jpg"/><Relationship Id="rId5" Type="http://schemas.openxmlformats.org/officeDocument/2006/relationships/image" Target="../media/image68.png"/><Relationship Id="rId4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71.jpg"/><Relationship Id="rId5" Type="http://schemas.openxmlformats.org/officeDocument/2006/relationships/image" Target="../media/image70.png"/><Relationship Id="rId4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image" Target="../media/image73.jpg"/><Relationship Id="rId5" Type="http://schemas.openxmlformats.org/officeDocument/2006/relationships/image" Target="../media/image72.png"/><Relationship Id="rId4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image" Target="../media/image75.jpg"/><Relationship Id="rId5" Type="http://schemas.openxmlformats.org/officeDocument/2006/relationships/image" Target="../media/image74.png"/><Relationship Id="rId4" Type="http://schemas.openxmlformats.org/officeDocument/2006/relationships/notesSlide" Target="../notesSlides/notesSlide3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image" Target="../media/image77.jpg"/><Relationship Id="rId5" Type="http://schemas.openxmlformats.org/officeDocument/2006/relationships/image" Target="../media/image76.png"/><Relationship Id="rId4" Type="http://schemas.openxmlformats.org/officeDocument/2006/relationships/notesSlide" Target="../notesSlides/notesSlide3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6" Type="http://schemas.openxmlformats.org/officeDocument/2006/relationships/image" Target="../media/image79.jpg"/><Relationship Id="rId5" Type="http://schemas.openxmlformats.org/officeDocument/2006/relationships/image" Target="../media/image78.png"/><Relationship Id="rId4" Type="http://schemas.openxmlformats.org/officeDocument/2006/relationships/notesSlide" Target="../notesSlides/notesSlide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41.gif"/><Relationship Id="rId4" Type="http://schemas.openxmlformats.org/officeDocument/2006/relationships/image" Target="../media/image2.gi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6" Type="http://schemas.openxmlformats.org/officeDocument/2006/relationships/image" Target="../media/image9.png"/><Relationship Id="rId5" Type="http://schemas.openxmlformats.org/officeDocument/2006/relationships/image" Target="../media/image80.png"/><Relationship Id="rId4" Type="http://schemas.openxmlformats.org/officeDocument/2006/relationships/notesSlide" Target="../notesSlides/notesSlide37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://getintoenergy.org/energy-curriculum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2.png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6" Type="http://schemas.openxmlformats.org/officeDocument/2006/relationships/image" Target="../media/image9.png"/><Relationship Id="rId5" Type="http://schemas.openxmlformats.org/officeDocument/2006/relationships/image" Target="../media/image81.png"/><Relationship Id="rId10" Type="http://schemas.openxmlformats.org/officeDocument/2006/relationships/image" Target="../media/image84.gif"/><Relationship Id="rId4" Type="http://schemas.openxmlformats.org/officeDocument/2006/relationships/notesSlide" Target="../notesSlides/notesSlide38.xml"/><Relationship Id="rId9" Type="http://schemas.openxmlformats.org/officeDocument/2006/relationships/image" Target="../media/image83.gi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6.gi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video" Target="../media/media19.mp4"/><Relationship Id="rId1" Type="http://schemas.microsoft.com/office/2007/relationships/media" Target="../media/media19.mp4"/><Relationship Id="rId6" Type="http://schemas.openxmlformats.org/officeDocument/2006/relationships/hyperlink" Target="https://getintoenergy.org/" TargetMode="External"/><Relationship Id="rId5" Type="http://schemas.openxmlformats.org/officeDocument/2006/relationships/image" Target="../media/image87.png"/><Relationship Id="rId4" Type="http://schemas.openxmlformats.org/officeDocument/2006/relationships/notesSlide" Target="../notesSlides/notesSlide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08334D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 title="martin-martz-q9A0A3ij4yM-unsplash.jpg"/>
          <p:cNvPicPr preferRelativeResize="0"/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1349" y="0"/>
            <a:ext cx="9141299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/>
          <p:nvPr/>
        </p:nvSpPr>
        <p:spPr>
          <a:xfrm>
            <a:off x="501450" y="263524"/>
            <a:ext cx="8141100" cy="4399800"/>
          </a:xfrm>
          <a:prstGeom prst="roundRect">
            <a:avLst>
              <a:gd name="adj" fmla="val 16667"/>
            </a:avLst>
          </a:prstGeom>
          <a:solidFill>
            <a:srgbClr val="1A5D7F"/>
          </a:solidFill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Instructions for Presenters</a:t>
            </a:r>
            <a:endParaRPr sz="2400" dirty="0">
              <a:solidFill>
                <a:schemeClr val="lt1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lt1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  <a:p>
            <a:pPr marL="457200" lvl="0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Manrope Medium"/>
              <a:buAutoNum type="arabicPeriod"/>
            </a:pPr>
            <a:r>
              <a:rPr lang="en" sz="1600" dirty="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This slide deck includes content for </a:t>
            </a:r>
            <a:r>
              <a:rPr lang="en" sz="1600" dirty="0">
                <a:solidFill>
                  <a:srgbClr val="32D039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Middle and High School and Post-Secondary Students. </a:t>
            </a:r>
            <a:r>
              <a:rPr lang="en" sz="1600" dirty="0">
                <a:solidFill>
                  <a:schemeClr val="lt2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We suggest reviewing and hiding slides as needed to optimize the presentation for your student group.</a:t>
            </a:r>
            <a:endParaRPr sz="1600" dirty="0">
              <a:solidFill>
                <a:schemeClr val="lt2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  <a:p>
            <a:pPr marL="457200" lvl="0" indent="-330200">
              <a:lnSpc>
                <a:spcPct val="115000"/>
              </a:lnSpc>
              <a:buClr>
                <a:schemeClr val="lt1"/>
              </a:buClr>
              <a:buSzPts val="1600"/>
              <a:buFont typeface="Manrope Medium"/>
              <a:buAutoNum type="arabicPeriod"/>
            </a:pPr>
            <a:r>
              <a:rPr lang="en" sz="1600" dirty="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Add your name, contact information, a sentence or two about you, and your organization’s logo to the following Welcome slide (Slide 2).</a:t>
            </a:r>
            <a:endParaRPr sz="1600" dirty="0">
              <a:solidFill>
                <a:schemeClr val="lt1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  <a:p>
            <a:pPr marL="457200" lvl="0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Manrope Medium"/>
              <a:buAutoNum type="arabicPeriod"/>
            </a:pPr>
            <a:r>
              <a:rPr lang="en" sz="1600" dirty="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This presentation is designed for approximately 40 minutes, but can be adjusted as needed for various class durations.</a:t>
            </a:r>
            <a:endParaRPr sz="1600" dirty="0">
              <a:solidFill>
                <a:schemeClr val="lt1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  <a:p>
            <a:pPr marL="457200" lvl="0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Manrope Medium"/>
              <a:buAutoNum type="arabicPeriod"/>
            </a:pPr>
            <a:r>
              <a:rPr lang="en" sz="1600" dirty="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Please hide this informational slide before your presentation begins!</a:t>
            </a:r>
            <a:endParaRPr sz="1600" dirty="0">
              <a:solidFill>
                <a:schemeClr val="lt1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lt1"/>
              </a:solidFill>
              <a:latin typeface="Manrope Light"/>
              <a:ea typeface="Manrope Light"/>
              <a:cs typeface="Manrope Light"/>
              <a:sym typeface="Manrope Light"/>
            </a:endParaRPr>
          </a:p>
        </p:txBody>
      </p:sp>
      <p:sp>
        <p:nvSpPr>
          <p:cNvPr id="56" name="Google Shape;56;p13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1</a:t>
            </a:fld>
            <a:endParaRPr>
              <a:solidFill>
                <a:schemeClr val="lt1"/>
              </a:solidFill>
            </a:endParaRPr>
          </a:p>
        </p:txBody>
      </p:sp>
      <p:pic>
        <p:nvPicPr>
          <p:cNvPr id="57" name="Google Shape;57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-172375" y="3160700"/>
            <a:ext cx="2357525" cy="2357525"/>
          </a:xfrm>
          <a:prstGeom prst="rect">
            <a:avLst/>
          </a:prstGeom>
          <a:noFill/>
          <a:ln>
            <a:noFill/>
          </a:ln>
        </p:spPr>
      </p:pic>
      <p:sp>
        <p:nvSpPr>
          <p:cNvPr id="58" name="Google Shape;58;p13"/>
          <p:cNvSpPr/>
          <p:nvPr/>
        </p:nvSpPr>
        <p:spPr>
          <a:xfrm flipH="1">
            <a:off x="7963800" y="-121550"/>
            <a:ext cx="1332600" cy="843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9" name="Google Shape;59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51025" y="141250"/>
            <a:ext cx="1016775" cy="4704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32D039">
                <a:alpha val="50000"/>
              </a:srgbClr>
            </a:outerShdw>
          </a:effectLst>
        </p:spPr>
      </p:pic>
      <p:pic>
        <p:nvPicPr>
          <p:cNvPr id="60" name="Google Shape;60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815525" y="4375225"/>
            <a:ext cx="1016775" cy="470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08334D"/>
        </a:solidFill>
        <a:effectLst/>
      </p:bgPr>
    </p:bg>
    <p:spTree>
      <p:nvGrpSpPr>
        <p:cNvPr id="1" name="Shape 53">
          <a:extLst>
            <a:ext uri="{FF2B5EF4-FFF2-40B4-BE49-F238E27FC236}">
              <a16:creationId xmlns:a16="http://schemas.microsoft.com/office/drawing/2014/main" id="{D71BBCEF-8EAE-6B00-0001-18C12100E5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 title="martin-martz-q9A0A3ij4yM-unsplash.jpg">
            <a:extLst>
              <a:ext uri="{FF2B5EF4-FFF2-40B4-BE49-F238E27FC236}">
                <a16:creationId xmlns:a16="http://schemas.microsoft.com/office/drawing/2014/main" id="{C3080BD6-2946-99E3-3E41-36CF80304AAA}"/>
              </a:ext>
            </a:extLst>
          </p:cNvPr>
          <p:cNvPicPr preferRelativeResize="0"/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1349" y="0"/>
            <a:ext cx="9141299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>
            <a:extLst>
              <a:ext uri="{FF2B5EF4-FFF2-40B4-BE49-F238E27FC236}">
                <a16:creationId xmlns:a16="http://schemas.microsoft.com/office/drawing/2014/main" id="{18D286A2-1743-75EA-7223-5D64153380CA}"/>
              </a:ext>
            </a:extLst>
          </p:cNvPr>
          <p:cNvSpPr/>
          <p:nvPr/>
        </p:nvSpPr>
        <p:spPr>
          <a:xfrm>
            <a:off x="501450" y="263524"/>
            <a:ext cx="8141100" cy="4399800"/>
          </a:xfrm>
          <a:prstGeom prst="roundRect">
            <a:avLst>
              <a:gd name="adj" fmla="val 16667"/>
            </a:avLst>
          </a:prstGeom>
          <a:solidFill>
            <a:srgbClr val="1A5D7F"/>
          </a:solidFill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>
              <a:lnSpc>
                <a:spcPct val="115000"/>
              </a:lnSpc>
            </a:pPr>
            <a:r>
              <a:rPr lang="en" sz="4800" b="1" dirty="0">
                <a:solidFill>
                  <a:srgbClr val="32D039"/>
                </a:solidFill>
                <a:latin typeface="Caveat"/>
                <a:ea typeface="Manrope Medium"/>
                <a:cs typeface="Manrope Medium"/>
                <a:sym typeface="Caveat"/>
              </a:rPr>
              <a:t>Welcome!</a:t>
            </a:r>
            <a:endParaRPr sz="4800" dirty="0">
              <a:solidFill>
                <a:schemeClr val="lt1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  <a:p>
            <a:pPr>
              <a:lnSpc>
                <a:spcPct val="115000"/>
              </a:lnSpc>
            </a:pPr>
            <a:endParaRPr lang="en-US" sz="2400" dirty="0">
              <a:solidFill>
                <a:schemeClr val="lt1"/>
              </a:solidFill>
              <a:latin typeface="Manrope Light"/>
              <a:ea typeface="Manrope Light"/>
              <a:cs typeface="Manrope Light"/>
              <a:sym typeface="Manrope Light"/>
            </a:endParaRPr>
          </a:p>
          <a:p>
            <a:pPr>
              <a:lnSpc>
                <a:spcPct val="115000"/>
              </a:lnSpc>
            </a:pPr>
            <a:r>
              <a:rPr lang="en-US" sz="2000" dirty="0">
                <a:solidFill>
                  <a:schemeClr val="lt1"/>
                </a:solidFill>
                <a:latin typeface="Manrope Light"/>
                <a:ea typeface="Manrope Light"/>
                <a:cs typeface="Manrope Light"/>
                <a:sym typeface="Manrope Light"/>
              </a:rPr>
              <a:t>Presenter(s), add your name, contact information, a sentence or two about you, and your organization’s logo.</a:t>
            </a:r>
            <a:endParaRPr sz="2000" dirty="0">
              <a:solidFill>
                <a:schemeClr val="lt1"/>
              </a:solidFill>
              <a:latin typeface="Manrope Light"/>
              <a:ea typeface="Manrope Light"/>
              <a:cs typeface="Manrope Light"/>
              <a:sym typeface="Manrope Light"/>
            </a:endParaRPr>
          </a:p>
        </p:txBody>
      </p:sp>
      <p:sp>
        <p:nvSpPr>
          <p:cNvPr id="56" name="Google Shape;56;p13">
            <a:extLst>
              <a:ext uri="{FF2B5EF4-FFF2-40B4-BE49-F238E27FC236}">
                <a16:creationId xmlns:a16="http://schemas.microsoft.com/office/drawing/2014/main" id="{D8F37FCB-1F8A-44F3-8E02-010E0C78B3EF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2</a:t>
            </a:fld>
            <a:endParaRPr>
              <a:solidFill>
                <a:schemeClr val="lt1"/>
              </a:solidFill>
            </a:endParaRPr>
          </a:p>
        </p:txBody>
      </p:sp>
      <p:pic>
        <p:nvPicPr>
          <p:cNvPr id="57" name="Google Shape;57;p13">
            <a:extLst>
              <a:ext uri="{FF2B5EF4-FFF2-40B4-BE49-F238E27FC236}">
                <a16:creationId xmlns:a16="http://schemas.microsoft.com/office/drawing/2014/main" id="{81182A15-22AF-C668-CE8F-7DCF0D6C2C3B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-172375" y="3160700"/>
            <a:ext cx="2357525" cy="2357525"/>
          </a:xfrm>
          <a:prstGeom prst="rect">
            <a:avLst/>
          </a:prstGeom>
          <a:noFill/>
          <a:ln>
            <a:noFill/>
          </a:ln>
        </p:spPr>
      </p:pic>
      <p:sp>
        <p:nvSpPr>
          <p:cNvPr id="58" name="Google Shape;58;p13">
            <a:extLst>
              <a:ext uri="{FF2B5EF4-FFF2-40B4-BE49-F238E27FC236}">
                <a16:creationId xmlns:a16="http://schemas.microsoft.com/office/drawing/2014/main" id="{A68F8575-81C9-91AB-D3ED-852BC5A6C8D9}"/>
              </a:ext>
            </a:extLst>
          </p:cNvPr>
          <p:cNvSpPr/>
          <p:nvPr/>
        </p:nvSpPr>
        <p:spPr>
          <a:xfrm flipH="1">
            <a:off x="7963800" y="-121550"/>
            <a:ext cx="1332600" cy="843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9" name="Google Shape;59;p13">
            <a:extLst>
              <a:ext uri="{FF2B5EF4-FFF2-40B4-BE49-F238E27FC236}">
                <a16:creationId xmlns:a16="http://schemas.microsoft.com/office/drawing/2014/main" id="{7C7812E5-FD7F-8B2A-0589-9FA5A09A1CCA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51025" y="141250"/>
            <a:ext cx="1016775" cy="4704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32D039">
                <a:alpha val="50000"/>
              </a:srgbClr>
            </a:outerShdw>
          </a:effectLst>
        </p:spPr>
      </p:pic>
      <p:pic>
        <p:nvPicPr>
          <p:cNvPr id="60" name="Google Shape;60;p13">
            <a:extLst>
              <a:ext uri="{FF2B5EF4-FFF2-40B4-BE49-F238E27FC236}">
                <a16:creationId xmlns:a16="http://schemas.microsoft.com/office/drawing/2014/main" id="{E4B5635C-08B2-4DD5-4F8B-96756768EFBE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815525" y="4375225"/>
            <a:ext cx="1016775" cy="470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13244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Google Shape;92;p15"/>
          <p:cNvPicPr preferRelativeResize="0"/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3915688" y="125915"/>
            <a:ext cx="5019126" cy="4891687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93;p15"/>
          <p:cNvSpPr txBox="1"/>
          <p:nvPr/>
        </p:nvSpPr>
        <p:spPr>
          <a:xfrm>
            <a:off x="727590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94" name="Google Shape;94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6750" y="1537725"/>
            <a:ext cx="4035000" cy="2068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6_1.mp4">
            <a:hlinkClick r:id="" action="ppaction://media"/>
            <a:extLst>
              <a:ext uri="{FF2B5EF4-FFF2-40B4-BE49-F238E27FC236}">
                <a16:creationId xmlns:a16="http://schemas.microsoft.com/office/drawing/2014/main" id="{4CF85BFC-2BA5-086D-0081-02BAF2FE17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0367" b="24259"/>
          <a:stretch>
            <a:fillRect/>
          </a:stretch>
        </p:blipFill>
        <p:spPr>
          <a:xfrm>
            <a:off x="-39803" y="0"/>
            <a:ext cx="9288734" cy="51435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120FE4C-AE4E-5EAE-B94A-046418E2541E}"/>
              </a:ext>
            </a:extLst>
          </p:cNvPr>
          <p:cNvSpPr/>
          <p:nvPr/>
        </p:nvSpPr>
        <p:spPr>
          <a:xfrm>
            <a:off x="-39803" y="0"/>
            <a:ext cx="928873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Google Shape;100;p16"/>
          <p:cNvSpPr txBox="1">
            <a:spLocks noGrp="1"/>
          </p:cNvSpPr>
          <p:nvPr>
            <p:ph type="ctrTitle"/>
          </p:nvPr>
        </p:nvSpPr>
        <p:spPr>
          <a:xfrm>
            <a:off x="311700" y="1753813"/>
            <a:ext cx="8520600" cy="908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Power Your Future</a:t>
            </a:r>
            <a:endParaRPr sz="5400" b="1" dirty="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01" name="Google Shape;101;p16"/>
          <p:cNvSpPr txBox="1">
            <a:spLocks noGrp="1"/>
          </p:cNvSpPr>
          <p:nvPr>
            <p:ph type="subTitle" idx="1"/>
          </p:nvPr>
        </p:nvSpPr>
        <p:spPr>
          <a:xfrm>
            <a:off x="311700" y="2664488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Explore Cool Careers in</a:t>
            </a:r>
            <a:r>
              <a:rPr lang="en" dirty="0">
                <a:latin typeface="Manrope"/>
                <a:ea typeface="Manrope"/>
                <a:cs typeface="Manrope"/>
                <a:sym typeface="Manrope"/>
              </a:rPr>
              <a:t> </a:t>
            </a:r>
            <a:r>
              <a:rPr lang="en" b="1" dirty="0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</a:t>
            </a:r>
            <a:endParaRPr b="1" dirty="0">
              <a:solidFill>
                <a:srgbClr val="32D039"/>
              </a:solidFill>
              <a:latin typeface="Caveat"/>
              <a:ea typeface="Caveat"/>
              <a:cs typeface="Caveat"/>
              <a:sym typeface="Caveat"/>
            </a:endParaRPr>
          </a:p>
        </p:txBody>
      </p:sp>
      <p:pic>
        <p:nvPicPr>
          <p:cNvPr id="102" name="Google Shape;102;p1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261124" y="2661913"/>
            <a:ext cx="918200" cy="670025"/>
          </a:xfrm>
          <a:prstGeom prst="rect">
            <a:avLst/>
          </a:prstGeom>
          <a:noFill/>
          <a:ln>
            <a:noFill/>
          </a:ln>
        </p:spPr>
      </p:pic>
      <p:sp>
        <p:nvSpPr>
          <p:cNvPr id="103" name="Google Shape;103;p16"/>
          <p:cNvSpPr/>
          <p:nvPr/>
        </p:nvSpPr>
        <p:spPr>
          <a:xfrm>
            <a:off x="4265934" y="3225466"/>
            <a:ext cx="1454290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pic>
        <p:nvPicPr>
          <p:cNvPr id="104" name="Google Shape;104;p16" descr="a small white drone is flying in the air . (Provided by Tenor)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386775" y="141250"/>
            <a:ext cx="1748600" cy="1165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16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" name="Google Shape;110;p17" title="martin-martz-q9A0A3ij4yM-unsplash.jpg"/>
          <p:cNvPicPr preferRelativeResize="0"/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1349" y="0"/>
            <a:ext cx="9141299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11" name="Google Shape;111;p17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5</a:t>
            </a:fld>
            <a:endParaRPr>
              <a:solidFill>
                <a:schemeClr val="lt1"/>
              </a:solidFill>
            </a:endParaRPr>
          </a:p>
        </p:txBody>
      </p:sp>
      <p:pic>
        <p:nvPicPr>
          <p:cNvPr id="112" name="Google Shape;112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-172375" y="3160700"/>
            <a:ext cx="2357525" cy="2357525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17"/>
          <p:cNvSpPr/>
          <p:nvPr/>
        </p:nvSpPr>
        <p:spPr>
          <a:xfrm>
            <a:off x="501450" y="1632748"/>
            <a:ext cx="8141100" cy="1878000"/>
          </a:xfrm>
          <a:prstGeom prst="roundRect">
            <a:avLst>
              <a:gd name="adj" fmla="val 16667"/>
            </a:avLst>
          </a:prstGeom>
          <a:solidFill>
            <a:srgbClr val="1A5D7F"/>
          </a:solidFill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lt1"/>
                </a:solidFill>
                <a:latin typeface="Manrope Light"/>
                <a:ea typeface="Manrope Light"/>
                <a:cs typeface="Manrope Light"/>
                <a:sym typeface="Manrope Light"/>
              </a:rPr>
              <a:t>Take one minute and write down how you use</a:t>
            </a:r>
            <a:r>
              <a:rPr lang="en" sz="2400" dirty="0">
                <a:solidFill>
                  <a:schemeClr val="dk1"/>
                </a:solidFill>
                <a:latin typeface="Manrope"/>
                <a:ea typeface="Manrope"/>
                <a:cs typeface="Manrope"/>
                <a:sym typeface="Manrope"/>
              </a:rPr>
              <a:t> </a:t>
            </a:r>
            <a:r>
              <a:rPr lang="en" sz="2700" b="1" dirty="0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</a:t>
            </a:r>
            <a:r>
              <a:rPr lang="en" sz="2400" dirty="0">
                <a:solidFill>
                  <a:schemeClr val="dk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 </a:t>
            </a:r>
            <a:r>
              <a:rPr lang="en" sz="2400" dirty="0">
                <a:solidFill>
                  <a:schemeClr val="lt1"/>
                </a:solidFill>
                <a:latin typeface="Manrope Light"/>
                <a:ea typeface="Manrope Light"/>
                <a:cs typeface="Manrope Light"/>
                <a:sym typeface="Manrope Light"/>
              </a:rPr>
              <a:t>every day.</a:t>
            </a:r>
            <a:endParaRPr dirty="0">
              <a:latin typeface="Manrope Light"/>
              <a:ea typeface="Manrope Light"/>
              <a:cs typeface="Manrope Light"/>
              <a:sym typeface="Manrope Light"/>
            </a:endParaRPr>
          </a:p>
        </p:txBody>
      </p:sp>
      <p:sp>
        <p:nvSpPr>
          <p:cNvPr id="114" name="Google Shape;114;p17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115" name="Google Shape;115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" name="Google Shape;120;p18" title="conny-schneider-xuTJZ7uD7PI-unsplash.jpg"/>
          <p:cNvPicPr preferRelativeResize="0"/>
          <p:nvPr/>
        </p:nvPicPr>
        <p:blipFill rotWithShape="1">
          <a:blip r:embed="rId3">
            <a:alphaModFix amt="10000"/>
          </a:blip>
          <a:srcRect r="26546"/>
          <a:stretch/>
        </p:blipFill>
        <p:spPr>
          <a:xfrm>
            <a:off x="0" y="-25"/>
            <a:ext cx="9296399" cy="51435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" name="Google Shape;121;p18" descr="Aerial view of New York City. Original image from Carol M.… | Flickr"/>
          <p:cNvPicPr preferRelativeResize="0"/>
          <p:nvPr/>
        </p:nvPicPr>
        <p:blipFill rotWithShape="1">
          <a:blip r:embed="rId4">
            <a:alphaModFix amt="90000"/>
          </a:blip>
          <a:srcRect l="4424" r="10649"/>
          <a:stretch/>
        </p:blipFill>
        <p:spPr>
          <a:xfrm>
            <a:off x="4157175" y="0"/>
            <a:ext cx="6249300" cy="5143500"/>
          </a:xfrm>
          <a:prstGeom prst="parallelogram">
            <a:avLst>
              <a:gd name="adj" fmla="val 25000"/>
            </a:avLst>
          </a:prstGeom>
          <a:noFill/>
          <a:ln>
            <a:noFill/>
          </a:ln>
        </p:spPr>
      </p:pic>
      <p:sp>
        <p:nvSpPr>
          <p:cNvPr id="122" name="Google Shape;122;p18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6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123" name="Google Shape;123;p18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7963800" cy="7233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Why </a:t>
            </a:r>
            <a:r>
              <a:rPr lang="en" sz="35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?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24" name="Google Shape;124;p18"/>
          <p:cNvSpPr txBox="1">
            <a:spLocks noGrp="1"/>
          </p:cNvSpPr>
          <p:nvPr>
            <p:ph type="title"/>
          </p:nvPr>
        </p:nvSpPr>
        <p:spPr>
          <a:xfrm>
            <a:off x="206717" y="1131862"/>
            <a:ext cx="4860900" cy="46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 dirty="0">
                <a:solidFill>
                  <a:schemeClr val="lt1"/>
                </a:solidFill>
                <a:latin typeface="Manrope SemiBold"/>
                <a:ea typeface="Manrope SemiBold"/>
                <a:cs typeface="Manrope SemiBold"/>
                <a:sym typeface="Manrope SemiBold"/>
              </a:rPr>
              <a:t>Energy Powers Our Lives and Communities</a:t>
            </a:r>
            <a:endParaRPr sz="1800" dirty="0">
              <a:solidFill>
                <a:schemeClr val="lt1"/>
              </a:solidFill>
              <a:latin typeface="Manrope SemiBold"/>
              <a:ea typeface="Manrope SemiBold"/>
              <a:cs typeface="Manrope SemiBold"/>
              <a:sym typeface="Manrope SemiBold"/>
            </a:endParaRPr>
          </a:p>
        </p:txBody>
      </p:sp>
      <p:grpSp>
        <p:nvGrpSpPr>
          <p:cNvPr id="125" name="Google Shape;125;p18"/>
          <p:cNvGrpSpPr/>
          <p:nvPr/>
        </p:nvGrpSpPr>
        <p:grpSpPr>
          <a:xfrm>
            <a:off x="619758" y="2401788"/>
            <a:ext cx="4590392" cy="431112"/>
            <a:chOff x="327807" y="2888175"/>
            <a:chExt cx="4590392" cy="431112"/>
          </a:xfrm>
        </p:grpSpPr>
        <p:sp>
          <p:nvSpPr>
            <p:cNvPr id="126" name="Google Shape;126;p18"/>
            <p:cNvSpPr/>
            <p:nvPr/>
          </p:nvSpPr>
          <p:spPr>
            <a:xfrm>
              <a:off x="431399" y="2888187"/>
              <a:ext cx="4486800" cy="431100"/>
            </a:xfrm>
            <a:prstGeom prst="roundRect">
              <a:avLst>
                <a:gd name="adj" fmla="val 16667"/>
              </a:avLst>
            </a:prstGeom>
            <a:solidFill>
              <a:srgbClr val="08334D"/>
            </a:solidFill>
            <a:ln w="9525" cap="flat" cmpd="sng">
              <a:solidFill>
                <a:srgbClr val="1A5D7F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32D039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4572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>
                  <a:solidFill>
                    <a:schemeClr val="lt1"/>
                  </a:solidFill>
                  <a:latin typeface="Manrope"/>
                  <a:ea typeface="Manrope"/>
                  <a:cs typeface="Manrope"/>
                  <a:sym typeface="Manrope"/>
                </a:rPr>
                <a:t>Runs our phones and laptops</a:t>
              </a:r>
              <a:endParaRPr sz="1600">
                <a:latin typeface="Manrope"/>
                <a:ea typeface="Manrope"/>
                <a:cs typeface="Manrope"/>
                <a:sym typeface="Manrope"/>
              </a:endParaRPr>
            </a:p>
          </p:txBody>
        </p:sp>
        <p:sp>
          <p:nvSpPr>
            <p:cNvPr id="127" name="Google Shape;127;p18"/>
            <p:cNvSpPr/>
            <p:nvPr/>
          </p:nvSpPr>
          <p:spPr>
            <a:xfrm>
              <a:off x="327807" y="2888175"/>
              <a:ext cx="497400" cy="431100"/>
            </a:xfrm>
            <a:prstGeom prst="hexagon">
              <a:avLst>
                <a:gd name="adj" fmla="val 28852"/>
                <a:gd name="vf" fmla="val 115470"/>
              </a:avLst>
            </a:prstGeom>
            <a:solidFill>
              <a:srgbClr val="1A5D7F"/>
            </a:solidFill>
            <a:ln w="28575" cap="flat" cmpd="sng">
              <a:solidFill>
                <a:srgbClr val="32D039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32D039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>
                  <a:solidFill>
                    <a:schemeClr val="lt1"/>
                  </a:solidFill>
                  <a:latin typeface="Manrope ExtraBold"/>
                  <a:ea typeface="Manrope ExtraBold"/>
                  <a:cs typeface="Manrope ExtraBold"/>
                  <a:sym typeface="Manrope ExtraBold"/>
                </a:rPr>
                <a:t>2</a:t>
              </a:r>
              <a:endParaRPr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endParaRPr>
            </a:p>
          </p:txBody>
        </p:sp>
      </p:grpSp>
      <p:grpSp>
        <p:nvGrpSpPr>
          <p:cNvPr id="128" name="Google Shape;128;p18"/>
          <p:cNvGrpSpPr/>
          <p:nvPr/>
        </p:nvGrpSpPr>
        <p:grpSpPr>
          <a:xfrm>
            <a:off x="619758" y="2987425"/>
            <a:ext cx="4590392" cy="431102"/>
            <a:chOff x="327807" y="2888173"/>
            <a:chExt cx="4590392" cy="431102"/>
          </a:xfrm>
        </p:grpSpPr>
        <p:sp>
          <p:nvSpPr>
            <p:cNvPr id="129" name="Google Shape;129;p18"/>
            <p:cNvSpPr/>
            <p:nvPr/>
          </p:nvSpPr>
          <p:spPr>
            <a:xfrm>
              <a:off x="431399" y="2888173"/>
              <a:ext cx="4486800" cy="431100"/>
            </a:xfrm>
            <a:prstGeom prst="roundRect">
              <a:avLst>
                <a:gd name="adj" fmla="val 16667"/>
              </a:avLst>
            </a:prstGeom>
            <a:solidFill>
              <a:srgbClr val="08334D"/>
            </a:solidFill>
            <a:ln w="9525" cap="flat" cmpd="sng">
              <a:solidFill>
                <a:srgbClr val="1A5D7F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32D039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4572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>
                  <a:solidFill>
                    <a:schemeClr val="lt1"/>
                  </a:solidFill>
                  <a:latin typeface="Manrope"/>
                  <a:ea typeface="Manrope"/>
                  <a:cs typeface="Manrope"/>
                  <a:sym typeface="Manrope"/>
                </a:rPr>
                <a:t>Powers our transportation</a:t>
              </a:r>
              <a:endParaRPr sz="1600">
                <a:latin typeface="Manrope"/>
                <a:ea typeface="Manrope"/>
                <a:cs typeface="Manrope"/>
                <a:sym typeface="Manrope"/>
              </a:endParaRPr>
            </a:p>
          </p:txBody>
        </p:sp>
        <p:sp>
          <p:nvSpPr>
            <p:cNvPr id="130" name="Google Shape;130;p18"/>
            <p:cNvSpPr/>
            <p:nvPr/>
          </p:nvSpPr>
          <p:spPr>
            <a:xfrm>
              <a:off x="327807" y="2888175"/>
              <a:ext cx="497400" cy="431100"/>
            </a:xfrm>
            <a:prstGeom prst="hexagon">
              <a:avLst>
                <a:gd name="adj" fmla="val 28852"/>
                <a:gd name="vf" fmla="val 115470"/>
              </a:avLst>
            </a:prstGeom>
            <a:solidFill>
              <a:srgbClr val="1A5D7F"/>
            </a:solidFill>
            <a:ln w="28575" cap="flat" cmpd="sng">
              <a:solidFill>
                <a:srgbClr val="32D039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32D039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>
                  <a:solidFill>
                    <a:schemeClr val="lt1"/>
                  </a:solidFill>
                  <a:latin typeface="Manrope ExtraBold"/>
                  <a:ea typeface="Manrope ExtraBold"/>
                  <a:cs typeface="Manrope ExtraBold"/>
                  <a:sym typeface="Manrope ExtraBold"/>
                </a:rPr>
                <a:t>3</a:t>
              </a:r>
              <a:endParaRPr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endParaRPr>
            </a:p>
          </p:txBody>
        </p:sp>
      </p:grpSp>
      <p:grpSp>
        <p:nvGrpSpPr>
          <p:cNvPr id="131" name="Google Shape;131;p18"/>
          <p:cNvGrpSpPr/>
          <p:nvPr/>
        </p:nvGrpSpPr>
        <p:grpSpPr>
          <a:xfrm>
            <a:off x="619758" y="3573065"/>
            <a:ext cx="4590392" cy="431110"/>
            <a:chOff x="327807" y="2888175"/>
            <a:chExt cx="4590392" cy="431110"/>
          </a:xfrm>
        </p:grpSpPr>
        <p:sp>
          <p:nvSpPr>
            <p:cNvPr id="132" name="Google Shape;132;p18"/>
            <p:cNvSpPr/>
            <p:nvPr/>
          </p:nvSpPr>
          <p:spPr>
            <a:xfrm>
              <a:off x="431400" y="2888185"/>
              <a:ext cx="4486800" cy="431100"/>
            </a:xfrm>
            <a:prstGeom prst="roundRect">
              <a:avLst>
                <a:gd name="adj" fmla="val 16667"/>
              </a:avLst>
            </a:prstGeom>
            <a:solidFill>
              <a:srgbClr val="08334D"/>
            </a:solidFill>
            <a:ln w="9525" cap="flat" cmpd="sng">
              <a:solidFill>
                <a:srgbClr val="1A5D7F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32D039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4572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>
                  <a:solidFill>
                    <a:schemeClr val="lt1"/>
                  </a:solidFill>
                  <a:latin typeface="Manrope"/>
                  <a:ea typeface="Manrope"/>
                  <a:cs typeface="Manrope"/>
                  <a:sym typeface="Manrope"/>
                </a:rPr>
                <a:t>Drives business and economic growth</a:t>
              </a:r>
              <a:endParaRPr sz="1600">
                <a:latin typeface="Manrope"/>
                <a:ea typeface="Manrope"/>
                <a:cs typeface="Manrope"/>
                <a:sym typeface="Manrope"/>
              </a:endParaRPr>
            </a:p>
          </p:txBody>
        </p:sp>
        <p:sp>
          <p:nvSpPr>
            <p:cNvPr id="133" name="Google Shape;133;p18"/>
            <p:cNvSpPr/>
            <p:nvPr/>
          </p:nvSpPr>
          <p:spPr>
            <a:xfrm>
              <a:off x="327807" y="2888175"/>
              <a:ext cx="497400" cy="431100"/>
            </a:xfrm>
            <a:prstGeom prst="hexagon">
              <a:avLst>
                <a:gd name="adj" fmla="val 28852"/>
                <a:gd name="vf" fmla="val 115470"/>
              </a:avLst>
            </a:prstGeom>
            <a:solidFill>
              <a:srgbClr val="1A5D7F"/>
            </a:solidFill>
            <a:ln w="28575" cap="flat" cmpd="sng">
              <a:solidFill>
                <a:srgbClr val="32D039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32D039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>
                  <a:solidFill>
                    <a:schemeClr val="lt1"/>
                  </a:solidFill>
                  <a:latin typeface="Manrope ExtraBold"/>
                  <a:ea typeface="Manrope ExtraBold"/>
                  <a:cs typeface="Manrope ExtraBold"/>
                  <a:sym typeface="Manrope ExtraBold"/>
                </a:rPr>
                <a:t>4</a:t>
              </a:r>
              <a:endParaRPr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endParaRPr>
            </a:p>
          </p:txBody>
        </p:sp>
      </p:grpSp>
      <p:grpSp>
        <p:nvGrpSpPr>
          <p:cNvPr id="134" name="Google Shape;134;p18"/>
          <p:cNvGrpSpPr/>
          <p:nvPr/>
        </p:nvGrpSpPr>
        <p:grpSpPr>
          <a:xfrm>
            <a:off x="619758" y="4158700"/>
            <a:ext cx="4590392" cy="431103"/>
            <a:chOff x="327807" y="3008622"/>
            <a:chExt cx="4590392" cy="431103"/>
          </a:xfrm>
        </p:grpSpPr>
        <p:sp>
          <p:nvSpPr>
            <p:cNvPr id="135" name="Google Shape;135;p18"/>
            <p:cNvSpPr/>
            <p:nvPr/>
          </p:nvSpPr>
          <p:spPr>
            <a:xfrm>
              <a:off x="431400" y="3008622"/>
              <a:ext cx="4486800" cy="431100"/>
            </a:xfrm>
            <a:prstGeom prst="roundRect">
              <a:avLst>
                <a:gd name="adj" fmla="val 16667"/>
              </a:avLst>
            </a:prstGeom>
            <a:solidFill>
              <a:srgbClr val="08334D"/>
            </a:solidFill>
            <a:ln w="9525" cap="flat" cmpd="sng">
              <a:solidFill>
                <a:srgbClr val="1A5D7F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32D039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4572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>
                  <a:solidFill>
                    <a:schemeClr val="lt1"/>
                  </a:solidFill>
                  <a:latin typeface="Manrope"/>
                  <a:ea typeface="Manrope"/>
                  <a:cs typeface="Manrope"/>
                  <a:sym typeface="Manrope"/>
                </a:rPr>
                <a:t>Keeps our communities healthy and safe</a:t>
              </a:r>
              <a:endParaRPr sz="1600">
                <a:latin typeface="Manrope"/>
                <a:ea typeface="Manrope"/>
                <a:cs typeface="Manrope"/>
                <a:sym typeface="Manrope"/>
              </a:endParaRPr>
            </a:p>
          </p:txBody>
        </p:sp>
        <p:sp>
          <p:nvSpPr>
            <p:cNvPr id="136" name="Google Shape;136;p18"/>
            <p:cNvSpPr/>
            <p:nvPr/>
          </p:nvSpPr>
          <p:spPr>
            <a:xfrm>
              <a:off x="327807" y="3008625"/>
              <a:ext cx="497400" cy="431100"/>
            </a:xfrm>
            <a:prstGeom prst="hexagon">
              <a:avLst>
                <a:gd name="adj" fmla="val 28852"/>
                <a:gd name="vf" fmla="val 115470"/>
              </a:avLst>
            </a:prstGeom>
            <a:solidFill>
              <a:srgbClr val="1A5D7F"/>
            </a:solidFill>
            <a:ln w="28575" cap="flat" cmpd="sng">
              <a:solidFill>
                <a:srgbClr val="32D039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32D039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>
                  <a:solidFill>
                    <a:schemeClr val="lt1"/>
                  </a:solidFill>
                  <a:latin typeface="Manrope ExtraBold"/>
                  <a:ea typeface="Manrope ExtraBold"/>
                  <a:cs typeface="Manrope ExtraBold"/>
                  <a:sym typeface="Manrope ExtraBold"/>
                </a:rPr>
                <a:t>5</a:t>
              </a:r>
              <a:endParaRPr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endParaRPr>
            </a:p>
          </p:txBody>
        </p:sp>
      </p:grpSp>
      <p:grpSp>
        <p:nvGrpSpPr>
          <p:cNvPr id="137" name="Google Shape;137;p18"/>
          <p:cNvGrpSpPr/>
          <p:nvPr/>
        </p:nvGrpSpPr>
        <p:grpSpPr>
          <a:xfrm>
            <a:off x="619758" y="1816150"/>
            <a:ext cx="4590392" cy="431100"/>
            <a:chOff x="327807" y="2356200"/>
            <a:chExt cx="4590392" cy="431100"/>
          </a:xfrm>
        </p:grpSpPr>
        <p:sp>
          <p:nvSpPr>
            <p:cNvPr id="138" name="Google Shape;138;p18"/>
            <p:cNvSpPr/>
            <p:nvPr/>
          </p:nvSpPr>
          <p:spPr>
            <a:xfrm>
              <a:off x="431399" y="2356200"/>
              <a:ext cx="4486800" cy="431100"/>
            </a:xfrm>
            <a:prstGeom prst="roundRect">
              <a:avLst>
                <a:gd name="adj" fmla="val 16667"/>
              </a:avLst>
            </a:prstGeom>
            <a:solidFill>
              <a:srgbClr val="08334D"/>
            </a:solidFill>
            <a:ln w="9525" cap="flat" cmpd="sng">
              <a:solidFill>
                <a:srgbClr val="1A5D7F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32D039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4572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>
                  <a:solidFill>
                    <a:schemeClr val="lt1"/>
                  </a:solidFill>
                  <a:latin typeface="Manrope"/>
                  <a:ea typeface="Manrope"/>
                  <a:cs typeface="Manrope"/>
                  <a:sym typeface="Manrope"/>
                </a:rPr>
                <a:t>It lights up where we live</a:t>
              </a:r>
              <a:endParaRPr sz="1600">
                <a:latin typeface="Manrope"/>
                <a:ea typeface="Manrope"/>
                <a:cs typeface="Manrope"/>
                <a:sym typeface="Manrope"/>
              </a:endParaRPr>
            </a:p>
          </p:txBody>
        </p:sp>
        <p:sp>
          <p:nvSpPr>
            <p:cNvPr id="139" name="Google Shape;139;p18"/>
            <p:cNvSpPr/>
            <p:nvPr/>
          </p:nvSpPr>
          <p:spPr>
            <a:xfrm>
              <a:off x="327807" y="2356200"/>
              <a:ext cx="497400" cy="431100"/>
            </a:xfrm>
            <a:prstGeom prst="hexagon">
              <a:avLst>
                <a:gd name="adj" fmla="val 28852"/>
                <a:gd name="vf" fmla="val 115470"/>
              </a:avLst>
            </a:prstGeom>
            <a:solidFill>
              <a:srgbClr val="1A5D7F"/>
            </a:solidFill>
            <a:ln w="28575" cap="flat" cmpd="sng">
              <a:solidFill>
                <a:srgbClr val="32D039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32D039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>
                  <a:solidFill>
                    <a:schemeClr val="lt1"/>
                  </a:solidFill>
                  <a:latin typeface="Manrope ExtraBold"/>
                  <a:ea typeface="Manrope ExtraBold"/>
                  <a:cs typeface="Manrope ExtraBold"/>
                  <a:sym typeface="Manrope ExtraBold"/>
                </a:rPr>
                <a:t>1</a:t>
              </a:r>
              <a:endParaRPr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endParaRPr>
            </a:p>
          </p:txBody>
        </p:sp>
      </p:grpSp>
      <p:sp>
        <p:nvSpPr>
          <p:cNvPr id="140" name="Google Shape;140;p18"/>
          <p:cNvSpPr/>
          <p:nvPr/>
        </p:nvSpPr>
        <p:spPr>
          <a:xfrm>
            <a:off x="1447700" y="861278"/>
            <a:ext cx="1454290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pic>
        <p:nvPicPr>
          <p:cNvPr id="141" name="Google Shape;141;p18" descr="a small white drone is flying in the air . (Provided by Tenor)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386775" y="141250"/>
            <a:ext cx="142875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Google Shape;142;p1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p18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" name="Google Shape;148;p19" title="conny-schneider-xuTJZ7uD7PI-unsplash.jpg"/>
          <p:cNvPicPr preferRelativeResize="0"/>
          <p:nvPr/>
        </p:nvPicPr>
        <p:blipFill rotWithShape="1">
          <a:blip r:embed="rId3">
            <a:alphaModFix amt="10000"/>
          </a:blip>
          <a:srcRect r="26546"/>
          <a:stretch/>
        </p:blipFill>
        <p:spPr>
          <a:xfrm>
            <a:off x="0" y="-25"/>
            <a:ext cx="9296399" cy="5143524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Google Shape;149;p19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7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150" name="Google Shape;150;p19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7963800" cy="7233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What is </a:t>
            </a:r>
            <a:r>
              <a:rPr lang="en" sz="35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, really?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51" name="Google Shape;151;p19"/>
          <p:cNvSpPr txBox="1">
            <a:spLocks noGrp="1"/>
          </p:cNvSpPr>
          <p:nvPr>
            <p:ph type="title"/>
          </p:nvPr>
        </p:nvSpPr>
        <p:spPr>
          <a:xfrm>
            <a:off x="502800" y="1066350"/>
            <a:ext cx="8138400" cy="141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 dirty="0">
                <a:solidFill>
                  <a:schemeClr val="lt1"/>
                </a:solidFill>
                <a:latin typeface="Manrope SemiBold"/>
                <a:ea typeface="Manrope SemiBold"/>
                <a:cs typeface="Manrope SemiBold"/>
                <a:sym typeface="Manrope SemiBold"/>
              </a:rPr>
              <a:t>Energy turns lights on, heats and cools your school, lets you ride in a car or on a bike, and even sends satellites into space!</a:t>
            </a:r>
            <a:endParaRPr sz="1800" dirty="0">
              <a:solidFill>
                <a:schemeClr val="lt1"/>
              </a:solidFill>
              <a:latin typeface="Manrope SemiBold"/>
              <a:ea typeface="Manrope SemiBold"/>
              <a:cs typeface="Manrope SemiBold"/>
              <a:sym typeface="Manrope SemiBol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800" dirty="0">
              <a:solidFill>
                <a:schemeClr val="lt1"/>
              </a:solidFill>
              <a:latin typeface="Manrope SemiBold"/>
              <a:ea typeface="Manrope SemiBold"/>
              <a:cs typeface="Manrope SemiBold"/>
              <a:sym typeface="Manrope SemiBol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 dirty="0">
                <a:solidFill>
                  <a:schemeClr val="lt1"/>
                </a:solidFill>
                <a:latin typeface="Manrope SemiBold"/>
                <a:ea typeface="Manrope SemiBold"/>
                <a:cs typeface="Manrope SemiBold"/>
                <a:sym typeface="Manrope SemiBold"/>
              </a:rPr>
              <a:t>Think about these different types of energy.</a:t>
            </a:r>
            <a:endParaRPr sz="1800" dirty="0">
              <a:solidFill>
                <a:schemeClr val="lt1"/>
              </a:solidFill>
              <a:latin typeface="Manrope SemiBold"/>
              <a:ea typeface="Manrope SemiBold"/>
              <a:cs typeface="Manrope SemiBold"/>
              <a:sym typeface="Manrope SemiBold"/>
            </a:endParaRPr>
          </a:p>
        </p:txBody>
      </p:sp>
      <p:sp>
        <p:nvSpPr>
          <p:cNvPr id="152" name="Google Shape;152;p19"/>
          <p:cNvSpPr/>
          <p:nvPr/>
        </p:nvSpPr>
        <p:spPr>
          <a:xfrm>
            <a:off x="2052600" y="861278"/>
            <a:ext cx="1454290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pic>
        <p:nvPicPr>
          <p:cNvPr id="153" name="Google Shape;153;p19" descr="a small white drone is flying in the air . (Provided by Tenor)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86775" y="141250"/>
            <a:ext cx="142875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Google Shape;155;p19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56" name="Google Shape;156;p19"/>
          <p:cNvSpPr/>
          <p:nvPr/>
        </p:nvSpPr>
        <p:spPr>
          <a:xfrm>
            <a:off x="588300" y="2708025"/>
            <a:ext cx="1737900" cy="1859100"/>
          </a:xfrm>
          <a:prstGeom prst="roundRect">
            <a:avLst>
              <a:gd name="adj" fmla="val 6262"/>
            </a:avLst>
          </a:prstGeom>
          <a:solidFill>
            <a:srgbClr val="08334D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32D03A"/>
                </a:solidFill>
                <a:latin typeface="Manrope"/>
                <a:ea typeface="Manrope"/>
                <a:cs typeface="Manrope"/>
                <a:sym typeface="Manrope"/>
              </a:rPr>
              <a:t>ELECTRICAL</a:t>
            </a:r>
            <a:endParaRPr sz="1800" b="1">
              <a:solidFill>
                <a:srgbClr val="32D03A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57" name="Google Shape;157;p19"/>
          <p:cNvSpPr/>
          <p:nvPr/>
        </p:nvSpPr>
        <p:spPr>
          <a:xfrm>
            <a:off x="2611336" y="2708025"/>
            <a:ext cx="1737900" cy="1859100"/>
          </a:xfrm>
          <a:prstGeom prst="roundRect">
            <a:avLst>
              <a:gd name="adj" fmla="val 6262"/>
            </a:avLst>
          </a:prstGeom>
          <a:solidFill>
            <a:srgbClr val="08334D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32D03A"/>
                </a:solidFill>
                <a:latin typeface="Manrope"/>
                <a:ea typeface="Manrope"/>
                <a:cs typeface="Manrope"/>
                <a:sym typeface="Manrope"/>
              </a:rPr>
              <a:t>THERMAL</a:t>
            </a:r>
            <a:endParaRPr sz="2000">
              <a:solidFill>
                <a:srgbClr val="32D03A"/>
              </a:solidFill>
            </a:endParaRPr>
          </a:p>
        </p:txBody>
      </p:sp>
      <p:sp>
        <p:nvSpPr>
          <p:cNvPr id="158" name="Google Shape;158;p19"/>
          <p:cNvSpPr/>
          <p:nvPr/>
        </p:nvSpPr>
        <p:spPr>
          <a:xfrm>
            <a:off x="4634371" y="2708025"/>
            <a:ext cx="1737900" cy="1859100"/>
          </a:xfrm>
          <a:prstGeom prst="roundRect">
            <a:avLst>
              <a:gd name="adj" fmla="val 6262"/>
            </a:avLst>
          </a:prstGeom>
          <a:solidFill>
            <a:srgbClr val="08334D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32D03A"/>
                </a:solidFill>
                <a:latin typeface="Manrope"/>
                <a:ea typeface="Manrope"/>
                <a:cs typeface="Manrope"/>
                <a:sym typeface="Manrope"/>
              </a:rPr>
              <a:t>CHEMICAL</a:t>
            </a:r>
            <a:endParaRPr sz="2000">
              <a:solidFill>
                <a:srgbClr val="32D03A"/>
              </a:solidFill>
            </a:endParaRPr>
          </a:p>
        </p:txBody>
      </p:sp>
      <p:sp>
        <p:nvSpPr>
          <p:cNvPr id="159" name="Google Shape;159;p19"/>
          <p:cNvSpPr/>
          <p:nvPr/>
        </p:nvSpPr>
        <p:spPr>
          <a:xfrm>
            <a:off x="6657407" y="2721538"/>
            <a:ext cx="1737900" cy="1859100"/>
          </a:xfrm>
          <a:prstGeom prst="roundRect">
            <a:avLst>
              <a:gd name="adj" fmla="val 6262"/>
            </a:avLst>
          </a:prstGeom>
          <a:solidFill>
            <a:srgbClr val="08334D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32D03A"/>
                </a:solidFill>
                <a:latin typeface="Manrope"/>
                <a:ea typeface="Manrope"/>
                <a:cs typeface="Manrope"/>
                <a:sym typeface="Manrope"/>
              </a:rPr>
              <a:t>KINETIC</a:t>
            </a:r>
            <a:endParaRPr sz="2000">
              <a:solidFill>
                <a:srgbClr val="32D03A"/>
              </a:solidFill>
            </a:endParaRPr>
          </a:p>
        </p:txBody>
      </p:sp>
      <p:pic>
        <p:nvPicPr>
          <p:cNvPr id="160" name="Google Shape;160;p19" title="young-woman-using-her-folding-bike.jpg"/>
          <p:cNvPicPr preferRelativeResize="0"/>
          <p:nvPr/>
        </p:nvPicPr>
        <p:blipFill rotWithShape="1">
          <a:blip r:embed="rId6">
            <a:alphaModFix/>
          </a:blip>
          <a:srcRect l="20949" t="30853" r="22322" b="28697"/>
          <a:stretch/>
        </p:blipFill>
        <p:spPr>
          <a:xfrm>
            <a:off x="6657425" y="2714775"/>
            <a:ext cx="1737900" cy="1859100"/>
          </a:xfrm>
          <a:prstGeom prst="roundRect">
            <a:avLst>
              <a:gd name="adj" fmla="val 6429"/>
            </a:avLst>
          </a:prstGeom>
          <a:solidFill>
            <a:srgbClr val="08334D"/>
          </a:solidFill>
          <a:ln>
            <a:noFill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</p:pic>
      <p:pic>
        <p:nvPicPr>
          <p:cNvPr id="161" name="Google Shape;161;p19" title="close-up-hands-charging-mobile-phone.jpg"/>
          <p:cNvPicPr preferRelativeResize="0"/>
          <p:nvPr/>
        </p:nvPicPr>
        <p:blipFill rotWithShape="1">
          <a:blip r:embed="rId7">
            <a:alphaModFix/>
          </a:blip>
          <a:srcRect l="17066" r="17066"/>
          <a:stretch/>
        </p:blipFill>
        <p:spPr>
          <a:xfrm>
            <a:off x="588275" y="2721550"/>
            <a:ext cx="1737900" cy="1859100"/>
          </a:xfrm>
          <a:prstGeom prst="roundRect">
            <a:avLst>
              <a:gd name="adj" fmla="val 6429"/>
            </a:avLst>
          </a:prstGeom>
          <a:solidFill>
            <a:srgbClr val="08334D"/>
          </a:solidFill>
          <a:ln>
            <a:noFill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</p:pic>
      <p:pic>
        <p:nvPicPr>
          <p:cNvPr id="162" name="Google Shape;162;p19" title="full-shot-woman-reading-book-near-heater.jpg"/>
          <p:cNvPicPr preferRelativeResize="0"/>
          <p:nvPr/>
        </p:nvPicPr>
        <p:blipFill rotWithShape="1">
          <a:blip r:embed="rId8">
            <a:alphaModFix/>
          </a:blip>
          <a:srcRect l="18847" r="18847"/>
          <a:stretch/>
        </p:blipFill>
        <p:spPr>
          <a:xfrm>
            <a:off x="2611337" y="2721550"/>
            <a:ext cx="1737900" cy="1859100"/>
          </a:xfrm>
          <a:prstGeom prst="roundRect">
            <a:avLst>
              <a:gd name="adj" fmla="val 6429"/>
            </a:avLst>
          </a:prstGeom>
          <a:solidFill>
            <a:srgbClr val="08334D"/>
          </a:solidFill>
          <a:ln>
            <a:noFill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</p:pic>
      <p:pic>
        <p:nvPicPr>
          <p:cNvPr id="163" name="Google Shape;163;p19" title="cropped-hand-holding-colorful-batteries.jpg"/>
          <p:cNvPicPr preferRelativeResize="0"/>
          <p:nvPr/>
        </p:nvPicPr>
        <p:blipFill rotWithShape="1">
          <a:blip r:embed="rId9">
            <a:alphaModFix/>
          </a:blip>
          <a:srcRect l="18847" r="18847"/>
          <a:stretch/>
        </p:blipFill>
        <p:spPr>
          <a:xfrm>
            <a:off x="4634375" y="2708025"/>
            <a:ext cx="1737900" cy="1859100"/>
          </a:xfrm>
          <a:prstGeom prst="roundRect">
            <a:avLst>
              <a:gd name="adj" fmla="val 6429"/>
            </a:avLst>
          </a:prstGeom>
          <a:solidFill>
            <a:srgbClr val="08334D"/>
          </a:solidFill>
          <a:ln>
            <a:noFill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" name="Google Shape;168;p20" title="conny-schneider-xuTJZ7uD7PI-unsplash.jpg"/>
          <p:cNvPicPr preferRelativeResize="0"/>
          <p:nvPr/>
        </p:nvPicPr>
        <p:blipFill rotWithShape="1">
          <a:blip r:embed="rId3">
            <a:alphaModFix amt="10000"/>
          </a:blip>
          <a:srcRect r="26546"/>
          <a:stretch/>
        </p:blipFill>
        <p:spPr>
          <a:xfrm>
            <a:off x="0" y="-25"/>
            <a:ext cx="9144003" cy="5143524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20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8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170" name="Google Shape;170;p20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7963800" cy="7233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Where does </a:t>
            </a:r>
            <a:r>
              <a:rPr lang="en" sz="35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 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come from?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71" name="Google Shape;171;p20"/>
          <p:cNvSpPr/>
          <p:nvPr/>
        </p:nvSpPr>
        <p:spPr>
          <a:xfrm>
            <a:off x="2993350" y="861278"/>
            <a:ext cx="1454290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pic>
        <p:nvPicPr>
          <p:cNvPr id="172" name="Google Shape;172;p20" descr="a small white drone is flying in the air . (Provided by Tenor)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86775" y="141250"/>
            <a:ext cx="142875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Google Shape;174;p20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grpSp>
        <p:nvGrpSpPr>
          <p:cNvPr id="175" name="Google Shape;175;p20"/>
          <p:cNvGrpSpPr/>
          <p:nvPr/>
        </p:nvGrpSpPr>
        <p:grpSpPr>
          <a:xfrm>
            <a:off x="321448" y="1353463"/>
            <a:ext cx="1533871" cy="2114425"/>
            <a:chOff x="588275" y="1393625"/>
            <a:chExt cx="1737900" cy="2114425"/>
          </a:xfrm>
        </p:grpSpPr>
        <p:pic>
          <p:nvPicPr>
            <p:cNvPr id="176" name="Google Shape;176;p20" title="smoke-coming-out-factories-industrial-area.jpg"/>
            <p:cNvPicPr preferRelativeResize="0"/>
            <p:nvPr/>
          </p:nvPicPr>
          <p:blipFill rotWithShape="1">
            <a:blip r:embed="rId6">
              <a:alphaModFix/>
            </a:blip>
            <a:srcRect l="3669" r="34024"/>
            <a:stretch/>
          </p:blipFill>
          <p:spPr>
            <a:xfrm>
              <a:off x="588275" y="1648950"/>
              <a:ext cx="1737900" cy="1859100"/>
            </a:xfrm>
            <a:prstGeom prst="roundRect">
              <a:avLst>
                <a:gd name="adj" fmla="val 6429"/>
              </a:avLst>
            </a:prstGeom>
            <a:solidFill>
              <a:srgbClr val="08334D"/>
            </a:solidFill>
            <a:ln>
              <a:noFill/>
            </a:ln>
            <a:effectLst>
              <a:outerShdw blurRad="57150" dist="19050" dir="5400000" algn="bl" rotWithShape="0">
                <a:schemeClr val="lt1">
                  <a:alpha val="50000"/>
                </a:schemeClr>
              </a:outerShdw>
            </a:effectLst>
          </p:spPr>
        </p:pic>
        <p:sp>
          <p:nvSpPr>
            <p:cNvPr id="177" name="Google Shape;177;p20"/>
            <p:cNvSpPr/>
            <p:nvPr/>
          </p:nvSpPr>
          <p:spPr>
            <a:xfrm>
              <a:off x="730017" y="1393625"/>
              <a:ext cx="1454400" cy="521100"/>
            </a:xfrm>
            <a:prstGeom prst="roundRect">
              <a:avLst>
                <a:gd name="adj" fmla="val 14799"/>
              </a:avLst>
            </a:prstGeom>
            <a:solidFill>
              <a:schemeClr val="lt1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lt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500" b="1" dirty="0">
                  <a:solidFill>
                    <a:srgbClr val="32D03A"/>
                  </a:solidFill>
                  <a:latin typeface="Manrope"/>
                  <a:ea typeface="Manrope"/>
                  <a:cs typeface="Manrope"/>
                  <a:sym typeface="Manrope"/>
                </a:rPr>
                <a:t>FOSSIL ENERGY</a:t>
              </a:r>
              <a:endParaRPr sz="1500" b="1" dirty="0">
                <a:solidFill>
                  <a:srgbClr val="32D03A"/>
                </a:solidFill>
                <a:latin typeface="Manrope"/>
                <a:ea typeface="Manrope"/>
                <a:cs typeface="Manrope"/>
                <a:sym typeface="Manrope"/>
              </a:endParaRPr>
            </a:p>
          </p:txBody>
        </p:sp>
      </p:grpSp>
      <p:grpSp>
        <p:nvGrpSpPr>
          <p:cNvPr id="178" name="Google Shape;178;p20"/>
          <p:cNvGrpSpPr/>
          <p:nvPr/>
        </p:nvGrpSpPr>
        <p:grpSpPr>
          <a:xfrm>
            <a:off x="2015473" y="1353463"/>
            <a:ext cx="1583053" cy="2114425"/>
            <a:chOff x="2080650" y="1648950"/>
            <a:chExt cx="1737900" cy="2114425"/>
          </a:xfrm>
        </p:grpSpPr>
        <p:pic>
          <p:nvPicPr>
            <p:cNvPr id="179" name="Google Shape;179;p20" title="scenic-view-sun-clouds-sunset.jpg"/>
            <p:cNvPicPr preferRelativeResize="0"/>
            <p:nvPr/>
          </p:nvPicPr>
          <p:blipFill rotWithShape="1">
            <a:blip r:embed="rId7">
              <a:alphaModFix/>
            </a:blip>
            <a:srcRect t="9910" b="9910"/>
            <a:stretch/>
          </p:blipFill>
          <p:spPr>
            <a:xfrm>
              <a:off x="2080650" y="1904275"/>
              <a:ext cx="1737900" cy="1859100"/>
            </a:xfrm>
            <a:prstGeom prst="roundRect">
              <a:avLst>
                <a:gd name="adj" fmla="val 6429"/>
              </a:avLst>
            </a:prstGeom>
            <a:solidFill>
              <a:srgbClr val="08334D"/>
            </a:solidFill>
            <a:ln>
              <a:noFill/>
            </a:ln>
            <a:effectLst>
              <a:outerShdw blurRad="57150" dist="19050" dir="5400000" algn="bl" rotWithShape="0">
                <a:schemeClr val="lt1">
                  <a:alpha val="50000"/>
                </a:schemeClr>
              </a:outerShdw>
            </a:effectLst>
          </p:spPr>
        </p:pic>
        <p:sp>
          <p:nvSpPr>
            <p:cNvPr id="180" name="Google Shape;180;p20"/>
            <p:cNvSpPr/>
            <p:nvPr/>
          </p:nvSpPr>
          <p:spPr>
            <a:xfrm>
              <a:off x="2222408" y="1648950"/>
              <a:ext cx="1454400" cy="458100"/>
            </a:xfrm>
            <a:prstGeom prst="roundRect">
              <a:avLst>
                <a:gd name="adj" fmla="val 14799"/>
              </a:avLst>
            </a:prstGeom>
            <a:solidFill>
              <a:schemeClr val="lt1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lt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500" b="1">
                  <a:solidFill>
                    <a:srgbClr val="32D03A"/>
                  </a:solidFill>
                  <a:latin typeface="Manrope"/>
                  <a:ea typeface="Manrope"/>
                  <a:cs typeface="Manrope"/>
                  <a:sym typeface="Manrope"/>
                </a:rPr>
                <a:t>THE SUN</a:t>
              </a:r>
              <a:endParaRPr sz="1500" b="1">
                <a:solidFill>
                  <a:srgbClr val="32D03A"/>
                </a:solidFill>
                <a:latin typeface="Manrope"/>
                <a:ea typeface="Manrope"/>
                <a:cs typeface="Manrope"/>
                <a:sym typeface="Manrope"/>
              </a:endParaRPr>
            </a:p>
          </p:txBody>
        </p:sp>
      </p:grpSp>
      <p:grpSp>
        <p:nvGrpSpPr>
          <p:cNvPr id="181" name="Google Shape;181;p20"/>
          <p:cNvGrpSpPr/>
          <p:nvPr/>
        </p:nvGrpSpPr>
        <p:grpSpPr>
          <a:xfrm>
            <a:off x="3758892" y="1353463"/>
            <a:ext cx="1583053" cy="2114425"/>
            <a:chOff x="4634375" y="1377225"/>
            <a:chExt cx="1737900" cy="2114425"/>
          </a:xfrm>
        </p:grpSpPr>
        <p:pic>
          <p:nvPicPr>
            <p:cNvPr id="182" name="Google Shape;182;p20" title="waterfall-beautiful-costa-rican-rainforest.jpg"/>
            <p:cNvPicPr preferRelativeResize="0"/>
            <p:nvPr/>
          </p:nvPicPr>
          <p:blipFill rotWithShape="1">
            <a:blip r:embed="rId8">
              <a:alphaModFix/>
            </a:blip>
            <a:srcRect t="19910" b="19916"/>
            <a:stretch/>
          </p:blipFill>
          <p:spPr>
            <a:xfrm>
              <a:off x="4634375" y="1632550"/>
              <a:ext cx="1737900" cy="1859100"/>
            </a:xfrm>
            <a:prstGeom prst="roundRect">
              <a:avLst>
                <a:gd name="adj" fmla="val 6429"/>
              </a:avLst>
            </a:prstGeom>
            <a:solidFill>
              <a:srgbClr val="08334D"/>
            </a:solidFill>
            <a:ln>
              <a:noFill/>
            </a:ln>
            <a:effectLst>
              <a:outerShdw blurRad="57150" dist="19050" dir="5400000" algn="bl" rotWithShape="0">
                <a:schemeClr val="lt1">
                  <a:alpha val="50000"/>
                </a:schemeClr>
              </a:outerShdw>
            </a:effectLst>
          </p:spPr>
        </p:pic>
        <p:sp>
          <p:nvSpPr>
            <p:cNvPr id="183" name="Google Shape;183;p20"/>
            <p:cNvSpPr/>
            <p:nvPr/>
          </p:nvSpPr>
          <p:spPr>
            <a:xfrm>
              <a:off x="4776112" y="1377225"/>
              <a:ext cx="1454400" cy="521100"/>
            </a:xfrm>
            <a:prstGeom prst="roundRect">
              <a:avLst>
                <a:gd name="adj" fmla="val 14799"/>
              </a:avLst>
            </a:prstGeom>
            <a:solidFill>
              <a:schemeClr val="lt1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lt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500" b="1">
                  <a:solidFill>
                    <a:srgbClr val="32D03A"/>
                  </a:solidFill>
                  <a:latin typeface="Manrope"/>
                  <a:ea typeface="Manrope"/>
                  <a:cs typeface="Manrope"/>
                  <a:sym typeface="Manrope"/>
                </a:rPr>
                <a:t>FALLING WATER</a:t>
              </a:r>
              <a:endParaRPr sz="1500" b="1">
                <a:solidFill>
                  <a:srgbClr val="32D03A"/>
                </a:solidFill>
                <a:latin typeface="Manrope"/>
                <a:ea typeface="Manrope"/>
                <a:cs typeface="Manrope"/>
                <a:sym typeface="Manrope"/>
              </a:endParaRPr>
            </a:p>
          </p:txBody>
        </p:sp>
      </p:grpSp>
      <p:grpSp>
        <p:nvGrpSpPr>
          <p:cNvPr id="184" name="Google Shape;184;p20"/>
          <p:cNvGrpSpPr/>
          <p:nvPr/>
        </p:nvGrpSpPr>
        <p:grpSpPr>
          <a:xfrm>
            <a:off x="5502347" y="1353463"/>
            <a:ext cx="1583053" cy="2114425"/>
            <a:chOff x="6657425" y="1393625"/>
            <a:chExt cx="1737900" cy="2114425"/>
          </a:xfrm>
        </p:grpSpPr>
        <p:pic>
          <p:nvPicPr>
            <p:cNvPr id="185" name="Google Shape;185;p20" title="beautiful-shot-tree-branches-leaning-power-wind.jpg"/>
            <p:cNvPicPr preferRelativeResize="0"/>
            <p:nvPr/>
          </p:nvPicPr>
          <p:blipFill rotWithShape="1">
            <a:blip r:embed="rId9">
              <a:alphaModFix/>
            </a:blip>
            <a:srcRect l="32309" t="24180" r="23575" b="5013"/>
            <a:stretch/>
          </p:blipFill>
          <p:spPr>
            <a:xfrm>
              <a:off x="6657425" y="1648950"/>
              <a:ext cx="1737900" cy="1859100"/>
            </a:xfrm>
            <a:prstGeom prst="roundRect">
              <a:avLst>
                <a:gd name="adj" fmla="val 6429"/>
              </a:avLst>
            </a:prstGeom>
            <a:solidFill>
              <a:srgbClr val="08334D"/>
            </a:solidFill>
            <a:ln>
              <a:noFill/>
            </a:ln>
            <a:effectLst>
              <a:outerShdw blurRad="57150" dist="19050" dir="5400000" algn="bl" rotWithShape="0">
                <a:schemeClr val="lt1">
                  <a:alpha val="50000"/>
                </a:schemeClr>
              </a:outerShdw>
            </a:effectLst>
          </p:spPr>
        </p:pic>
        <p:sp>
          <p:nvSpPr>
            <p:cNvPr id="186" name="Google Shape;186;p20"/>
            <p:cNvSpPr/>
            <p:nvPr/>
          </p:nvSpPr>
          <p:spPr>
            <a:xfrm>
              <a:off x="6799184" y="1393625"/>
              <a:ext cx="1454400" cy="521100"/>
            </a:xfrm>
            <a:prstGeom prst="roundRect">
              <a:avLst>
                <a:gd name="adj" fmla="val 14799"/>
              </a:avLst>
            </a:prstGeom>
            <a:solidFill>
              <a:schemeClr val="lt1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lt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500" b="1">
                  <a:solidFill>
                    <a:srgbClr val="32D03A"/>
                  </a:solidFill>
                  <a:latin typeface="Manrope"/>
                  <a:ea typeface="Manrope"/>
                  <a:cs typeface="Manrope"/>
                  <a:sym typeface="Manrope"/>
                </a:rPr>
                <a:t>WIND</a:t>
              </a:r>
              <a:endParaRPr sz="1500" b="1">
                <a:solidFill>
                  <a:srgbClr val="32D03A"/>
                </a:solidFill>
                <a:latin typeface="Manrope"/>
                <a:ea typeface="Manrope"/>
                <a:cs typeface="Manrope"/>
                <a:sym typeface="Manrope"/>
              </a:endParaRPr>
            </a:p>
          </p:txBody>
        </p:sp>
      </p:grpSp>
      <p:grpSp>
        <p:nvGrpSpPr>
          <p:cNvPr id="187" name="Google Shape;187;p20"/>
          <p:cNvGrpSpPr/>
          <p:nvPr/>
        </p:nvGrpSpPr>
        <p:grpSpPr>
          <a:xfrm>
            <a:off x="7239449" y="1385463"/>
            <a:ext cx="1583100" cy="2114425"/>
            <a:chOff x="7239474" y="1669475"/>
            <a:chExt cx="1583100" cy="2114425"/>
          </a:xfrm>
        </p:grpSpPr>
        <p:pic>
          <p:nvPicPr>
            <p:cNvPr id="188" name="Google Shape;188;p20" title="earth-globe-america-high-resolution-image-3d-illustration-solar-system-earth-planet.jpg"/>
            <p:cNvPicPr preferRelativeResize="0"/>
            <p:nvPr/>
          </p:nvPicPr>
          <p:blipFill rotWithShape="1">
            <a:blip r:embed="rId10">
              <a:alphaModFix/>
            </a:blip>
            <a:srcRect l="27548" r="27548"/>
            <a:stretch/>
          </p:blipFill>
          <p:spPr>
            <a:xfrm>
              <a:off x="7239474" y="1924800"/>
              <a:ext cx="1583100" cy="1859100"/>
            </a:xfrm>
            <a:prstGeom prst="roundRect">
              <a:avLst>
                <a:gd name="adj" fmla="val 6429"/>
              </a:avLst>
            </a:prstGeom>
            <a:solidFill>
              <a:srgbClr val="08334D"/>
            </a:solidFill>
            <a:ln>
              <a:noFill/>
            </a:ln>
            <a:effectLst>
              <a:outerShdw blurRad="57150" dist="19050" dir="5400000" algn="bl" rotWithShape="0">
                <a:schemeClr val="lt1">
                  <a:alpha val="50000"/>
                </a:schemeClr>
              </a:outerShdw>
            </a:effectLst>
          </p:spPr>
        </p:pic>
        <p:sp>
          <p:nvSpPr>
            <p:cNvPr id="189" name="Google Shape;189;p20"/>
            <p:cNvSpPr/>
            <p:nvPr/>
          </p:nvSpPr>
          <p:spPr>
            <a:xfrm>
              <a:off x="7368600" y="1669475"/>
              <a:ext cx="1324813" cy="521100"/>
            </a:xfrm>
            <a:prstGeom prst="roundRect">
              <a:avLst>
                <a:gd name="adj" fmla="val 14799"/>
              </a:avLst>
            </a:prstGeom>
            <a:solidFill>
              <a:schemeClr val="lt1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lt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500" b="1">
                  <a:solidFill>
                    <a:srgbClr val="32D03A"/>
                  </a:solidFill>
                  <a:latin typeface="Manrope"/>
                  <a:ea typeface="Manrope"/>
                  <a:cs typeface="Manrope"/>
                  <a:sym typeface="Manrope"/>
                </a:rPr>
                <a:t>THE EARTH</a:t>
              </a:r>
              <a:endParaRPr sz="1500" b="1">
                <a:solidFill>
                  <a:srgbClr val="32D03A"/>
                </a:solidFill>
                <a:latin typeface="Manrope"/>
                <a:ea typeface="Manrope"/>
                <a:cs typeface="Manrope"/>
                <a:sym typeface="Manrope"/>
              </a:endParaRPr>
            </a:p>
          </p:txBody>
        </p:sp>
      </p:grpSp>
      <p:sp>
        <p:nvSpPr>
          <p:cNvPr id="190" name="Google Shape;190;p20"/>
          <p:cNvSpPr/>
          <p:nvPr/>
        </p:nvSpPr>
        <p:spPr>
          <a:xfrm>
            <a:off x="321450" y="3545200"/>
            <a:ext cx="1583100" cy="1127400"/>
          </a:xfrm>
          <a:prstGeom prst="roundRect">
            <a:avLst>
              <a:gd name="adj" fmla="val 6262"/>
            </a:avLst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Burning coal, oil, and natural gas</a:t>
            </a:r>
            <a:endParaRPr sz="1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91" name="Google Shape;191;p20"/>
          <p:cNvSpPr/>
          <p:nvPr/>
        </p:nvSpPr>
        <p:spPr>
          <a:xfrm>
            <a:off x="2015450" y="3545200"/>
            <a:ext cx="1583100" cy="1127400"/>
          </a:xfrm>
          <a:prstGeom prst="roundRect">
            <a:avLst>
              <a:gd name="adj" fmla="val 6262"/>
            </a:avLst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Solar panels capture sunlight (solar power)</a:t>
            </a:r>
            <a:endParaRPr sz="1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92" name="Google Shape;192;p20"/>
          <p:cNvSpPr/>
          <p:nvPr/>
        </p:nvSpPr>
        <p:spPr>
          <a:xfrm>
            <a:off x="3780450" y="3545200"/>
            <a:ext cx="1583100" cy="1127400"/>
          </a:xfrm>
          <a:prstGeom prst="roundRect">
            <a:avLst>
              <a:gd name="adj" fmla="val 6262"/>
            </a:avLst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Rivers turn turbines </a:t>
            </a:r>
            <a:endParaRPr sz="1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(hydro power)</a:t>
            </a:r>
            <a:endParaRPr sz="1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93" name="Google Shape;193;p20"/>
          <p:cNvSpPr/>
          <p:nvPr/>
        </p:nvSpPr>
        <p:spPr>
          <a:xfrm>
            <a:off x="5502325" y="3545200"/>
            <a:ext cx="1583100" cy="1127400"/>
          </a:xfrm>
          <a:prstGeom prst="roundRect">
            <a:avLst>
              <a:gd name="adj" fmla="val 6262"/>
            </a:avLst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Spinning blades generate electricity </a:t>
            </a:r>
            <a:endParaRPr sz="1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(wind power)</a:t>
            </a:r>
            <a:endParaRPr sz="1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94" name="Google Shape;194;p20"/>
          <p:cNvSpPr/>
          <p:nvPr/>
        </p:nvSpPr>
        <p:spPr>
          <a:xfrm>
            <a:off x="7224200" y="3545200"/>
            <a:ext cx="1583100" cy="1127400"/>
          </a:xfrm>
          <a:prstGeom prst="roundRect">
            <a:avLst>
              <a:gd name="adj" fmla="val 6262"/>
            </a:avLst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Heat or hot water from underground (geothermal power)</a:t>
            </a:r>
            <a:endParaRPr sz="1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21_1.mp4">
            <a:hlinkClick r:id="" action="ppaction://media"/>
            <a:extLst>
              <a:ext uri="{FF2B5EF4-FFF2-40B4-BE49-F238E27FC236}">
                <a16:creationId xmlns:a16="http://schemas.microsoft.com/office/drawing/2014/main" id="{4FB8E6F4-9299-2CF5-26B8-71D425506FD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2262" r="3316" b="23564"/>
          <a:stretch>
            <a:fillRect/>
          </a:stretch>
        </p:blipFill>
        <p:spPr>
          <a:xfrm>
            <a:off x="-35600" y="0"/>
            <a:ext cx="9179600" cy="514349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952F516-EA20-F392-D343-EFC61AC78678}"/>
              </a:ext>
            </a:extLst>
          </p:cNvPr>
          <p:cNvSpPr/>
          <p:nvPr/>
        </p:nvSpPr>
        <p:spPr>
          <a:xfrm>
            <a:off x="-39803" y="0"/>
            <a:ext cx="9183803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0" name="Google Shape;200;p21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9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201" name="Google Shape;201;p21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7963800" cy="7233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How does </a:t>
            </a:r>
            <a:r>
              <a:rPr lang="en" sz="35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 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get to me?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02" name="Google Shape;202;p21"/>
          <p:cNvSpPr/>
          <p:nvPr/>
        </p:nvSpPr>
        <p:spPr>
          <a:xfrm>
            <a:off x="2536150" y="861278"/>
            <a:ext cx="1454290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pic>
        <p:nvPicPr>
          <p:cNvPr id="203" name="Google Shape;203;p21" descr="a small white drone is flying in the air . (Provided by Tenor)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386775" y="141250"/>
            <a:ext cx="142875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4" name="Google Shape;204;p21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21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06" name="Google Shape;206;p21"/>
          <p:cNvSpPr txBox="1">
            <a:spLocks noGrp="1"/>
          </p:cNvSpPr>
          <p:nvPr>
            <p:ph type="title"/>
          </p:nvPr>
        </p:nvSpPr>
        <p:spPr>
          <a:xfrm>
            <a:off x="1055700" y="1950556"/>
            <a:ext cx="7032600" cy="124646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Most electricity is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generated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in large,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centralized power plants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that run on fuel sources like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natural gas</a:t>
            </a:r>
            <a:r>
              <a:rPr lang="en" sz="2000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,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coal</a:t>
            </a:r>
            <a:r>
              <a:rPr lang="en" sz="2000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,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nuclear</a:t>
            </a:r>
            <a:r>
              <a:rPr lang="en" sz="2000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,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solar</a:t>
            </a:r>
            <a:r>
              <a:rPr lang="en" sz="2000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,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wind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,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hydroelectric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, and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geothermal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.</a:t>
            </a:r>
            <a:endParaRPr sz="2000" dirty="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22_1.mp4">
            <a:hlinkClick r:id="" action="ppaction://media"/>
            <a:extLst>
              <a:ext uri="{FF2B5EF4-FFF2-40B4-BE49-F238E27FC236}">
                <a16:creationId xmlns:a16="http://schemas.microsoft.com/office/drawing/2014/main" id="{D7EFAF69-4E34-0D6A-1306-0F047EE249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4068" r="12327" b="26801"/>
          <a:stretch>
            <a:fillRect/>
          </a:stretch>
        </p:blipFill>
        <p:spPr>
          <a:xfrm>
            <a:off x="-35601" y="1"/>
            <a:ext cx="9178259" cy="514349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C1921C1-A5E3-2A7F-0213-07F43B661762}"/>
              </a:ext>
            </a:extLst>
          </p:cNvPr>
          <p:cNvSpPr/>
          <p:nvPr/>
        </p:nvSpPr>
        <p:spPr>
          <a:xfrm>
            <a:off x="-39803" y="0"/>
            <a:ext cx="9183803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2" name="Google Shape;212;p22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10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213" name="Google Shape;213;p22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7963800" cy="7233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How does </a:t>
            </a:r>
            <a:r>
              <a:rPr lang="en" sz="35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 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get to me?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14" name="Google Shape;214;p22"/>
          <p:cNvSpPr/>
          <p:nvPr/>
        </p:nvSpPr>
        <p:spPr>
          <a:xfrm>
            <a:off x="2536150" y="861278"/>
            <a:ext cx="1454290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pic>
        <p:nvPicPr>
          <p:cNvPr id="215" name="Google Shape;215;p22" descr="a small white drone is flying in the air . (Provided by Tenor)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386775" y="141250"/>
            <a:ext cx="142875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6" name="Google Shape;216;p22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217" name="Google Shape;217;p22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18" name="Google Shape;218;p22"/>
          <p:cNvSpPr txBox="1">
            <a:spLocks noGrp="1"/>
          </p:cNvSpPr>
          <p:nvPr>
            <p:ph type="title"/>
          </p:nvPr>
        </p:nvSpPr>
        <p:spPr>
          <a:xfrm>
            <a:off x="1055700" y="1773584"/>
            <a:ext cx="7032600" cy="160040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Energy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from these plants is delivered to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homes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and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businesses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, sometimes from hundreds of miles away, through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electrical</a:t>
            </a:r>
            <a:r>
              <a:rPr lang="en" sz="2000" b="1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transmission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and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distribution powerline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networks or grids.</a:t>
            </a:r>
            <a:endParaRPr sz="2000" dirty="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23_1.mp4">
            <a:hlinkClick r:id="" action="ppaction://media"/>
            <a:extLst>
              <a:ext uri="{FF2B5EF4-FFF2-40B4-BE49-F238E27FC236}">
                <a16:creationId xmlns:a16="http://schemas.microsoft.com/office/drawing/2014/main" id="{8B203EF3-E8AE-FAF9-9233-70D06F9F02D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4520" t="26639" r="3585" b="22311"/>
          <a:stretch>
            <a:fillRect/>
          </a:stretch>
        </p:blipFill>
        <p:spPr>
          <a:xfrm>
            <a:off x="-116004" y="0"/>
            <a:ext cx="9258662" cy="51434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E0568C4-2C19-A760-A4D1-AAC1011F0EA2}"/>
              </a:ext>
            </a:extLst>
          </p:cNvPr>
          <p:cNvSpPr/>
          <p:nvPr/>
        </p:nvSpPr>
        <p:spPr>
          <a:xfrm>
            <a:off x="-116004" y="-8"/>
            <a:ext cx="926000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4" name="Google Shape;224;p23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11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225" name="Google Shape;225;p23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7963800" cy="7233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How does </a:t>
            </a:r>
            <a:r>
              <a:rPr lang="en" sz="35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 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get to me?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26" name="Google Shape;226;p23"/>
          <p:cNvSpPr/>
          <p:nvPr/>
        </p:nvSpPr>
        <p:spPr>
          <a:xfrm>
            <a:off x="2536150" y="861278"/>
            <a:ext cx="1454290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pic>
        <p:nvPicPr>
          <p:cNvPr id="227" name="Google Shape;227;p23" descr="a small white drone is flying in the air . (Provided by Tenor)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386775" y="141250"/>
            <a:ext cx="142875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8" name="Google Shape;228;p2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229" name="Google Shape;229;p23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30" name="Google Shape;230;p23"/>
          <p:cNvSpPr txBox="1">
            <a:spLocks noGrp="1"/>
          </p:cNvSpPr>
          <p:nvPr>
            <p:ph type="title"/>
          </p:nvPr>
        </p:nvSpPr>
        <p:spPr>
          <a:xfrm>
            <a:off x="1055700" y="1773584"/>
            <a:ext cx="7032600" cy="160040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In addition to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fueling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electrical power plants,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natural gas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is delivered through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pipelines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, often from hundreds of miles away, and used directly in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homes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and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businesses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for heat and cooking. </a:t>
            </a:r>
            <a:endParaRPr sz="2000" dirty="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" name="Google Shape;235;p24" title="Adobe Express - 0_Modern_Solar_1920x1080.gif"/>
          <p:cNvPicPr preferRelativeResize="0"/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0" y="1881"/>
            <a:ext cx="9144001" cy="5141645"/>
          </a:xfrm>
          <a:prstGeom prst="rect">
            <a:avLst/>
          </a:prstGeom>
          <a:noFill/>
          <a:ln>
            <a:noFill/>
          </a:ln>
        </p:spPr>
      </p:pic>
      <p:sp>
        <p:nvSpPr>
          <p:cNvPr id="236" name="Google Shape;236;p24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12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237" name="Google Shape;237;p24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7963800" cy="7233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How does </a:t>
            </a:r>
            <a:r>
              <a:rPr lang="en" sz="35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 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get to me?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38" name="Google Shape;238;p24"/>
          <p:cNvSpPr/>
          <p:nvPr/>
        </p:nvSpPr>
        <p:spPr>
          <a:xfrm>
            <a:off x="2536150" y="861278"/>
            <a:ext cx="1454290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pic>
        <p:nvPicPr>
          <p:cNvPr id="239" name="Google Shape;239;p24" descr="a small white drone is flying in the air . (Provided by Tenor)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86775" y="141250"/>
            <a:ext cx="142875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0" name="Google Shape;240;p2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241" name="Google Shape;241;p24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42" name="Google Shape;242;p24"/>
          <p:cNvSpPr txBox="1">
            <a:spLocks noGrp="1"/>
          </p:cNvSpPr>
          <p:nvPr>
            <p:ph type="title"/>
          </p:nvPr>
        </p:nvSpPr>
        <p:spPr>
          <a:xfrm>
            <a:off x="1054350" y="1948506"/>
            <a:ext cx="7032600" cy="124646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Distributed electricity sources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, like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solar power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, can be placed right at their point of use, like on the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roof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of a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home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or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school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!</a:t>
            </a:r>
            <a:endParaRPr sz="2000" dirty="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25_1">
            <a:hlinkClick r:id="" action="ppaction://media"/>
            <a:extLst>
              <a:ext uri="{FF2B5EF4-FFF2-40B4-BE49-F238E27FC236}">
                <a16:creationId xmlns:a16="http://schemas.microsoft.com/office/drawing/2014/main" id="{E9F11BF4-4F9D-C6C3-DEEC-F3EE399AEFB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75" y="4763"/>
            <a:ext cx="9144000" cy="513238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9EBC0A3-A10A-08E4-BDFD-F07691210684}"/>
              </a:ext>
            </a:extLst>
          </p:cNvPr>
          <p:cNvSpPr/>
          <p:nvPr/>
        </p:nvSpPr>
        <p:spPr>
          <a:xfrm>
            <a:off x="0" y="0"/>
            <a:ext cx="9147175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8" name="Google Shape;248;p25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114300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13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249" name="Google Shape;249;p25"/>
          <p:cNvSpPr txBox="1">
            <a:spLocks noGrp="1"/>
          </p:cNvSpPr>
          <p:nvPr>
            <p:ph type="title"/>
          </p:nvPr>
        </p:nvSpPr>
        <p:spPr>
          <a:xfrm>
            <a:off x="674100" y="1736009"/>
            <a:ext cx="7795800" cy="160040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The energy industry needs the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next generation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— with many workers retiring soon and not enough new talent entering the field, there’s a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huge opportunity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for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students like you</a:t>
            </a:r>
            <a:r>
              <a:rPr lang="en" sz="2000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to step into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high-demand</a:t>
            </a:r>
            <a:r>
              <a:rPr lang="en" sz="2000" b="1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, </a:t>
            </a:r>
            <a:r>
              <a:rPr lang="en" sz="2000" b="1" dirty="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essential careers</a:t>
            </a:r>
            <a:r>
              <a:rPr lang="en" sz="2000" b="1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.</a:t>
            </a:r>
            <a:endParaRPr sz="2000" b="1" dirty="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50" name="Google Shape;250;p25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7963800" cy="738900"/>
          </a:xfrm>
          <a:prstGeom prst="rect">
            <a:avLst/>
          </a:prstGeom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The </a:t>
            </a:r>
            <a:r>
              <a:rPr lang="en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BIG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 picture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251" name="Google Shape;251;p2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252" name="Google Shape;252;p25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26_1">
            <a:hlinkClick r:id="" action="ppaction://media"/>
            <a:extLst>
              <a:ext uri="{FF2B5EF4-FFF2-40B4-BE49-F238E27FC236}">
                <a16:creationId xmlns:a16="http://schemas.microsoft.com/office/drawing/2014/main" id="{78852D26-9396-C31E-9F95-EDF83C4D1E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0248" r="1149" b="24122"/>
          <a:stretch>
            <a:fillRect/>
          </a:stretch>
        </p:blipFill>
        <p:spPr>
          <a:xfrm>
            <a:off x="3175" y="0"/>
            <a:ext cx="9139483" cy="51434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14599E8-7EA4-862F-2928-E6E5C7C917E6}"/>
              </a:ext>
            </a:extLst>
          </p:cNvPr>
          <p:cNvSpPr/>
          <p:nvPr/>
        </p:nvSpPr>
        <p:spPr>
          <a:xfrm>
            <a:off x="0" y="-8"/>
            <a:ext cx="926000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8" name="Google Shape;258;p26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14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259" name="Google Shape;259;p26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7963800" cy="738900"/>
          </a:xfrm>
          <a:prstGeom prst="rect">
            <a:avLst/>
          </a:prstGeom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The </a:t>
            </a:r>
            <a:r>
              <a:rPr lang="en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BIG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 picture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260" name="Google Shape;260;p2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96348" y="1735324"/>
            <a:ext cx="669977" cy="529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1" name="Google Shape;261;p26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4623000" y="1689295"/>
            <a:ext cx="669975" cy="621166"/>
          </a:xfrm>
          <a:prstGeom prst="rect">
            <a:avLst/>
          </a:prstGeom>
          <a:noFill/>
          <a:ln>
            <a:noFill/>
          </a:ln>
        </p:spPr>
      </p:pic>
      <p:pic>
        <p:nvPicPr>
          <p:cNvPr id="262" name="Google Shape;262;p26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496351" y="2721017"/>
            <a:ext cx="669975" cy="66252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3" name="Google Shape;263;p26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4623000" y="2750806"/>
            <a:ext cx="669975" cy="602969"/>
          </a:xfrm>
          <a:prstGeom prst="rect">
            <a:avLst/>
          </a:prstGeom>
          <a:noFill/>
          <a:ln>
            <a:noFill/>
          </a:ln>
        </p:spPr>
      </p:pic>
      <p:pic>
        <p:nvPicPr>
          <p:cNvPr id="264" name="Google Shape;264;p26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1670350" y="3748066"/>
            <a:ext cx="669975" cy="666121"/>
          </a:xfrm>
          <a:prstGeom prst="rect">
            <a:avLst/>
          </a:prstGeom>
          <a:noFill/>
          <a:ln>
            <a:noFill/>
          </a:ln>
        </p:spPr>
      </p:pic>
      <p:sp>
        <p:nvSpPr>
          <p:cNvPr id="265" name="Google Shape;265;p26"/>
          <p:cNvSpPr txBox="1">
            <a:spLocks noGrp="1"/>
          </p:cNvSpPr>
          <p:nvPr>
            <p:ph type="body" idx="4294967295"/>
          </p:nvPr>
        </p:nvSpPr>
        <p:spPr>
          <a:xfrm>
            <a:off x="1235275" y="1472788"/>
            <a:ext cx="3130500" cy="96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32 million (3x)</a:t>
            </a:r>
            <a:r>
              <a:rPr lang="en" sz="1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 energy workers will be needed by 2032</a:t>
            </a:r>
            <a:endParaRPr sz="1600">
              <a:solidFill>
                <a:schemeClr val="lt1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</p:txBody>
      </p:sp>
      <p:sp>
        <p:nvSpPr>
          <p:cNvPr id="266" name="Google Shape;266;p26"/>
          <p:cNvSpPr txBox="1">
            <a:spLocks noGrp="1"/>
          </p:cNvSpPr>
          <p:nvPr>
            <p:ph type="body" idx="4294967295"/>
          </p:nvPr>
        </p:nvSpPr>
        <p:spPr>
          <a:xfrm>
            <a:off x="5423588" y="1472788"/>
            <a:ext cx="3356400" cy="96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rgbClr val="32D03A"/>
                </a:solidFill>
                <a:latin typeface="Caveat"/>
                <a:ea typeface="Caveat"/>
                <a:cs typeface="Caveat"/>
                <a:sym typeface="Caveat"/>
              </a:rPr>
              <a:t>Silver</a:t>
            </a:r>
            <a:r>
              <a:rPr lang="en" sz="30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 tsunami</a:t>
            </a:r>
            <a:r>
              <a:rPr lang="en" sz="1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 of the energy industry is approaching</a:t>
            </a:r>
            <a:endParaRPr sz="1600">
              <a:solidFill>
                <a:srgbClr val="32D039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267" name="Google Shape;267;p26"/>
          <p:cNvSpPr txBox="1">
            <a:spLocks noGrp="1"/>
          </p:cNvSpPr>
          <p:nvPr>
            <p:ph type="body" idx="4294967295"/>
          </p:nvPr>
        </p:nvSpPr>
        <p:spPr>
          <a:xfrm>
            <a:off x="1235275" y="2485413"/>
            <a:ext cx="3130500" cy="96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76%</a:t>
            </a:r>
            <a:r>
              <a:rPr lang="en" sz="1600">
                <a:solidFill>
                  <a:srgbClr val="32D039"/>
                </a:solidFill>
                <a:latin typeface="Manrope"/>
                <a:ea typeface="Manrope"/>
                <a:cs typeface="Manrope"/>
                <a:sym typeface="Manrope"/>
              </a:rPr>
              <a:t>  </a:t>
            </a:r>
            <a:r>
              <a:rPr lang="en" sz="1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of energy providers say it’s a challenge to find workers</a:t>
            </a:r>
            <a:endParaRPr sz="1600">
              <a:solidFill>
                <a:srgbClr val="32D03A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268" name="Google Shape;268;p26"/>
          <p:cNvSpPr txBox="1">
            <a:spLocks noGrp="1"/>
          </p:cNvSpPr>
          <p:nvPr>
            <p:ph type="body" idx="4294967295"/>
          </p:nvPr>
        </p:nvSpPr>
        <p:spPr>
          <a:xfrm>
            <a:off x="5443275" y="2596263"/>
            <a:ext cx="3279300" cy="87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Energy jobs are </a:t>
            </a:r>
            <a:r>
              <a:rPr lang="en" sz="25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essential </a:t>
            </a:r>
            <a:r>
              <a:rPr lang="en" sz="1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in every community!</a:t>
            </a:r>
            <a:endParaRPr sz="1600" b="1">
              <a:solidFill>
                <a:srgbClr val="32D039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69" name="Google Shape;269;p26"/>
          <p:cNvSpPr txBox="1">
            <a:spLocks noGrp="1"/>
          </p:cNvSpPr>
          <p:nvPr>
            <p:ph type="body" idx="4294967295"/>
          </p:nvPr>
        </p:nvSpPr>
        <p:spPr>
          <a:xfrm>
            <a:off x="2404988" y="3653175"/>
            <a:ext cx="4960800" cy="8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Industry Professionals </a:t>
            </a:r>
            <a:r>
              <a:rPr lang="en" sz="1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are excited to share what they value most about their careers in energy</a:t>
            </a:r>
            <a:endParaRPr sz="16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270" name="Google Shape;270;p26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271" name="Google Shape;271;p26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" name="Google Shape;276;p27" title="conny-schneider-xuTJZ7uD7PI-unsplash.jpg"/>
          <p:cNvPicPr preferRelativeResize="0"/>
          <p:nvPr/>
        </p:nvPicPr>
        <p:blipFill>
          <a:blip r:embed="rId3">
            <a:alphaModFix amt="0"/>
          </a:blip>
          <a:stretch>
            <a:fillRect/>
          </a:stretch>
        </p:blipFill>
        <p:spPr>
          <a:xfrm>
            <a:off x="0" y="0"/>
            <a:ext cx="9144003" cy="5143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77" name="Google Shape;277;p27" title="0_Solar_Panel_Engineer_3840x2160 (1).gif"/>
          <p:cNvPicPr preferRelativeResize="0"/>
          <p:nvPr/>
        </p:nvPicPr>
        <p:blipFill rotWithShape="1">
          <a:blip r:embed="rId4">
            <a:alphaModFix amt="20000"/>
          </a:blip>
          <a:srcRect t="109" b="99"/>
          <a:stretch/>
        </p:blipFill>
        <p:spPr>
          <a:xfrm>
            <a:off x="1359" y="0"/>
            <a:ext cx="9141282" cy="5143500"/>
          </a:xfrm>
          <a:prstGeom prst="flowChartDocument">
            <a:avLst/>
          </a:prstGeom>
          <a:noFill/>
          <a:ln>
            <a:noFill/>
          </a:ln>
        </p:spPr>
      </p:pic>
      <p:sp>
        <p:nvSpPr>
          <p:cNvPr id="278" name="Google Shape;278;p27"/>
          <p:cNvSpPr txBox="1">
            <a:spLocks noGrp="1"/>
          </p:cNvSpPr>
          <p:nvPr>
            <p:ph type="body" idx="4294967295"/>
          </p:nvPr>
        </p:nvSpPr>
        <p:spPr>
          <a:xfrm>
            <a:off x="1640225" y="1713625"/>
            <a:ext cx="19179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million</a:t>
            </a:r>
            <a:endParaRPr sz="28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279" name="Google Shape;279;p27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15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280" name="Google Shape;280;p27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7963800" cy="692700"/>
          </a:xfrm>
          <a:prstGeom prst="rect">
            <a:avLst/>
          </a:prstGeom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3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 FTW!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81" name="Google Shape;281;p27"/>
          <p:cNvSpPr txBox="1">
            <a:spLocks noGrp="1"/>
          </p:cNvSpPr>
          <p:nvPr>
            <p:ph type="body" idx="4294967295"/>
          </p:nvPr>
        </p:nvSpPr>
        <p:spPr>
          <a:xfrm>
            <a:off x="494450" y="2459400"/>
            <a:ext cx="2730600" cy="78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Americans work in energy-related fields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82" name="Google Shape;282;p27"/>
          <p:cNvSpPr txBox="1">
            <a:spLocks noGrp="1"/>
          </p:cNvSpPr>
          <p:nvPr>
            <p:ph type="body" idx="4294967295"/>
          </p:nvPr>
        </p:nvSpPr>
        <p:spPr>
          <a:xfrm>
            <a:off x="4738875" y="2441700"/>
            <a:ext cx="3616500" cy="81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One of the </a:t>
            </a:r>
            <a:r>
              <a:rPr lang="en" sz="20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fastest-growing</a:t>
            </a: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sectors in the U.S.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283" name="Google Shape;283;p2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301840" y="1359988"/>
            <a:ext cx="1134320" cy="1134300"/>
          </a:xfrm>
          <a:prstGeom prst="rect">
            <a:avLst/>
          </a:prstGeom>
          <a:noFill/>
          <a:ln>
            <a:noFill/>
          </a:ln>
        </p:spPr>
      </p:pic>
      <p:sp>
        <p:nvSpPr>
          <p:cNvPr id="284" name="Google Shape;284;p27"/>
          <p:cNvSpPr txBox="1">
            <a:spLocks noGrp="1"/>
          </p:cNvSpPr>
          <p:nvPr>
            <p:ph type="body" idx="4294967295"/>
          </p:nvPr>
        </p:nvSpPr>
        <p:spPr>
          <a:xfrm>
            <a:off x="4738875" y="1713612"/>
            <a:ext cx="3616500" cy="67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</a:t>
            </a:r>
            <a:r>
              <a:rPr lang="en" sz="28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  sector</a:t>
            </a:r>
            <a:endParaRPr sz="28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285" name="Google Shape;285;p27"/>
          <p:cNvSpPr/>
          <p:nvPr/>
        </p:nvSpPr>
        <p:spPr>
          <a:xfrm>
            <a:off x="494450" y="815078"/>
            <a:ext cx="1454290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pic>
        <p:nvPicPr>
          <p:cNvPr id="286" name="Google Shape;286;p27" descr="a green circle with the number 9 inside (Provided by Tenor)"/>
          <p:cNvPicPr preferRelativeResize="0"/>
          <p:nvPr/>
        </p:nvPicPr>
        <p:blipFill rotWithShape="1">
          <a:blip r:embed="rId6">
            <a:alphaModFix/>
          </a:blip>
          <a:srcRect l="33130" t="28741" r="32799" b="29183"/>
          <a:stretch/>
        </p:blipFill>
        <p:spPr>
          <a:xfrm>
            <a:off x="871575" y="1453125"/>
            <a:ext cx="728075" cy="89912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87" name="Google Shape;287;p27"/>
          <p:cNvGrpSpPr/>
          <p:nvPr/>
        </p:nvGrpSpPr>
        <p:grpSpPr>
          <a:xfrm>
            <a:off x="122151" y="4009224"/>
            <a:ext cx="3543370" cy="1134314"/>
            <a:chOff x="122150" y="3264875"/>
            <a:chExt cx="5868449" cy="1878625"/>
          </a:xfrm>
        </p:grpSpPr>
        <p:pic>
          <p:nvPicPr>
            <p:cNvPr id="288" name="Google Shape;288;p27" descr="a cartoon drawing of a hose with the letters zzz on it (Provided by Tenor)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1787325" y="4145994"/>
              <a:ext cx="2600300" cy="7884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89" name="Google Shape;289;p27" descr="an illustration of a house with a red roof and a chimney (Provided by Tenor)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122150" y="3264875"/>
              <a:ext cx="1878625" cy="18786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90" name="Google Shape;290;p27" descr="an illustration of a factory with smoke coming out of chimneys (Provided by Tenor)"/>
            <p:cNvPicPr preferRelativeResize="0"/>
            <p:nvPr/>
          </p:nvPicPr>
          <p:blipFill>
            <a:blip r:embed="rId9">
              <a:alphaModFix/>
            </a:blip>
            <a:stretch>
              <a:fillRect/>
            </a:stretch>
          </p:blipFill>
          <p:spPr>
            <a:xfrm>
              <a:off x="4238725" y="3391625"/>
              <a:ext cx="1751874" cy="1751874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91" name="Google Shape;291;p27" descr="smoke is coming out of a hole in the ground on a white background . (Provided by Tenor)"/>
          <p:cNvPicPr preferRelativeResize="0"/>
          <p:nvPr/>
        </p:nvPicPr>
        <p:blipFill rotWithShape="1">
          <a:blip r:embed="rId10">
            <a:alphaModFix/>
          </a:blip>
          <a:srcRect l="46529"/>
          <a:stretch/>
        </p:blipFill>
        <p:spPr>
          <a:xfrm>
            <a:off x="818937" y="3351150"/>
            <a:ext cx="444362" cy="843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2" name="Google Shape;292;p27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293" name="Google Shape;293;p27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8" name="Google Shape;298;p28" title="conny-schneider-xuTJZ7uD7PI-unsplash.jpg"/>
          <p:cNvPicPr preferRelativeResize="0"/>
          <p:nvPr/>
        </p:nvPicPr>
        <p:blipFill rotWithShape="1">
          <a:blip r:embed="rId3">
            <a:alphaModFix amt="10000"/>
          </a:blip>
          <a:srcRect t="21642" r="21642"/>
          <a:stretch/>
        </p:blipFill>
        <p:spPr>
          <a:xfrm>
            <a:off x="0" y="0"/>
            <a:ext cx="9144003" cy="5143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99" name="Google Shape;299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749725" y="141250"/>
            <a:ext cx="5241875" cy="4850174"/>
          </a:xfrm>
          <a:prstGeom prst="rect">
            <a:avLst/>
          </a:prstGeom>
          <a:noFill/>
          <a:ln>
            <a:noFill/>
          </a:ln>
        </p:spPr>
      </p:pic>
      <p:sp>
        <p:nvSpPr>
          <p:cNvPr id="300" name="Google Shape;300;p28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16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301" name="Google Shape;301;p28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3888000" cy="12615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3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 options are growing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02" name="Google Shape;302;p28"/>
          <p:cNvSpPr/>
          <p:nvPr/>
        </p:nvSpPr>
        <p:spPr>
          <a:xfrm>
            <a:off x="422250" y="1715825"/>
            <a:ext cx="4975200" cy="2201700"/>
          </a:xfrm>
          <a:prstGeom prst="roundRect">
            <a:avLst>
              <a:gd name="adj" fmla="val 11723"/>
            </a:avLst>
          </a:prstGeom>
          <a:solidFill>
            <a:srgbClr val="1A5D7F"/>
          </a:solidFill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1"/>
                </a:solidFill>
                <a:latin typeface="Manrope Light"/>
                <a:ea typeface="Manrope Light"/>
                <a:cs typeface="Manrope Light"/>
                <a:sym typeface="Manrope Light"/>
              </a:rPr>
              <a:t>Today, energy sources like solar and wind power are adding essential generation capacity to support baseload energy sources like natural gas, nuclear, hydro, and geothermal energy.</a:t>
            </a:r>
            <a:endParaRPr sz="1800">
              <a:latin typeface="Manrope Light"/>
              <a:ea typeface="Manrope Light"/>
              <a:cs typeface="Manrope Light"/>
              <a:sym typeface="Manrope Light"/>
            </a:endParaRPr>
          </a:p>
        </p:txBody>
      </p:sp>
      <p:pic>
        <p:nvPicPr>
          <p:cNvPr id="303" name="Google Shape;303;p2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-172375" y="3719925"/>
            <a:ext cx="1730200" cy="1730200"/>
          </a:xfrm>
          <a:prstGeom prst="rect">
            <a:avLst/>
          </a:prstGeom>
          <a:noFill/>
          <a:ln>
            <a:noFill/>
          </a:ln>
        </p:spPr>
      </p:pic>
      <p:sp>
        <p:nvSpPr>
          <p:cNvPr id="304" name="Google Shape;304;p28"/>
          <p:cNvSpPr/>
          <p:nvPr/>
        </p:nvSpPr>
        <p:spPr>
          <a:xfrm>
            <a:off x="766050" y="1156700"/>
            <a:ext cx="2335900" cy="425450"/>
          </a:xfrm>
          <a:custGeom>
            <a:avLst/>
            <a:gdLst/>
            <a:ahLst/>
            <a:cxnLst/>
            <a:rect l="l" t="t" r="r" b="b"/>
            <a:pathLst>
              <a:path w="93436" h="17018" extrusionOk="0">
                <a:moveTo>
                  <a:pt x="0" y="14515"/>
                </a:moveTo>
                <a:cubicBezTo>
                  <a:pt x="17246" y="14515"/>
                  <a:pt x="34594" y="18470"/>
                  <a:pt x="51707" y="16329"/>
                </a:cubicBezTo>
                <a:cubicBezTo>
                  <a:pt x="56027" y="15789"/>
                  <a:pt x="60061" y="13740"/>
                  <a:pt x="63954" y="11793"/>
                </a:cubicBezTo>
                <a:cubicBezTo>
                  <a:pt x="65496" y="11022"/>
                  <a:pt x="68508" y="8745"/>
                  <a:pt x="67129" y="7711"/>
                </a:cubicBezTo>
                <a:cubicBezTo>
                  <a:pt x="65040" y="6146"/>
                  <a:pt x="60052" y="6540"/>
                  <a:pt x="59418" y="9072"/>
                </a:cubicBezTo>
                <a:cubicBezTo>
                  <a:pt x="58725" y="11839"/>
                  <a:pt x="64229" y="12140"/>
                  <a:pt x="66675" y="13608"/>
                </a:cubicBezTo>
                <a:cubicBezTo>
                  <a:pt x="75256" y="18757"/>
                  <a:pt x="88961" y="8951"/>
                  <a:pt x="93436" y="0"/>
                </a:cubicBezTo>
              </a:path>
            </a:pathLst>
          </a:custGeom>
          <a:noFill/>
          <a:ln w="28575" cap="flat" cmpd="sng">
            <a:solidFill>
              <a:srgbClr val="32D039"/>
            </a:solidFill>
            <a:prstDash val="solid"/>
            <a:round/>
            <a:headEnd type="none" w="med" len="med"/>
            <a:tailEnd type="stealth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305" name="Google Shape;305;p28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" name="Google Shape;310;p29" title="martin-martz-q9A0A3ij4yM-unsplash.jpg"/>
          <p:cNvPicPr preferRelativeResize="0"/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1349" y="0"/>
            <a:ext cx="9141299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311" name="Google Shape;311;p29"/>
          <p:cNvSpPr/>
          <p:nvPr/>
        </p:nvSpPr>
        <p:spPr>
          <a:xfrm>
            <a:off x="619350" y="1489650"/>
            <a:ext cx="7905300" cy="2164200"/>
          </a:xfrm>
          <a:prstGeom prst="roundRect">
            <a:avLst>
              <a:gd name="adj" fmla="val 10364"/>
            </a:avLst>
          </a:prstGeom>
          <a:solidFill>
            <a:srgbClr val="1A5D7F"/>
          </a:solidFill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  <a:latin typeface="Manrope Light"/>
                <a:ea typeface="Manrope Light"/>
                <a:cs typeface="Manrope Light"/>
                <a:sym typeface="Manrope Light"/>
              </a:rPr>
              <a:t>Take two minutes and write down what comes to mind when you think of careers in</a:t>
            </a:r>
            <a:r>
              <a:rPr lang="en" sz="24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</a:t>
            </a:r>
            <a:r>
              <a:rPr lang="en" sz="27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</a:t>
            </a:r>
            <a:r>
              <a:rPr lang="en" sz="24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.</a:t>
            </a:r>
            <a:endParaRPr sz="24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12" name="Google Shape;312;p29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17</a:t>
            </a:fld>
            <a:endParaRPr>
              <a:solidFill>
                <a:schemeClr val="lt1"/>
              </a:solidFill>
            </a:endParaRPr>
          </a:p>
        </p:txBody>
      </p:sp>
      <p:pic>
        <p:nvPicPr>
          <p:cNvPr id="313" name="Google Shape;313;p29" descr="smoke is coming out of a hole in the ground on a white background . (Provided by Tenor)"/>
          <p:cNvPicPr preferRelativeResize="0"/>
          <p:nvPr/>
        </p:nvPicPr>
        <p:blipFill rotWithShape="1">
          <a:blip r:embed="rId4">
            <a:alphaModFix/>
          </a:blip>
          <a:srcRect l="46529"/>
          <a:stretch/>
        </p:blipFill>
        <p:spPr>
          <a:xfrm>
            <a:off x="818937" y="3351150"/>
            <a:ext cx="444362" cy="8436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14" name="Google Shape;314;p29"/>
          <p:cNvGrpSpPr/>
          <p:nvPr/>
        </p:nvGrpSpPr>
        <p:grpSpPr>
          <a:xfrm>
            <a:off x="122151" y="4009224"/>
            <a:ext cx="3543370" cy="1134314"/>
            <a:chOff x="122150" y="3264875"/>
            <a:chExt cx="5868449" cy="1878625"/>
          </a:xfrm>
        </p:grpSpPr>
        <p:pic>
          <p:nvPicPr>
            <p:cNvPr id="315" name="Google Shape;315;p29" descr="a cartoon drawing of a hose with the letters zzz on it (Provided by Tenor)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1787325" y="4145994"/>
              <a:ext cx="2600300" cy="7884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16" name="Google Shape;316;p29" descr="an illustration of a house with a red roof and a chimney (Provided by Tenor)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122150" y="3264875"/>
              <a:ext cx="1878625" cy="18786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17" name="Google Shape;317;p29" descr="an illustration of a factory with smoke coming out of chimneys (Provided by Tenor)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4238725" y="3391625"/>
              <a:ext cx="1751874" cy="1751874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318" name="Google Shape;318;p29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319" name="Google Shape;319;p29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4" name="Google Shape;324;p30" title="portrait-smiling-female-factory-worker-standing-industrial-production-hall.jpg"/>
          <p:cNvPicPr preferRelativeResize="0"/>
          <p:nvPr/>
        </p:nvPicPr>
        <p:blipFill rotWithShape="1">
          <a:blip r:embed="rId3">
            <a:alphaModFix amt="30000"/>
          </a:blip>
          <a:srcRect t="-8460" b="8459"/>
          <a:stretch/>
        </p:blipFill>
        <p:spPr>
          <a:xfrm flipH="1">
            <a:off x="3" y="-475500"/>
            <a:ext cx="9143997" cy="5618999"/>
          </a:xfrm>
          <a:prstGeom prst="rect">
            <a:avLst/>
          </a:prstGeom>
          <a:noFill/>
          <a:ln>
            <a:noFill/>
          </a:ln>
        </p:spPr>
      </p:pic>
      <p:sp>
        <p:nvSpPr>
          <p:cNvPr id="325" name="Google Shape;325;p30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18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326" name="Google Shape;326;p30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4712100" cy="1305300"/>
          </a:xfrm>
          <a:prstGeom prst="rect">
            <a:avLst/>
          </a:prstGeom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Energy has a great job for </a:t>
            </a:r>
            <a:r>
              <a:rPr lang="en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EVERYONE</a:t>
            </a:r>
            <a:endParaRPr b="1">
              <a:solidFill>
                <a:srgbClr val="32D039"/>
              </a:solidFill>
              <a:latin typeface="Caveat"/>
              <a:ea typeface="Caveat"/>
              <a:cs typeface="Caveat"/>
              <a:sym typeface="Caveat"/>
            </a:endParaRPr>
          </a:p>
        </p:txBody>
      </p:sp>
      <p:sp>
        <p:nvSpPr>
          <p:cNvPr id="327" name="Google Shape;327;p30"/>
          <p:cNvSpPr txBox="1">
            <a:spLocks noGrp="1"/>
          </p:cNvSpPr>
          <p:nvPr>
            <p:ph type="body" idx="4294967295"/>
          </p:nvPr>
        </p:nvSpPr>
        <p:spPr>
          <a:xfrm>
            <a:off x="1205100" y="2263950"/>
            <a:ext cx="67338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solidFill>
                  <a:schemeClr val="lt1"/>
                </a:solidFill>
                <a:latin typeface="Manrope Light"/>
                <a:ea typeface="Manrope Light"/>
                <a:cs typeface="Manrope Light"/>
                <a:sym typeface="Manrope Light"/>
              </a:rPr>
              <a:t>You can help shape the future of </a:t>
            </a:r>
            <a:r>
              <a:rPr lang="en" sz="28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</a:t>
            </a:r>
            <a:r>
              <a:rPr lang="en" sz="260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.</a:t>
            </a:r>
            <a:endParaRPr sz="2600">
              <a:solidFill>
                <a:schemeClr val="lt1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</p:txBody>
      </p:sp>
      <p:pic>
        <p:nvPicPr>
          <p:cNvPr id="328" name="Google Shape;328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67500" y="3340603"/>
            <a:ext cx="2060600" cy="2196597"/>
          </a:xfrm>
          <a:prstGeom prst="rect">
            <a:avLst/>
          </a:prstGeom>
          <a:noFill/>
          <a:ln>
            <a:noFill/>
          </a:ln>
        </p:spPr>
      </p:pic>
      <p:sp>
        <p:nvSpPr>
          <p:cNvPr id="329" name="Google Shape;329;p30"/>
          <p:cNvSpPr/>
          <p:nvPr/>
        </p:nvSpPr>
        <p:spPr>
          <a:xfrm>
            <a:off x="1205100" y="1399475"/>
            <a:ext cx="1866392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pic>
        <p:nvPicPr>
          <p:cNvPr id="330" name="Google Shape;330;p3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331" name="Google Shape;331;p30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6" name="Google Shape;336;p31" title="both-petroleum-engineer-is-mission-inspect-oil-distillation-huge-oil-refinery.jpg"/>
          <p:cNvPicPr preferRelativeResize="0"/>
          <p:nvPr/>
        </p:nvPicPr>
        <p:blipFill rotWithShape="1">
          <a:blip r:embed="rId3">
            <a:alphaModFix amt="30000"/>
          </a:blip>
          <a:srcRect t="21990" r="7570"/>
          <a:stretch/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337" name="Google Shape;337;p31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19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338" name="Google Shape;338;p31"/>
          <p:cNvSpPr/>
          <p:nvPr/>
        </p:nvSpPr>
        <p:spPr>
          <a:xfrm>
            <a:off x="269925" y="1989624"/>
            <a:ext cx="1564800" cy="2483100"/>
          </a:xfrm>
          <a:prstGeom prst="flowChartAlternateProcess">
            <a:avLst/>
          </a:prstGeom>
          <a:noFill/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Hands-on</a:t>
            </a:r>
            <a:endParaRPr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339" name="Google Shape;339;p31"/>
          <p:cNvSpPr/>
          <p:nvPr/>
        </p:nvSpPr>
        <p:spPr>
          <a:xfrm>
            <a:off x="2029763" y="1989624"/>
            <a:ext cx="1564800" cy="2483100"/>
          </a:xfrm>
          <a:prstGeom prst="flowChartAlternateProcess">
            <a:avLst/>
          </a:prstGeom>
          <a:noFill/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High-tech</a:t>
            </a:r>
            <a:endParaRPr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340" name="Google Shape;340;p31"/>
          <p:cNvSpPr/>
          <p:nvPr/>
        </p:nvSpPr>
        <p:spPr>
          <a:xfrm>
            <a:off x="3789600" y="1989624"/>
            <a:ext cx="1564800" cy="2483100"/>
          </a:xfrm>
          <a:prstGeom prst="flowChartAlternateProcess">
            <a:avLst/>
          </a:prstGeom>
          <a:noFill/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Collaborate</a:t>
            </a:r>
            <a:endParaRPr dirty="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341" name="Google Shape;341;p31"/>
          <p:cNvSpPr/>
          <p:nvPr/>
        </p:nvSpPr>
        <p:spPr>
          <a:xfrm>
            <a:off x="5549438" y="1989624"/>
            <a:ext cx="1564800" cy="2483100"/>
          </a:xfrm>
          <a:prstGeom prst="flowChartAlternateProcess">
            <a:avLst/>
          </a:prstGeom>
          <a:noFill/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Create solutions</a:t>
            </a:r>
            <a:endParaRPr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342" name="Google Shape;342;p31"/>
          <p:cNvSpPr/>
          <p:nvPr/>
        </p:nvSpPr>
        <p:spPr>
          <a:xfrm>
            <a:off x="7309275" y="1989624"/>
            <a:ext cx="1564800" cy="2483100"/>
          </a:xfrm>
          <a:prstGeom prst="flowChartAlternateProcess">
            <a:avLst/>
          </a:prstGeom>
          <a:noFill/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Build things</a:t>
            </a:r>
            <a:endParaRPr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pic>
        <p:nvPicPr>
          <p:cNvPr id="343" name="Google Shape;343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482075" y="2351338"/>
            <a:ext cx="1219200" cy="1219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4" name="Google Shape;344;p3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202563" y="2351350"/>
            <a:ext cx="1219200" cy="1219200"/>
          </a:xfrm>
          <a:prstGeom prst="rect">
            <a:avLst/>
          </a:prstGeom>
          <a:noFill/>
          <a:ln>
            <a:noFill/>
          </a:ln>
        </p:spPr>
      </p:pic>
      <p:sp>
        <p:nvSpPr>
          <p:cNvPr id="345" name="Google Shape;345;p31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4712100" cy="1305300"/>
          </a:xfrm>
          <a:prstGeom prst="rect">
            <a:avLst/>
          </a:prstGeom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Energy has a great job for </a:t>
            </a:r>
            <a:r>
              <a:rPr lang="en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EVERYONE</a:t>
            </a:r>
            <a:endParaRPr b="1">
              <a:solidFill>
                <a:srgbClr val="32D039"/>
              </a:solidFill>
              <a:latin typeface="Caveat"/>
              <a:ea typeface="Caveat"/>
              <a:cs typeface="Caveat"/>
              <a:sym typeface="Caveat"/>
            </a:endParaRPr>
          </a:p>
        </p:txBody>
      </p:sp>
      <p:sp>
        <p:nvSpPr>
          <p:cNvPr id="346" name="Google Shape;346;p31"/>
          <p:cNvSpPr/>
          <p:nvPr/>
        </p:nvSpPr>
        <p:spPr>
          <a:xfrm>
            <a:off x="1205100" y="1399475"/>
            <a:ext cx="1866392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pic>
        <p:nvPicPr>
          <p:cNvPr id="347" name="Google Shape;347;p31" title="team-building_12055959.pn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962413" y="2351350"/>
            <a:ext cx="1219200" cy="1219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8" name="Google Shape;348;p31" title="team_3234975.pn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722237" y="2351350"/>
            <a:ext cx="1219200" cy="1219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9" name="Google Shape;349;p31" title="give.png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442725" y="2351350"/>
            <a:ext cx="1219200" cy="1219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0" name="Google Shape;350;p31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351" name="Google Shape;351;p31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6" name="Google Shape;356;p32" title="african-american-worker-standing-uniform-wearing-safety-hat-factory.jpg"/>
          <p:cNvPicPr preferRelativeResize="0"/>
          <p:nvPr/>
        </p:nvPicPr>
        <p:blipFill rotWithShape="1">
          <a:blip r:embed="rId3">
            <a:alphaModFix amt="30000"/>
          </a:blip>
          <a:srcRect l="4108" t="875" r="7909" b="24918"/>
          <a:stretch/>
        </p:blipFill>
        <p:spPr>
          <a:xfrm flipH="1">
            <a:off x="3" y="-7"/>
            <a:ext cx="9143997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357" name="Google Shape;357;p32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20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358" name="Google Shape;358;p32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3240000" cy="12969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HOW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 do you like to work?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59" name="Google Shape;359;p32"/>
          <p:cNvSpPr/>
          <p:nvPr/>
        </p:nvSpPr>
        <p:spPr>
          <a:xfrm>
            <a:off x="647150" y="2401800"/>
            <a:ext cx="4896600" cy="431100"/>
          </a:xfrm>
          <a:prstGeom prst="round2DiagRect">
            <a:avLst>
              <a:gd name="adj1" fmla="val 0"/>
              <a:gd name="adj2" fmla="val 50000"/>
            </a:avLst>
          </a:prstGeom>
          <a:solidFill>
            <a:srgbClr val="08334D"/>
          </a:solidFill>
          <a:ln w="9525" cap="flat" cmpd="sng">
            <a:solidFill>
              <a:srgbClr val="1A5D7F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457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Do you like being inside or outside?</a:t>
            </a:r>
            <a:endParaRPr sz="1600"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60" name="Google Shape;360;p32"/>
          <p:cNvSpPr/>
          <p:nvPr/>
        </p:nvSpPr>
        <p:spPr>
          <a:xfrm>
            <a:off x="647150" y="2987425"/>
            <a:ext cx="4896600" cy="431100"/>
          </a:xfrm>
          <a:prstGeom prst="round2DiagRect">
            <a:avLst>
              <a:gd name="adj1" fmla="val 0"/>
              <a:gd name="adj2" fmla="val 50000"/>
            </a:avLst>
          </a:prstGeom>
          <a:solidFill>
            <a:srgbClr val="08334D"/>
          </a:solidFill>
          <a:ln w="9525" cap="flat" cmpd="sng">
            <a:solidFill>
              <a:srgbClr val="1A5D7F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457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Are you curious about how things work?</a:t>
            </a:r>
            <a:endParaRPr sz="1600"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61" name="Google Shape;361;p32"/>
          <p:cNvSpPr/>
          <p:nvPr/>
        </p:nvSpPr>
        <p:spPr>
          <a:xfrm>
            <a:off x="648650" y="3573300"/>
            <a:ext cx="4896600" cy="431100"/>
          </a:xfrm>
          <a:prstGeom prst="round2DiagRect">
            <a:avLst>
              <a:gd name="adj1" fmla="val 0"/>
              <a:gd name="adj2" fmla="val 50000"/>
            </a:avLst>
          </a:prstGeom>
          <a:solidFill>
            <a:srgbClr val="08334D"/>
          </a:solidFill>
          <a:ln w="9525" cap="flat" cmpd="sng">
            <a:solidFill>
              <a:srgbClr val="1A5D7F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457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Do you like talking and working with people?</a:t>
            </a:r>
            <a:endParaRPr sz="1600"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62" name="Google Shape;362;p32"/>
          <p:cNvSpPr/>
          <p:nvPr/>
        </p:nvSpPr>
        <p:spPr>
          <a:xfrm>
            <a:off x="647150" y="4158700"/>
            <a:ext cx="4896600" cy="431100"/>
          </a:xfrm>
          <a:prstGeom prst="round2DiagRect">
            <a:avLst>
              <a:gd name="adj1" fmla="val 0"/>
              <a:gd name="adj2" fmla="val 50000"/>
            </a:avLst>
          </a:prstGeom>
          <a:solidFill>
            <a:srgbClr val="08334D"/>
          </a:solidFill>
          <a:ln w="9525" cap="flat" cmpd="sng">
            <a:solidFill>
              <a:srgbClr val="1A5D7F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457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What’s unique about you?</a:t>
            </a:r>
            <a:endParaRPr sz="1600"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63" name="Google Shape;363;p32"/>
          <p:cNvSpPr/>
          <p:nvPr/>
        </p:nvSpPr>
        <p:spPr>
          <a:xfrm>
            <a:off x="647150" y="1816150"/>
            <a:ext cx="4896600" cy="431100"/>
          </a:xfrm>
          <a:prstGeom prst="round2DiagRect">
            <a:avLst>
              <a:gd name="adj1" fmla="val 0"/>
              <a:gd name="adj2" fmla="val 50000"/>
            </a:avLst>
          </a:prstGeom>
          <a:solidFill>
            <a:srgbClr val="08334D"/>
          </a:solidFill>
          <a:ln w="9525" cap="flat" cmpd="sng">
            <a:solidFill>
              <a:srgbClr val="1A5D7F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457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What activities do you enjoy?</a:t>
            </a:r>
            <a:endParaRPr sz="1600"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64" name="Google Shape;364;p32"/>
          <p:cNvSpPr/>
          <p:nvPr/>
        </p:nvSpPr>
        <p:spPr>
          <a:xfrm>
            <a:off x="495106" y="1796975"/>
            <a:ext cx="466200" cy="470400"/>
          </a:xfrm>
          <a:prstGeom prst="ellipse">
            <a:avLst/>
          </a:prstGeom>
          <a:solidFill>
            <a:srgbClr val="1A5D7F"/>
          </a:solidFill>
          <a:ln w="19050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1</a:t>
            </a:r>
            <a:endParaRPr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365" name="Google Shape;365;p32"/>
          <p:cNvSpPr/>
          <p:nvPr/>
        </p:nvSpPr>
        <p:spPr>
          <a:xfrm>
            <a:off x="495106" y="2392200"/>
            <a:ext cx="466200" cy="470400"/>
          </a:xfrm>
          <a:prstGeom prst="ellipse">
            <a:avLst/>
          </a:prstGeom>
          <a:solidFill>
            <a:srgbClr val="1A5D7F"/>
          </a:solidFill>
          <a:ln w="19050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2</a:t>
            </a:r>
            <a:endParaRPr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366" name="Google Shape;366;p32"/>
          <p:cNvSpPr/>
          <p:nvPr/>
        </p:nvSpPr>
        <p:spPr>
          <a:xfrm>
            <a:off x="495106" y="2967900"/>
            <a:ext cx="466200" cy="470400"/>
          </a:xfrm>
          <a:prstGeom prst="ellipse">
            <a:avLst/>
          </a:prstGeom>
          <a:solidFill>
            <a:srgbClr val="1A5D7F"/>
          </a:solidFill>
          <a:ln w="19050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3</a:t>
            </a:r>
            <a:endParaRPr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367" name="Google Shape;367;p32"/>
          <p:cNvSpPr/>
          <p:nvPr/>
        </p:nvSpPr>
        <p:spPr>
          <a:xfrm>
            <a:off x="495106" y="3553413"/>
            <a:ext cx="466200" cy="470400"/>
          </a:xfrm>
          <a:prstGeom prst="ellipse">
            <a:avLst/>
          </a:prstGeom>
          <a:solidFill>
            <a:srgbClr val="1A5D7F"/>
          </a:solidFill>
          <a:ln w="19050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4</a:t>
            </a:r>
            <a:endParaRPr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368" name="Google Shape;368;p32"/>
          <p:cNvSpPr/>
          <p:nvPr/>
        </p:nvSpPr>
        <p:spPr>
          <a:xfrm>
            <a:off x="495106" y="4138938"/>
            <a:ext cx="466200" cy="470400"/>
          </a:xfrm>
          <a:prstGeom prst="ellipse">
            <a:avLst/>
          </a:prstGeom>
          <a:solidFill>
            <a:srgbClr val="1A5D7F"/>
          </a:solidFill>
          <a:ln w="19050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5</a:t>
            </a:r>
            <a:endParaRPr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369" name="Google Shape;369;p32"/>
          <p:cNvSpPr txBox="1"/>
          <p:nvPr/>
        </p:nvSpPr>
        <p:spPr>
          <a:xfrm>
            <a:off x="0" y="4804800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370" name="Google Shape;370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371" name="Google Shape;371;p32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 title="Industry Image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9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/>
          <p:nvPr/>
        </p:nvSpPr>
        <p:spPr>
          <a:xfrm>
            <a:off x="0" y="0"/>
            <a:ext cx="9144000" cy="1543800"/>
          </a:xfrm>
          <a:prstGeom prst="rect">
            <a:avLst/>
          </a:prstGeom>
          <a:solidFill>
            <a:srgbClr val="2B7DD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2B7DDF"/>
              </a:solidFill>
            </a:endParaRPr>
          </a:p>
        </p:txBody>
      </p:sp>
      <p:sp>
        <p:nvSpPr>
          <p:cNvPr id="56" name="Google Shape;56;p13"/>
          <p:cNvSpPr txBox="1">
            <a:spLocks noGrp="1"/>
          </p:cNvSpPr>
          <p:nvPr>
            <p:ph type="sldNum" idx="12"/>
          </p:nvPr>
        </p:nvSpPr>
        <p:spPr>
          <a:xfrm>
            <a:off x="859530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21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57" name="Google Shape;57;p13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6868200" cy="7389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The Industry </a:t>
            </a:r>
            <a:r>
              <a:rPr lang="en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 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Seeks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58" name="Google Shape;58;p13"/>
          <p:cNvSpPr/>
          <p:nvPr/>
        </p:nvSpPr>
        <p:spPr>
          <a:xfrm>
            <a:off x="2879825" y="876875"/>
            <a:ext cx="1866392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59" name="Google Shape;59;p13"/>
          <p:cNvSpPr txBox="1"/>
          <p:nvPr/>
        </p:nvSpPr>
        <p:spPr>
          <a:xfrm>
            <a:off x="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60" name="Google Shape;60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Google Shape;65;p14" descr="Group of petroleum engineers having a discussion at the site (Provided by Getty Images)"/>
          <p:cNvPicPr preferRelativeResize="0"/>
          <p:nvPr/>
        </p:nvPicPr>
        <p:blipFill rotWithShape="1">
          <a:blip r:embed="rId3">
            <a:alphaModFix amt="30000"/>
          </a:blip>
          <a:srcRect t="5330" b="10331"/>
          <a:stretch/>
        </p:blipFill>
        <p:spPr>
          <a:xfrm>
            <a:off x="-1345" y="1"/>
            <a:ext cx="9144003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66" name="Google Shape;66;p14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22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67" name="Google Shape;67;p14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5444100" cy="6771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b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DURABLE SKILLS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 take you far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68" name="Google Shape;68;p14"/>
          <p:cNvSpPr txBox="1">
            <a:spLocks noGrp="1"/>
          </p:cNvSpPr>
          <p:nvPr>
            <p:ph type="body" idx="1"/>
          </p:nvPr>
        </p:nvSpPr>
        <p:spPr>
          <a:xfrm>
            <a:off x="805800" y="1188113"/>
            <a:ext cx="7532400" cy="46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No matter where your journey goes, these skills will help you shine!</a:t>
            </a:r>
            <a:endParaRPr sz="1800">
              <a:solidFill>
                <a:schemeClr val="lt1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</p:txBody>
      </p:sp>
      <p:sp>
        <p:nvSpPr>
          <p:cNvPr id="69" name="Google Shape;69;p14"/>
          <p:cNvSpPr/>
          <p:nvPr/>
        </p:nvSpPr>
        <p:spPr>
          <a:xfrm>
            <a:off x="1350712" y="1887275"/>
            <a:ext cx="1982700" cy="1043100"/>
          </a:xfrm>
          <a:prstGeom prst="flowChartAlternateProcess">
            <a:avLst/>
          </a:prstGeom>
          <a:noFill/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Leadership</a:t>
            </a:r>
            <a:endParaRPr sz="16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70" name="Google Shape;70;p14"/>
          <p:cNvSpPr/>
          <p:nvPr/>
        </p:nvSpPr>
        <p:spPr>
          <a:xfrm>
            <a:off x="3580651" y="1887275"/>
            <a:ext cx="1982700" cy="1043100"/>
          </a:xfrm>
          <a:prstGeom prst="flowChartAlternateProcess">
            <a:avLst/>
          </a:prstGeom>
          <a:noFill/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Communication</a:t>
            </a:r>
            <a:endParaRPr sz="16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71" name="Google Shape;71;p14"/>
          <p:cNvSpPr/>
          <p:nvPr/>
        </p:nvSpPr>
        <p:spPr>
          <a:xfrm>
            <a:off x="5810589" y="1887275"/>
            <a:ext cx="1982700" cy="1043100"/>
          </a:xfrm>
          <a:prstGeom prst="flowChartAlternateProcess">
            <a:avLst/>
          </a:prstGeom>
          <a:noFill/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Collaboration &amp; teamwork</a:t>
            </a:r>
            <a:endParaRPr sz="16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72" name="Google Shape;72;p14"/>
          <p:cNvSpPr/>
          <p:nvPr/>
        </p:nvSpPr>
        <p:spPr>
          <a:xfrm>
            <a:off x="2468556" y="3128725"/>
            <a:ext cx="1982700" cy="1043100"/>
          </a:xfrm>
          <a:prstGeom prst="flowChartAlternateProcess">
            <a:avLst/>
          </a:prstGeom>
          <a:noFill/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Adaptability </a:t>
            </a:r>
            <a:endParaRPr sz="16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73" name="Google Shape;73;p14"/>
          <p:cNvSpPr/>
          <p:nvPr/>
        </p:nvSpPr>
        <p:spPr>
          <a:xfrm>
            <a:off x="4668115" y="3128725"/>
            <a:ext cx="1982700" cy="1043100"/>
          </a:xfrm>
          <a:prstGeom prst="flowChartAlternateProcess">
            <a:avLst/>
          </a:prstGeom>
          <a:noFill/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Critical thinking</a:t>
            </a:r>
            <a:endParaRPr sz="16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pic>
        <p:nvPicPr>
          <p:cNvPr id="74" name="Google Shape;74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Google Shape;75;p14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" name="Google Shape;80;p15" title="engineer-cooperation-male-female-technician-maintenance-control-relay-robot-arm-system-welding-with-tablet-laptop-control-quality-operate-process-work-heavy-industry-40-manufacturing-factory.jpg"/>
          <p:cNvPicPr preferRelativeResize="0"/>
          <p:nvPr/>
        </p:nvPicPr>
        <p:blipFill rotWithShape="1">
          <a:blip r:embed="rId3">
            <a:alphaModFix amt="30000"/>
          </a:blip>
          <a:srcRect l="14317" t="9971" b="17768"/>
          <a:stretch/>
        </p:blipFill>
        <p:spPr>
          <a:xfrm flipH="1">
            <a:off x="3" y="0"/>
            <a:ext cx="9143997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81" name="Google Shape;81;p15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23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82" name="Google Shape;82;p15"/>
          <p:cNvSpPr txBox="1">
            <a:spLocks noGrp="1"/>
          </p:cNvSpPr>
          <p:nvPr>
            <p:ph type="title"/>
          </p:nvPr>
        </p:nvSpPr>
        <p:spPr>
          <a:xfrm>
            <a:off x="5334550" y="1759500"/>
            <a:ext cx="4080900" cy="16245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b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What’s your </a:t>
            </a:r>
            <a:r>
              <a:rPr lang="en" sz="29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 </a:t>
            </a:r>
            <a:r>
              <a:rPr lang="en" sz="28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career path? Start exploring today!</a:t>
            </a:r>
            <a:endParaRPr sz="28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83" name="Google Shape;83;p15"/>
          <p:cNvSpPr/>
          <p:nvPr/>
        </p:nvSpPr>
        <p:spPr>
          <a:xfrm>
            <a:off x="2909700" y="799987"/>
            <a:ext cx="1491775" cy="173225"/>
          </a:xfrm>
          <a:custGeom>
            <a:avLst/>
            <a:gdLst/>
            <a:ahLst/>
            <a:cxnLst/>
            <a:rect l="l" t="t" r="r" b="b"/>
            <a:pathLst>
              <a:path w="59671" h="6929" extrusionOk="0">
                <a:moveTo>
                  <a:pt x="0" y="2969"/>
                </a:moveTo>
                <a:cubicBezTo>
                  <a:pt x="13397" y="2969"/>
                  <a:pt x="27191" y="-803"/>
                  <a:pt x="40187" y="2448"/>
                </a:cubicBezTo>
                <a:cubicBezTo>
                  <a:pt x="44072" y="3420"/>
                  <a:pt x="48186" y="1926"/>
                  <a:pt x="52191" y="1926"/>
                </a:cubicBezTo>
                <a:cubicBezTo>
                  <a:pt x="53757" y="1926"/>
                  <a:pt x="55323" y="1926"/>
                  <a:pt x="56889" y="1926"/>
                </a:cubicBezTo>
                <a:cubicBezTo>
                  <a:pt x="57585" y="1926"/>
                  <a:pt x="59672" y="1926"/>
                  <a:pt x="58976" y="1926"/>
                </a:cubicBezTo>
                <a:cubicBezTo>
                  <a:pt x="45918" y="1926"/>
                  <a:pt x="32891" y="3491"/>
                  <a:pt x="19833" y="3491"/>
                </a:cubicBezTo>
                <a:cubicBezTo>
                  <a:pt x="14785" y="3491"/>
                  <a:pt x="9595" y="5237"/>
                  <a:pt x="4697" y="4013"/>
                </a:cubicBezTo>
                <a:cubicBezTo>
                  <a:pt x="3105" y="3615"/>
                  <a:pt x="-211" y="2872"/>
                  <a:pt x="522" y="1404"/>
                </a:cubicBezTo>
                <a:cubicBezTo>
                  <a:pt x="2155" y="-1869"/>
                  <a:pt x="7825" y="1926"/>
                  <a:pt x="11482" y="1926"/>
                </a:cubicBezTo>
                <a:cubicBezTo>
                  <a:pt x="21412" y="1926"/>
                  <a:pt x="31597" y="1083"/>
                  <a:pt x="41231" y="3491"/>
                </a:cubicBezTo>
                <a:cubicBezTo>
                  <a:pt x="44755" y="4372"/>
                  <a:pt x="48108" y="5910"/>
                  <a:pt x="51670" y="6623"/>
                </a:cubicBezTo>
                <a:cubicBezTo>
                  <a:pt x="53205" y="6930"/>
                  <a:pt x="54801" y="6623"/>
                  <a:pt x="56367" y="6623"/>
                </a:cubicBezTo>
                <a:cubicBezTo>
                  <a:pt x="57063" y="6623"/>
                  <a:pt x="59150" y="6623"/>
                  <a:pt x="58454" y="6623"/>
                </a:cubicBezTo>
                <a:cubicBezTo>
                  <a:pt x="38957" y="6623"/>
                  <a:pt x="19497" y="4535"/>
                  <a:pt x="0" y="4535"/>
                </a:cubicBezTo>
              </a:path>
            </a:pathLst>
          </a:custGeom>
          <a:noFill/>
          <a:ln w="3810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84" name="Google Shape;84;p15"/>
          <p:cNvSpPr/>
          <p:nvPr/>
        </p:nvSpPr>
        <p:spPr>
          <a:xfrm>
            <a:off x="595300" y="0"/>
            <a:ext cx="249900" cy="5143500"/>
          </a:xfrm>
          <a:prstGeom prst="rect">
            <a:avLst/>
          </a:prstGeom>
          <a:solidFill>
            <a:srgbClr val="32D03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5" name="Google Shape;85;p15"/>
          <p:cNvGrpSpPr/>
          <p:nvPr/>
        </p:nvGrpSpPr>
        <p:grpSpPr>
          <a:xfrm>
            <a:off x="260925" y="448463"/>
            <a:ext cx="4763975" cy="1204800"/>
            <a:chOff x="594300" y="810250"/>
            <a:chExt cx="4763975" cy="1204800"/>
          </a:xfrm>
        </p:grpSpPr>
        <p:sp>
          <p:nvSpPr>
            <p:cNvPr id="86" name="Google Shape;86;p15"/>
            <p:cNvSpPr/>
            <p:nvPr/>
          </p:nvSpPr>
          <p:spPr>
            <a:xfrm>
              <a:off x="1450775" y="918238"/>
              <a:ext cx="3907500" cy="988800"/>
            </a:xfrm>
            <a:prstGeom prst="homePlate">
              <a:avLst>
                <a:gd name="adj" fmla="val 40430"/>
              </a:avLst>
            </a:prstGeom>
            <a:solidFill>
              <a:srgbClr val="FFFFFF"/>
            </a:solidFill>
            <a:ln>
              <a:noFill/>
            </a:ln>
            <a:effectLst>
              <a:outerShdw blurRad="285750" dist="19050" dir="3420000" algn="bl" rotWithShape="0">
                <a:srgbClr val="08334D">
                  <a:alpha val="3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>
                  <a:solidFill>
                    <a:srgbClr val="1A5D7F"/>
                  </a:solidFill>
                  <a:latin typeface="Manrope"/>
                  <a:ea typeface="Manrope"/>
                  <a:cs typeface="Manrope"/>
                  <a:sym typeface="Manrope"/>
                </a:rPr>
                <a:t>STEM (science, technology, engineering, and math) and CTE (career technical education) classes</a:t>
              </a:r>
              <a:endParaRPr>
                <a:solidFill>
                  <a:srgbClr val="1A5D7F"/>
                </a:solidFill>
              </a:endParaRPr>
            </a:p>
          </p:txBody>
        </p:sp>
        <p:sp>
          <p:nvSpPr>
            <p:cNvPr id="87" name="Google Shape;87;p15"/>
            <p:cNvSpPr/>
            <p:nvPr/>
          </p:nvSpPr>
          <p:spPr>
            <a:xfrm>
              <a:off x="594300" y="810250"/>
              <a:ext cx="889200" cy="1204800"/>
            </a:xfrm>
            <a:prstGeom prst="roundRect">
              <a:avLst>
                <a:gd name="adj" fmla="val 11854"/>
              </a:avLst>
            </a:prstGeom>
            <a:solidFill>
              <a:schemeClr val="lt1"/>
            </a:solidFill>
            <a:ln>
              <a:noFill/>
            </a:ln>
            <a:effectLst>
              <a:outerShdw blurRad="128588" dist="76200" dir="420000" algn="bl" rotWithShape="0">
                <a:srgbClr val="08334D">
                  <a:alpha val="2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4800" dirty="0">
                  <a:solidFill>
                    <a:srgbClr val="1A5D7F"/>
                  </a:solidFill>
                  <a:latin typeface="Caveat SemiBold"/>
                  <a:ea typeface="Caveat SemiBold"/>
                  <a:cs typeface="Caveat SemiBold"/>
                  <a:sym typeface="Caveat SemiBold"/>
                </a:rPr>
                <a:t>01</a:t>
              </a:r>
              <a:endParaRPr sz="4800" dirty="0">
                <a:solidFill>
                  <a:srgbClr val="1A5D7F"/>
                </a:solidFill>
                <a:latin typeface="Caveat SemiBold"/>
                <a:ea typeface="Caveat SemiBold"/>
                <a:cs typeface="Caveat SemiBold"/>
                <a:sym typeface="Caveat SemiBold"/>
              </a:endParaRPr>
            </a:p>
          </p:txBody>
        </p:sp>
      </p:grpSp>
      <p:grpSp>
        <p:nvGrpSpPr>
          <p:cNvPr id="88" name="Google Shape;88;p15"/>
          <p:cNvGrpSpPr/>
          <p:nvPr/>
        </p:nvGrpSpPr>
        <p:grpSpPr>
          <a:xfrm>
            <a:off x="260925" y="1909438"/>
            <a:ext cx="4763975" cy="1204800"/>
            <a:chOff x="594300" y="810250"/>
            <a:chExt cx="4763975" cy="1204800"/>
          </a:xfrm>
        </p:grpSpPr>
        <p:sp>
          <p:nvSpPr>
            <p:cNvPr id="89" name="Google Shape;89;p15"/>
            <p:cNvSpPr/>
            <p:nvPr/>
          </p:nvSpPr>
          <p:spPr>
            <a:xfrm>
              <a:off x="1450775" y="918238"/>
              <a:ext cx="3907500" cy="988800"/>
            </a:xfrm>
            <a:prstGeom prst="homePlate">
              <a:avLst>
                <a:gd name="adj" fmla="val 40430"/>
              </a:avLst>
            </a:prstGeom>
            <a:solidFill>
              <a:srgbClr val="FFFFFF"/>
            </a:solidFill>
            <a:ln>
              <a:noFill/>
            </a:ln>
            <a:effectLst>
              <a:outerShdw blurRad="285750" dist="19050" dir="3420000" algn="bl" rotWithShape="0">
                <a:srgbClr val="08334D">
                  <a:alpha val="3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000">
                  <a:solidFill>
                    <a:srgbClr val="1A5D7F"/>
                  </a:solidFill>
                  <a:latin typeface="Manrope"/>
                  <a:ea typeface="Manrope"/>
                  <a:cs typeface="Manrope"/>
                  <a:sym typeface="Manrope"/>
                </a:rPr>
                <a:t>Energy, environment, and science clubs</a:t>
              </a:r>
              <a:endParaRPr sz="2000">
                <a:solidFill>
                  <a:srgbClr val="1A5D7F"/>
                </a:solidFill>
                <a:latin typeface="Manrope"/>
                <a:ea typeface="Manrope"/>
                <a:cs typeface="Manrope"/>
                <a:sym typeface="Manrope"/>
              </a:endParaRPr>
            </a:p>
          </p:txBody>
        </p:sp>
        <p:sp>
          <p:nvSpPr>
            <p:cNvPr id="90" name="Google Shape;90;p15"/>
            <p:cNvSpPr/>
            <p:nvPr/>
          </p:nvSpPr>
          <p:spPr>
            <a:xfrm>
              <a:off x="594300" y="810250"/>
              <a:ext cx="889200" cy="1204800"/>
            </a:xfrm>
            <a:prstGeom prst="roundRect">
              <a:avLst>
                <a:gd name="adj" fmla="val 11854"/>
              </a:avLst>
            </a:prstGeom>
            <a:solidFill>
              <a:schemeClr val="lt1"/>
            </a:solidFill>
            <a:ln>
              <a:noFill/>
            </a:ln>
            <a:effectLst>
              <a:outerShdw blurRad="128588" dist="76200" dir="420000" algn="bl" rotWithShape="0">
                <a:srgbClr val="08334D">
                  <a:alpha val="2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4800" dirty="0">
                  <a:solidFill>
                    <a:srgbClr val="1A5D7F"/>
                  </a:solidFill>
                  <a:latin typeface="Caveat SemiBold"/>
                  <a:ea typeface="Caveat SemiBold"/>
                  <a:cs typeface="Caveat SemiBold"/>
                  <a:sym typeface="Caveat SemiBold"/>
                </a:rPr>
                <a:t>02</a:t>
              </a:r>
              <a:endParaRPr sz="4800" dirty="0">
                <a:solidFill>
                  <a:srgbClr val="1A5D7F"/>
                </a:solidFill>
                <a:latin typeface="Caveat SemiBold"/>
                <a:ea typeface="Caveat SemiBold"/>
                <a:cs typeface="Caveat SemiBold"/>
                <a:sym typeface="Caveat SemiBold"/>
              </a:endParaRPr>
            </a:p>
          </p:txBody>
        </p:sp>
      </p:grpSp>
      <p:grpSp>
        <p:nvGrpSpPr>
          <p:cNvPr id="91" name="Google Shape;91;p15"/>
          <p:cNvGrpSpPr/>
          <p:nvPr/>
        </p:nvGrpSpPr>
        <p:grpSpPr>
          <a:xfrm>
            <a:off x="260925" y="3370413"/>
            <a:ext cx="4763975" cy="1204800"/>
            <a:chOff x="594300" y="810250"/>
            <a:chExt cx="4763975" cy="1204800"/>
          </a:xfrm>
        </p:grpSpPr>
        <p:sp>
          <p:nvSpPr>
            <p:cNvPr id="92" name="Google Shape;92;p15"/>
            <p:cNvSpPr/>
            <p:nvPr/>
          </p:nvSpPr>
          <p:spPr>
            <a:xfrm>
              <a:off x="1450775" y="918238"/>
              <a:ext cx="3907500" cy="988800"/>
            </a:xfrm>
            <a:prstGeom prst="homePlate">
              <a:avLst>
                <a:gd name="adj" fmla="val 40430"/>
              </a:avLst>
            </a:prstGeom>
            <a:solidFill>
              <a:srgbClr val="FFFFFF"/>
            </a:solidFill>
            <a:ln>
              <a:noFill/>
            </a:ln>
            <a:effectLst>
              <a:outerShdw blurRad="285750" dist="19050" dir="3420000" algn="bl" rotWithShape="0">
                <a:srgbClr val="08334D">
                  <a:alpha val="3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000">
                  <a:solidFill>
                    <a:srgbClr val="1A5D7F"/>
                  </a:solidFill>
                  <a:latin typeface="Manrope"/>
                  <a:ea typeface="Manrope"/>
                  <a:cs typeface="Manrope"/>
                  <a:sym typeface="Manrope"/>
                </a:rPr>
                <a:t>Energy internships and workplace tours</a:t>
              </a:r>
              <a:endParaRPr sz="2000">
                <a:solidFill>
                  <a:srgbClr val="1A5D7F"/>
                </a:solidFill>
                <a:latin typeface="Manrope"/>
                <a:ea typeface="Manrope"/>
                <a:cs typeface="Manrope"/>
                <a:sym typeface="Manrope"/>
              </a:endParaRPr>
            </a:p>
          </p:txBody>
        </p:sp>
        <p:sp>
          <p:nvSpPr>
            <p:cNvPr id="93" name="Google Shape;93;p15"/>
            <p:cNvSpPr/>
            <p:nvPr/>
          </p:nvSpPr>
          <p:spPr>
            <a:xfrm>
              <a:off x="594300" y="810250"/>
              <a:ext cx="889200" cy="1204800"/>
            </a:xfrm>
            <a:prstGeom prst="roundRect">
              <a:avLst>
                <a:gd name="adj" fmla="val 11854"/>
              </a:avLst>
            </a:prstGeom>
            <a:solidFill>
              <a:schemeClr val="lt1"/>
            </a:solidFill>
            <a:ln>
              <a:noFill/>
            </a:ln>
            <a:effectLst>
              <a:outerShdw blurRad="128588" dist="76200" dir="420000" algn="bl" rotWithShape="0">
                <a:srgbClr val="08334D">
                  <a:alpha val="2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4800" dirty="0">
                  <a:solidFill>
                    <a:srgbClr val="1A5D7F"/>
                  </a:solidFill>
                  <a:latin typeface="Caveat SemiBold"/>
                  <a:ea typeface="Caveat SemiBold"/>
                  <a:cs typeface="Caveat SemiBold"/>
                  <a:sym typeface="Caveat SemiBold"/>
                </a:rPr>
                <a:t>03</a:t>
              </a:r>
              <a:endParaRPr sz="4800" dirty="0">
                <a:solidFill>
                  <a:srgbClr val="1A5D7F"/>
                </a:solidFill>
                <a:latin typeface="Caveat SemiBold"/>
                <a:ea typeface="Caveat SemiBold"/>
                <a:cs typeface="Caveat SemiBold"/>
                <a:sym typeface="Caveat SemiBold"/>
              </a:endParaRPr>
            </a:p>
          </p:txBody>
        </p:sp>
      </p:grpSp>
      <p:pic>
        <p:nvPicPr>
          <p:cNvPr id="94" name="Google Shape;94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95" name="Google Shape;95;p15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52_1">
            <a:hlinkClick r:id="" action="ppaction://media"/>
            <a:extLst>
              <a:ext uri="{FF2B5EF4-FFF2-40B4-BE49-F238E27FC236}">
                <a16:creationId xmlns:a16="http://schemas.microsoft.com/office/drawing/2014/main" id="{04ADEF6D-D30A-1D3F-4B60-A359A70E85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3541" b="20198"/>
          <a:stretch>
            <a:fillRect/>
          </a:stretch>
        </p:blipFill>
        <p:spPr>
          <a:xfrm>
            <a:off x="1588" y="-6238"/>
            <a:ext cx="9142412" cy="5143500"/>
          </a:xfrm>
          <a:prstGeom prst="rect">
            <a:avLst/>
          </a:prstGeom>
        </p:spPr>
      </p:pic>
      <p:pic>
        <p:nvPicPr>
          <p:cNvPr id="100" name="Google Shape;100;p16" title="conny-schneider-xuTJZ7uD7PI-unsplash.jpg"/>
          <p:cNvPicPr preferRelativeResize="0"/>
          <p:nvPr/>
        </p:nvPicPr>
        <p:blipFill>
          <a:blip r:embed="rId6">
            <a:alphaModFix amt="0"/>
          </a:blip>
          <a:stretch>
            <a:fillRect/>
          </a:stretch>
        </p:blipFill>
        <p:spPr>
          <a:xfrm>
            <a:off x="4333" y="866810"/>
            <a:ext cx="9144003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26177A6-31D4-8ECE-12BF-BD0AF6F0185A}"/>
              </a:ext>
            </a:extLst>
          </p:cNvPr>
          <p:cNvSpPr/>
          <p:nvPr/>
        </p:nvSpPr>
        <p:spPr>
          <a:xfrm>
            <a:off x="4333" y="0"/>
            <a:ext cx="926000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Google Shape;102;p16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24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103" name="Google Shape;103;p16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7963800" cy="692700"/>
          </a:xfrm>
          <a:prstGeom prst="rect">
            <a:avLst/>
          </a:prstGeom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3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 FTW! Another W!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04" name="Google Shape;104;p16"/>
          <p:cNvSpPr/>
          <p:nvPr/>
        </p:nvSpPr>
        <p:spPr>
          <a:xfrm>
            <a:off x="179625" y="1846150"/>
            <a:ext cx="4229700" cy="2058600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62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34%</a:t>
            </a:r>
            <a:r>
              <a:rPr lang="en" sz="28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  </a:t>
            </a:r>
            <a:r>
              <a:rPr lang="en" sz="2800">
                <a:solidFill>
                  <a:schemeClr val="lt1"/>
                </a:solidFill>
                <a:latin typeface="Manrope SemiBold"/>
                <a:ea typeface="Manrope SemiBold"/>
                <a:cs typeface="Manrope SemiBold"/>
                <a:sym typeface="Manrope SemiBold"/>
              </a:rPr>
              <a:t>higher pay</a:t>
            </a:r>
            <a:endParaRPr sz="2800">
              <a:solidFill>
                <a:schemeClr val="lt1"/>
              </a:solidFill>
              <a:latin typeface="Manrope SemiBold"/>
              <a:ea typeface="Manrope SemiBold"/>
              <a:cs typeface="Manrope SemiBold"/>
              <a:sym typeface="Manrope SemiBold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Energy jobs pay 34% more than the national average hourly wage.</a:t>
            </a:r>
            <a:endParaRPr sz="1600"/>
          </a:p>
        </p:txBody>
      </p:sp>
      <p:sp>
        <p:nvSpPr>
          <p:cNvPr id="105" name="Google Shape;105;p16"/>
          <p:cNvSpPr/>
          <p:nvPr/>
        </p:nvSpPr>
        <p:spPr>
          <a:xfrm>
            <a:off x="4631775" y="1846150"/>
            <a:ext cx="4229700" cy="2058600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62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16,747</a:t>
            </a:r>
            <a:r>
              <a:rPr lang="en" sz="36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 </a:t>
            </a:r>
            <a:r>
              <a:rPr lang="en" sz="2800">
                <a:solidFill>
                  <a:schemeClr val="lt1"/>
                </a:solidFill>
                <a:latin typeface="Manrope SemiBold"/>
                <a:ea typeface="Manrope SemiBold"/>
                <a:cs typeface="Manrope SemiBold"/>
                <a:sym typeface="Manrope SemiBold"/>
              </a:rPr>
              <a:t>open jobs</a:t>
            </a:r>
            <a:endParaRPr sz="28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As of yesterday, energy companies across the US had 16,747 job openings.</a:t>
            </a:r>
            <a:endParaRPr sz="1600">
              <a:latin typeface="Manrope Medium"/>
              <a:ea typeface="Manrope Medium"/>
              <a:cs typeface="Manrope Medium"/>
              <a:sym typeface="Manrope Medium"/>
            </a:endParaRPr>
          </a:p>
        </p:txBody>
      </p:sp>
      <p:pic>
        <p:nvPicPr>
          <p:cNvPr id="106" name="Google Shape;106;p16" descr="a green dollar sign is surrounded by an orange star (Provided by Tenor)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 rot="-828687">
            <a:off x="5487284" y="324469"/>
            <a:ext cx="532665" cy="532665"/>
          </a:xfrm>
          <a:prstGeom prst="rect">
            <a:avLst/>
          </a:prstGeom>
          <a:noFill/>
          <a:ln>
            <a:noFill/>
          </a:ln>
        </p:spPr>
      </p:pic>
      <p:sp>
        <p:nvSpPr>
          <p:cNvPr id="107" name="Google Shape;107;p16"/>
          <p:cNvSpPr/>
          <p:nvPr/>
        </p:nvSpPr>
        <p:spPr>
          <a:xfrm>
            <a:off x="365350" y="799975"/>
            <a:ext cx="1785058" cy="173225"/>
          </a:xfrm>
          <a:custGeom>
            <a:avLst/>
            <a:gdLst/>
            <a:ahLst/>
            <a:cxnLst/>
            <a:rect l="l" t="t" r="r" b="b"/>
            <a:pathLst>
              <a:path w="59671" h="6929" extrusionOk="0">
                <a:moveTo>
                  <a:pt x="0" y="2969"/>
                </a:moveTo>
                <a:cubicBezTo>
                  <a:pt x="13397" y="2969"/>
                  <a:pt x="27191" y="-803"/>
                  <a:pt x="40187" y="2448"/>
                </a:cubicBezTo>
                <a:cubicBezTo>
                  <a:pt x="44072" y="3420"/>
                  <a:pt x="48186" y="1926"/>
                  <a:pt x="52191" y="1926"/>
                </a:cubicBezTo>
                <a:cubicBezTo>
                  <a:pt x="53757" y="1926"/>
                  <a:pt x="55323" y="1926"/>
                  <a:pt x="56889" y="1926"/>
                </a:cubicBezTo>
                <a:cubicBezTo>
                  <a:pt x="57585" y="1926"/>
                  <a:pt x="59672" y="1926"/>
                  <a:pt x="58976" y="1926"/>
                </a:cubicBezTo>
                <a:cubicBezTo>
                  <a:pt x="45918" y="1926"/>
                  <a:pt x="32891" y="3491"/>
                  <a:pt x="19833" y="3491"/>
                </a:cubicBezTo>
                <a:cubicBezTo>
                  <a:pt x="14785" y="3491"/>
                  <a:pt x="9595" y="5237"/>
                  <a:pt x="4697" y="4013"/>
                </a:cubicBezTo>
                <a:cubicBezTo>
                  <a:pt x="3105" y="3615"/>
                  <a:pt x="-211" y="2872"/>
                  <a:pt x="522" y="1404"/>
                </a:cubicBezTo>
                <a:cubicBezTo>
                  <a:pt x="2155" y="-1869"/>
                  <a:pt x="7825" y="1926"/>
                  <a:pt x="11482" y="1926"/>
                </a:cubicBezTo>
                <a:cubicBezTo>
                  <a:pt x="21412" y="1926"/>
                  <a:pt x="31597" y="1083"/>
                  <a:pt x="41231" y="3491"/>
                </a:cubicBezTo>
                <a:cubicBezTo>
                  <a:pt x="44755" y="4372"/>
                  <a:pt x="48108" y="5910"/>
                  <a:pt x="51670" y="6623"/>
                </a:cubicBezTo>
                <a:cubicBezTo>
                  <a:pt x="53205" y="6930"/>
                  <a:pt x="54801" y="6623"/>
                  <a:pt x="56367" y="6623"/>
                </a:cubicBezTo>
                <a:cubicBezTo>
                  <a:pt x="57063" y="6623"/>
                  <a:pt x="59150" y="6623"/>
                  <a:pt x="58454" y="6623"/>
                </a:cubicBezTo>
                <a:cubicBezTo>
                  <a:pt x="38957" y="6623"/>
                  <a:pt x="19497" y="4535"/>
                  <a:pt x="0" y="4535"/>
                </a:cubicBezTo>
              </a:path>
            </a:pathLst>
          </a:custGeom>
          <a:noFill/>
          <a:ln w="3810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pic>
        <p:nvPicPr>
          <p:cNvPr id="108" name="Google Shape;108;p16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4631775" y="4078900"/>
            <a:ext cx="470434" cy="4704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BF9000">
                <a:alpha val="50000"/>
              </a:srgbClr>
            </a:outerShdw>
          </a:effectLst>
        </p:spPr>
      </p:pic>
      <p:sp>
        <p:nvSpPr>
          <p:cNvPr id="109" name="Google Shape;109;p16"/>
          <p:cNvSpPr txBox="1"/>
          <p:nvPr/>
        </p:nvSpPr>
        <p:spPr>
          <a:xfrm>
            <a:off x="5113475" y="4053100"/>
            <a:ext cx="3747900" cy="64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Millions of energy jobs will be filled in the next </a:t>
            </a:r>
            <a:r>
              <a:rPr lang="en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10 years</a:t>
            </a:r>
            <a:r>
              <a:rPr lang="en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!</a:t>
            </a:r>
            <a:endParaRPr>
              <a:solidFill>
                <a:schemeClr val="dk1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</p:txBody>
      </p:sp>
      <p:sp>
        <p:nvSpPr>
          <p:cNvPr id="110" name="Google Shape;110;p16"/>
          <p:cNvSpPr txBox="1"/>
          <p:nvPr/>
        </p:nvSpPr>
        <p:spPr>
          <a:xfrm>
            <a:off x="142125" y="4690675"/>
            <a:ext cx="43137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Source: U.S. Energy and Employment Report</a:t>
            </a:r>
            <a:endParaRPr sz="1000">
              <a:solidFill>
                <a:schemeClr val="dk1"/>
              </a:solidFill>
            </a:endParaRPr>
          </a:p>
        </p:txBody>
      </p:sp>
      <p:pic>
        <p:nvPicPr>
          <p:cNvPr id="111" name="Google Shape;111;p16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16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Google Shape;117;p17" title="conny-schneider-xuTJZ7uD7PI-unsplash.jpg"/>
          <p:cNvPicPr preferRelativeResize="0"/>
          <p:nvPr/>
        </p:nvPicPr>
        <p:blipFill rotWithShape="1">
          <a:blip r:embed="rId3">
            <a:alphaModFix amt="10000"/>
          </a:blip>
          <a:srcRect t="23359" r="23359"/>
          <a:stretch/>
        </p:blipFill>
        <p:spPr>
          <a:xfrm>
            <a:off x="0" y="0"/>
            <a:ext cx="9144003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Google Shape;118;p17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25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119" name="Google Shape;119;p17"/>
          <p:cNvSpPr txBox="1">
            <a:spLocks noGrp="1"/>
          </p:cNvSpPr>
          <p:nvPr>
            <p:ph type="title"/>
          </p:nvPr>
        </p:nvSpPr>
        <p:spPr>
          <a:xfrm>
            <a:off x="431400" y="1310250"/>
            <a:ext cx="3731400" cy="12900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b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Energy careers are </a:t>
            </a:r>
            <a:r>
              <a:rPr lang="en" sz="35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EXCITING!!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120" name="Google Shape;120;p17" title="2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268944" y="779284"/>
            <a:ext cx="1683182" cy="1934621"/>
          </a:xfrm>
          <a:prstGeom prst="rect">
            <a:avLst/>
          </a:prstGeom>
          <a:noFill/>
          <a:ln>
            <a:noFill/>
          </a:ln>
        </p:spPr>
      </p:pic>
      <p:sp>
        <p:nvSpPr>
          <p:cNvPr id="121" name="Google Shape;121;p17"/>
          <p:cNvSpPr txBox="1">
            <a:spLocks noGrp="1"/>
          </p:cNvSpPr>
          <p:nvPr>
            <p:ph type="body" idx="1"/>
          </p:nvPr>
        </p:nvSpPr>
        <p:spPr>
          <a:xfrm>
            <a:off x="461050" y="2896900"/>
            <a:ext cx="2740800" cy="141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There’s a great job for everyone from GEDs to PhDs, and everything in between!</a:t>
            </a:r>
            <a:endParaRPr sz="1800">
              <a:solidFill>
                <a:schemeClr val="lt1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</p:txBody>
      </p:sp>
      <p:sp>
        <p:nvSpPr>
          <p:cNvPr id="122" name="Google Shape;122;p17"/>
          <p:cNvSpPr/>
          <p:nvPr/>
        </p:nvSpPr>
        <p:spPr>
          <a:xfrm>
            <a:off x="1167900" y="2518500"/>
            <a:ext cx="1930886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23" name="Google Shape;123;p17"/>
          <p:cNvSpPr txBox="1"/>
          <p:nvPr/>
        </p:nvSpPr>
        <p:spPr>
          <a:xfrm>
            <a:off x="4436950" y="566675"/>
            <a:ext cx="47265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2"/>
              </a:solidFill>
            </a:endParaRPr>
          </a:p>
        </p:txBody>
      </p:sp>
      <p:pic>
        <p:nvPicPr>
          <p:cNvPr id="124" name="Google Shape;124;p17" title="1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588294" y="882941"/>
            <a:ext cx="1683182" cy="193462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17" title="3.pn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428962" y="2289737"/>
            <a:ext cx="1682496" cy="193462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17" title="4.pn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588325" y="3007329"/>
            <a:ext cx="1683182" cy="193462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17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5428620" y="141259"/>
            <a:ext cx="1683174" cy="19346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17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7268893" y="2881534"/>
            <a:ext cx="1683174" cy="19346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17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7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Google Shape;135;p18" descr="Man and woman solar installers engineers with tablet while installing solar panel system on house. (Provided by Getty Images)"/>
          <p:cNvPicPr preferRelativeResize="0"/>
          <p:nvPr/>
        </p:nvPicPr>
        <p:blipFill rotWithShape="1">
          <a:blip r:embed="rId3">
            <a:alphaModFix amt="30000"/>
          </a:blip>
          <a:srcRect l="18342" t="5687" r="27932" b="23745"/>
          <a:stretch/>
        </p:blipFill>
        <p:spPr>
          <a:xfrm>
            <a:off x="0" y="0"/>
            <a:ext cx="914400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Google Shape;136;p18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26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137" name="Google Shape;137;p18"/>
          <p:cNvSpPr txBox="1">
            <a:spLocks noGrp="1"/>
          </p:cNvSpPr>
          <p:nvPr>
            <p:ph type="title"/>
          </p:nvPr>
        </p:nvSpPr>
        <p:spPr>
          <a:xfrm>
            <a:off x="972300" y="1097567"/>
            <a:ext cx="7199400" cy="18279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3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 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jobs are essential jobs. They support our communities and our country.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38" name="Google Shape;138;p18"/>
          <p:cNvSpPr txBox="1">
            <a:spLocks noGrp="1"/>
          </p:cNvSpPr>
          <p:nvPr>
            <p:ph type="body" idx="4294967295"/>
          </p:nvPr>
        </p:nvSpPr>
        <p:spPr>
          <a:xfrm>
            <a:off x="761075" y="3088100"/>
            <a:ext cx="7532400" cy="101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All</a:t>
            </a:r>
            <a:r>
              <a:rPr lang="en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 </a:t>
            </a:r>
            <a:r>
              <a:rPr lang="en" sz="28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</a:t>
            </a:r>
            <a:r>
              <a:rPr lang="en" sz="23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 </a:t>
            </a:r>
            <a:r>
              <a:rPr lang="en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 </a:t>
            </a:r>
            <a:r>
              <a:rPr lang="en" sz="220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jobs offer you a way to give back while you get ahead!</a:t>
            </a:r>
            <a:endParaRPr sz="2200">
              <a:solidFill>
                <a:schemeClr val="lt1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</p:txBody>
      </p:sp>
      <p:sp>
        <p:nvSpPr>
          <p:cNvPr id="139" name="Google Shape;139;p18"/>
          <p:cNvSpPr/>
          <p:nvPr/>
        </p:nvSpPr>
        <p:spPr>
          <a:xfrm>
            <a:off x="1531625" y="1637179"/>
            <a:ext cx="1491775" cy="173225"/>
          </a:xfrm>
          <a:custGeom>
            <a:avLst/>
            <a:gdLst/>
            <a:ahLst/>
            <a:cxnLst/>
            <a:rect l="l" t="t" r="r" b="b"/>
            <a:pathLst>
              <a:path w="59671" h="6929" extrusionOk="0">
                <a:moveTo>
                  <a:pt x="0" y="2969"/>
                </a:moveTo>
                <a:cubicBezTo>
                  <a:pt x="13397" y="2969"/>
                  <a:pt x="27191" y="-803"/>
                  <a:pt x="40187" y="2448"/>
                </a:cubicBezTo>
                <a:cubicBezTo>
                  <a:pt x="44072" y="3420"/>
                  <a:pt x="48186" y="1926"/>
                  <a:pt x="52191" y="1926"/>
                </a:cubicBezTo>
                <a:cubicBezTo>
                  <a:pt x="53757" y="1926"/>
                  <a:pt x="55323" y="1926"/>
                  <a:pt x="56889" y="1926"/>
                </a:cubicBezTo>
                <a:cubicBezTo>
                  <a:pt x="57585" y="1926"/>
                  <a:pt x="59672" y="1926"/>
                  <a:pt x="58976" y="1926"/>
                </a:cubicBezTo>
                <a:cubicBezTo>
                  <a:pt x="45918" y="1926"/>
                  <a:pt x="32891" y="3491"/>
                  <a:pt x="19833" y="3491"/>
                </a:cubicBezTo>
                <a:cubicBezTo>
                  <a:pt x="14785" y="3491"/>
                  <a:pt x="9595" y="5237"/>
                  <a:pt x="4697" y="4013"/>
                </a:cubicBezTo>
                <a:cubicBezTo>
                  <a:pt x="3105" y="3615"/>
                  <a:pt x="-211" y="2872"/>
                  <a:pt x="522" y="1404"/>
                </a:cubicBezTo>
                <a:cubicBezTo>
                  <a:pt x="2155" y="-1869"/>
                  <a:pt x="7825" y="1926"/>
                  <a:pt x="11482" y="1926"/>
                </a:cubicBezTo>
                <a:cubicBezTo>
                  <a:pt x="21412" y="1926"/>
                  <a:pt x="31597" y="1083"/>
                  <a:pt x="41231" y="3491"/>
                </a:cubicBezTo>
                <a:cubicBezTo>
                  <a:pt x="44755" y="4372"/>
                  <a:pt x="48108" y="5910"/>
                  <a:pt x="51670" y="6623"/>
                </a:cubicBezTo>
                <a:cubicBezTo>
                  <a:pt x="53205" y="6930"/>
                  <a:pt x="54801" y="6623"/>
                  <a:pt x="56367" y="6623"/>
                </a:cubicBezTo>
                <a:cubicBezTo>
                  <a:pt x="57063" y="6623"/>
                  <a:pt x="59150" y="6623"/>
                  <a:pt x="58454" y="6623"/>
                </a:cubicBezTo>
                <a:cubicBezTo>
                  <a:pt x="38957" y="6623"/>
                  <a:pt x="19497" y="4535"/>
                  <a:pt x="0" y="4535"/>
                </a:cubicBezTo>
              </a:path>
            </a:pathLst>
          </a:custGeom>
          <a:noFill/>
          <a:ln w="3810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pic>
        <p:nvPicPr>
          <p:cNvPr id="140" name="Google Shape;140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141" name="Google Shape;141;p18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62_1">
            <a:hlinkClick r:id="" action="ppaction://media"/>
            <a:extLst>
              <a:ext uri="{FF2B5EF4-FFF2-40B4-BE49-F238E27FC236}">
                <a16:creationId xmlns:a16="http://schemas.microsoft.com/office/drawing/2014/main" id="{83C1CC35-87E6-39F1-0562-5F3790938C3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" t="22111" r="435" b="22111"/>
          <a:stretch>
            <a:fillRect/>
          </a:stretch>
        </p:blipFill>
        <p:spPr>
          <a:xfrm>
            <a:off x="-38737" y="1"/>
            <a:ext cx="9181396" cy="51434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36877E6-1EE1-BD17-2C40-0A8F96356035}"/>
              </a:ext>
            </a:extLst>
          </p:cNvPr>
          <p:cNvSpPr/>
          <p:nvPr/>
        </p:nvSpPr>
        <p:spPr>
          <a:xfrm>
            <a:off x="-116004" y="-8"/>
            <a:ext cx="926000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7" name="Google Shape;147;p19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27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148" name="Google Shape;148;p19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6543900" cy="6771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Becoming an Electrician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grpSp>
        <p:nvGrpSpPr>
          <p:cNvPr id="149" name="Google Shape;149;p19"/>
          <p:cNvGrpSpPr/>
          <p:nvPr/>
        </p:nvGrpSpPr>
        <p:grpSpPr>
          <a:xfrm>
            <a:off x="2211000" y="1223738"/>
            <a:ext cx="4370391" cy="3178525"/>
            <a:chOff x="3042050" y="1428775"/>
            <a:chExt cx="4370391" cy="3178525"/>
          </a:xfrm>
        </p:grpSpPr>
        <p:sp>
          <p:nvSpPr>
            <p:cNvPr id="150" name="Google Shape;150;p19"/>
            <p:cNvSpPr/>
            <p:nvPr/>
          </p:nvSpPr>
          <p:spPr>
            <a:xfrm>
              <a:off x="3227000" y="1636763"/>
              <a:ext cx="4185441" cy="2918400"/>
            </a:xfrm>
            <a:custGeom>
              <a:avLst/>
              <a:gdLst/>
              <a:ahLst/>
              <a:cxnLst/>
              <a:rect l="l" t="t" r="r" b="b"/>
              <a:pathLst>
                <a:path w="91917" h="116736" extrusionOk="0">
                  <a:moveTo>
                    <a:pt x="0" y="1008"/>
                  </a:moveTo>
                  <a:cubicBezTo>
                    <a:pt x="7944" y="1008"/>
                    <a:pt x="16765" y="-1704"/>
                    <a:pt x="23813" y="1961"/>
                  </a:cubicBezTo>
                  <a:cubicBezTo>
                    <a:pt x="34869" y="7709"/>
                    <a:pt x="46980" y="16543"/>
                    <a:pt x="50007" y="28631"/>
                  </a:cubicBezTo>
                  <a:cubicBezTo>
                    <a:pt x="52666" y="39251"/>
                    <a:pt x="44550" y="49899"/>
                    <a:pt x="40482" y="60063"/>
                  </a:cubicBezTo>
                  <a:cubicBezTo>
                    <a:pt x="37530" y="67438"/>
                    <a:pt x="37016" y="76340"/>
                    <a:pt x="39529" y="83876"/>
                  </a:cubicBezTo>
                  <a:cubicBezTo>
                    <a:pt x="46050" y="103431"/>
                    <a:pt x="71303" y="116737"/>
                    <a:pt x="91917" y="116737"/>
                  </a:cubicBezTo>
                </a:path>
              </a:pathLst>
            </a:custGeom>
            <a:noFill/>
            <a:ln w="38100" cap="flat" cmpd="sng">
              <a:solidFill>
                <a:schemeClr val="lt1"/>
              </a:solidFill>
              <a:prstDash val="dash"/>
              <a:round/>
              <a:headEnd type="none" w="med" len="med"/>
              <a:tailEnd type="stealth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1" name="Google Shape;151;p19"/>
            <p:cNvSpPr/>
            <p:nvPr/>
          </p:nvSpPr>
          <p:spPr>
            <a:xfrm>
              <a:off x="3042050" y="1428775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1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152" name="Google Shape;152;p19"/>
            <p:cNvSpPr/>
            <p:nvPr/>
          </p:nvSpPr>
          <p:spPr>
            <a:xfrm>
              <a:off x="5305200" y="2321175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2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153" name="Google Shape;153;p19"/>
            <p:cNvSpPr/>
            <p:nvPr/>
          </p:nvSpPr>
          <p:spPr>
            <a:xfrm>
              <a:off x="5989550" y="4213700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3</a:t>
              </a:r>
              <a:endParaRPr sz="1600" b="1">
                <a:solidFill>
                  <a:schemeClr val="lt1"/>
                </a:solidFill>
              </a:endParaRPr>
            </a:p>
          </p:txBody>
        </p:sp>
      </p:grpSp>
      <p:sp>
        <p:nvSpPr>
          <p:cNvPr id="154" name="Google Shape;154;p19"/>
          <p:cNvSpPr txBox="1"/>
          <p:nvPr/>
        </p:nvSpPr>
        <p:spPr>
          <a:xfrm>
            <a:off x="94675" y="1675950"/>
            <a:ext cx="3406500" cy="8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Take CTE classes like Intro to Trades, Applied Math, Electrical, Construction, or Industrial Tech.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55" name="Google Shape;155;p19"/>
          <p:cNvSpPr txBox="1"/>
          <p:nvPr/>
        </p:nvSpPr>
        <p:spPr>
          <a:xfrm>
            <a:off x="1079025" y="4041875"/>
            <a:ext cx="3967800" cy="8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After completing your apprenticeship, you can get your journey-level electrician license and join a union or work  independently.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56" name="Google Shape;156;p19"/>
          <p:cNvSpPr txBox="1"/>
          <p:nvPr/>
        </p:nvSpPr>
        <p:spPr>
          <a:xfrm>
            <a:off x="5046825" y="1632288"/>
            <a:ext cx="3642900" cy="114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Join an electrical apprenticeship program. You'll combine classroom learning with 2–4 years of hands-on  training on the job site.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grpSp>
        <p:nvGrpSpPr>
          <p:cNvPr id="157" name="Google Shape;157;p19"/>
          <p:cNvGrpSpPr/>
          <p:nvPr/>
        </p:nvGrpSpPr>
        <p:grpSpPr>
          <a:xfrm>
            <a:off x="3214757" y="782258"/>
            <a:ext cx="2107356" cy="124605"/>
            <a:chOff x="2988475" y="859254"/>
            <a:chExt cx="2797871" cy="124592"/>
          </a:xfrm>
        </p:grpSpPr>
        <p:sp>
          <p:nvSpPr>
            <p:cNvPr id="158" name="Google Shape;158;p19"/>
            <p:cNvSpPr/>
            <p:nvPr/>
          </p:nvSpPr>
          <p:spPr>
            <a:xfrm>
              <a:off x="2988475" y="921550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9" name="Google Shape;159;p19"/>
            <p:cNvSpPr/>
            <p:nvPr/>
          </p:nvSpPr>
          <p:spPr>
            <a:xfrm>
              <a:off x="2988475" y="859254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160" name="Google Shape;160;p1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867550" y="2917850"/>
            <a:ext cx="548700" cy="5487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BF9000">
                <a:alpha val="50000"/>
              </a:srgbClr>
            </a:outerShdw>
          </a:effectLst>
        </p:spPr>
      </p:pic>
      <p:sp>
        <p:nvSpPr>
          <p:cNvPr id="161" name="Google Shape;161;p19"/>
          <p:cNvSpPr txBox="1">
            <a:spLocks noGrp="1"/>
          </p:cNvSpPr>
          <p:nvPr>
            <p:ph type="body" idx="4294967295"/>
          </p:nvPr>
        </p:nvSpPr>
        <p:spPr>
          <a:xfrm>
            <a:off x="1259700" y="2992100"/>
            <a:ext cx="2564700" cy="40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Bonus:</a:t>
            </a:r>
            <a:r>
              <a:rPr lang="en" sz="140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 Earn while you learn!</a:t>
            </a:r>
            <a:endParaRPr sz="1400">
              <a:solidFill>
                <a:schemeClr val="lt1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</p:txBody>
      </p:sp>
      <p:pic>
        <p:nvPicPr>
          <p:cNvPr id="162" name="Google Shape;162;p19" title="Journey Electrician.jpg"/>
          <p:cNvPicPr preferRelativeResize="0"/>
          <p:nvPr/>
        </p:nvPicPr>
        <p:blipFill rotWithShape="1">
          <a:blip r:embed="rId7">
            <a:alphaModFix/>
          </a:blip>
          <a:srcRect b="30881"/>
          <a:stretch/>
        </p:blipFill>
        <p:spPr>
          <a:xfrm>
            <a:off x="6540425" y="3215899"/>
            <a:ext cx="1799400" cy="1722000"/>
          </a:xfrm>
          <a:prstGeom prst="ellipse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</p:pic>
      <p:sp>
        <p:nvSpPr>
          <p:cNvPr id="163" name="Google Shape;163;p19"/>
          <p:cNvSpPr txBox="1"/>
          <p:nvPr/>
        </p:nvSpPr>
        <p:spPr>
          <a:xfrm>
            <a:off x="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164" name="Google Shape;164;p19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64_1">
            <a:hlinkClick r:id="" action="ppaction://media"/>
            <a:extLst>
              <a:ext uri="{FF2B5EF4-FFF2-40B4-BE49-F238E27FC236}">
                <a16:creationId xmlns:a16="http://schemas.microsoft.com/office/drawing/2014/main" id="{B8E00E38-5A77-0DF0-8399-C7B2ADA0B3D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2358" r="792" b="21839"/>
          <a:stretch>
            <a:fillRect/>
          </a:stretch>
        </p:blipFill>
        <p:spPr>
          <a:xfrm>
            <a:off x="1" y="-1"/>
            <a:ext cx="9143999" cy="514349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858C986-543C-E256-573B-9D87AEF5574A}"/>
              </a:ext>
            </a:extLst>
          </p:cNvPr>
          <p:cNvSpPr/>
          <p:nvPr/>
        </p:nvSpPr>
        <p:spPr>
          <a:xfrm>
            <a:off x="-116004" y="-8"/>
            <a:ext cx="926000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0" name="Google Shape;170;p20"/>
          <p:cNvSpPr txBox="1">
            <a:spLocks noGrp="1"/>
          </p:cNvSpPr>
          <p:nvPr>
            <p:ph type="sldNum" idx="12"/>
          </p:nvPr>
        </p:nvSpPr>
        <p:spPr>
          <a:xfrm>
            <a:off x="859530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28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171" name="Google Shape;171;p20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6543900" cy="6771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Becoming a Data Scientist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grpSp>
        <p:nvGrpSpPr>
          <p:cNvPr id="172" name="Google Shape;172;p20"/>
          <p:cNvGrpSpPr/>
          <p:nvPr/>
        </p:nvGrpSpPr>
        <p:grpSpPr>
          <a:xfrm>
            <a:off x="3664750" y="1223738"/>
            <a:ext cx="2374125" cy="3126383"/>
            <a:chOff x="4495800" y="1428775"/>
            <a:chExt cx="2374125" cy="3126383"/>
          </a:xfrm>
        </p:grpSpPr>
        <p:sp>
          <p:nvSpPr>
            <p:cNvPr id="173" name="Google Shape;173;p20"/>
            <p:cNvSpPr/>
            <p:nvPr/>
          </p:nvSpPr>
          <p:spPr>
            <a:xfrm>
              <a:off x="4572000" y="1636758"/>
              <a:ext cx="2297925" cy="2918400"/>
            </a:xfrm>
            <a:custGeom>
              <a:avLst/>
              <a:gdLst/>
              <a:ahLst/>
              <a:cxnLst/>
              <a:rect l="l" t="t" r="r" b="b"/>
              <a:pathLst>
                <a:path w="91917" h="116736" extrusionOk="0">
                  <a:moveTo>
                    <a:pt x="0" y="1008"/>
                  </a:moveTo>
                  <a:cubicBezTo>
                    <a:pt x="7944" y="1008"/>
                    <a:pt x="16765" y="-1704"/>
                    <a:pt x="23813" y="1961"/>
                  </a:cubicBezTo>
                  <a:cubicBezTo>
                    <a:pt x="34869" y="7709"/>
                    <a:pt x="46980" y="16543"/>
                    <a:pt x="50007" y="28631"/>
                  </a:cubicBezTo>
                  <a:cubicBezTo>
                    <a:pt x="52666" y="39251"/>
                    <a:pt x="44550" y="49899"/>
                    <a:pt x="40482" y="60063"/>
                  </a:cubicBezTo>
                  <a:cubicBezTo>
                    <a:pt x="37530" y="67438"/>
                    <a:pt x="37016" y="76340"/>
                    <a:pt x="39529" y="83876"/>
                  </a:cubicBezTo>
                  <a:cubicBezTo>
                    <a:pt x="46050" y="103431"/>
                    <a:pt x="71303" y="116737"/>
                    <a:pt x="91917" y="116737"/>
                  </a:cubicBezTo>
                </a:path>
              </a:pathLst>
            </a:custGeom>
            <a:noFill/>
            <a:ln w="38100" cap="flat" cmpd="sng">
              <a:solidFill>
                <a:schemeClr val="lt1"/>
              </a:solidFill>
              <a:prstDash val="dash"/>
              <a:round/>
              <a:headEnd type="none" w="med" len="med"/>
              <a:tailEnd type="stealth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4" name="Google Shape;174;p20"/>
            <p:cNvSpPr/>
            <p:nvPr/>
          </p:nvSpPr>
          <p:spPr>
            <a:xfrm>
              <a:off x="4495800" y="1428775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1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175" name="Google Shape;175;p20"/>
            <p:cNvSpPr/>
            <p:nvPr/>
          </p:nvSpPr>
          <p:spPr>
            <a:xfrm>
              <a:off x="5595950" y="2321175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2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176" name="Google Shape;176;p20"/>
            <p:cNvSpPr/>
            <p:nvPr/>
          </p:nvSpPr>
          <p:spPr>
            <a:xfrm>
              <a:off x="5310200" y="3566950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3</a:t>
              </a:r>
              <a:endParaRPr sz="1600" b="1">
                <a:solidFill>
                  <a:schemeClr val="lt1"/>
                </a:solidFill>
              </a:endParaRPr>
            </a:p>
          </p:txBody>
        </p:sp>
      </p:grpSp>
      <p:sp>
        <p:nvSpPr>
          <p:cNvPr id="177" name="Google Shape;177;p20"/>
          <p:cNvSpPr txBox="1"/>
          <p:nvPr/>
        </p:nvSpPr>
        <p:spPr>
          <a:xfrm>
            <a:off x="181900" y="921550"/>
            <a:ext cx="3406500" cy="114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High school STEM classes like Science, Algebra 1 &amp; 2 and Pre-Calculus, Computer Science, Statistics, and Data Science electives, if available.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78" name="Google Shape;178;p20"/>
          <p:cNvSpPr txBox="1"/>
          <p:nvPr/>
        </p:nvSpPr>
        <p:spPr>
          <a:xfrm>
            <a:off x="5348700" y="1706588"/>
            <a:ext cx="3642900" cy="114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Bachelor of Science (4-year, most common) or Associate’s (2-year) degree in Data Science, Computer Science, Math, Statistics, Engineering, and Economics.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79" name="Google Shape;179;p20"/>
          <p:cNvSpPr txBox="1"/>
          <p:nvPr/>
        </p:nvSpPr>
        <p:spPr>
          <a:xfrm>
            <a:off x="717175" y="3157363"/>
            <a:ext cx="3642900" cy="8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Entry-level jobs, like Data Analyst, Jr. Data Scientist, Energy Analyst, Research Assistant, and Data Engineer.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180" name="Google Shape;180;p20" title="Market Analyst.jpg"/>
          <p:cNvPicPr preferRelativeResize="0"/>
          <p:nvPr/>
        </p:nvPicPr>
        <p:blipFill rotWithShape="1">
          <a:blip r:embed="rId6">
            <a:alphaModFix/>
          </a:blip>
          <a:srcRect l="26987" r="9274" b="21197"/>
          <a:stretch/>
        </p:blipFill>
        <p:spPr>
          <a:xfrm>
            <a:off x="6038875" y="3290150"/>
            <a:ext cx="1723200" cy="1647600"/>
          </a:xfrm>
          <a:prstGeom prst="ellipse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</p:pic>
      <p:grpSp>
        <p:nvGrpSpPr>
          <p:cNvPr id="181" name="Google Shape;181;p20"/>
          <p:cNvGrpSpPr/>
          <p:nvPr/>
        </p:nvGrpSpPr>
        <p:grpSpPr>
          <a:xfrm>
            <a:off x="2988475" y="796954"/>
            <a:ext cx="2797871" cy="124592"/>
            <a:chOff x="2988475" y="859254"/>
            <a:chExt cx="2797871" cy="124592"/>
          </a:xfrm>
        </p:grpSpPr>
        <p:sp>
          <p:nvSpPr>
            <p:cNvPr id="182" name="Google Shape;182;p20"/>
            <p:cNvSpPr/>
            <p:nvPr/>
          </p:nvSpPr>
          <p:spPr>
            <a:xfrm>
              <a:off x="2988475" y="921550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3" name="Google Shape;183;p20"/>
            <p:cNvSpPr/>
            <p:nvPr/>
          </p:nvSpPr>
          <p:spPr>
            <a:xfrm>
              <a:off x="2988475" y="859254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84" name="Google Shape;184;p20"/>
          <p:cNvSpPr txBox="1"/>
          <p:nvPr/>
        </p:nvSpPr>
        <p:spPr>
          <a:xfrm>
            <a:off x="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185" name="Google Shape;185;p20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66_1">
            <a:hlinkClick r:id="" action="ppaction://media"/>
            <a:extLst>
              <a:ext uri="{FF2B5EF4-FFF2-40B4-BE49-F238E27FC236}">
                <a16:creationId xmlns:a16="http://schemas.microsoft.com/office/drawing/2014/main" id="{89F0A9D9-15AF-6F85-5200-E8394A91476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1876" b="2187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58792A0-88D5-4552-F8BE-57E7186B4A80}"/>
              </a:ext>
            </a:extLst>
          </p:cNvPr>
          <p:cNvSpPr/>
          <p:nvPr/>
        </p:nvSpPr>
        <p:spPr>
          <a:xfrm>
            <a:off x="-116004" y="-8"/>
            <a:ext cx="926000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1" name="Google Shape;191;p21"/>
          <p:cNvSpPr txBox="1">
            <a:spLocks noGrp="1"/>
          </p:cNvSpPr>
          <p:nvPr>
            <p:ph type="sldNum" idx="12"/>
          </p:nvPr>
        </p:nvSpPr>
        <p:spPr>
          <a:xfrm>
            <a:off x="859530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29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192" name="Google Shape;192;p21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6543900" cy="6771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Becoming a Solar Technician</a:t>
            </a:r>
            <a:endParaRPr sz="32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193" name="Google Shape;193;p21"/>
          <p:cNvSpPr txBox="1"/>
          <p:nvPr/>
        </p:nvSpPr>
        <p:spPr>
          <a:xfrm>
            <a:off x="181900" y="1617350"/>
            <a:ext cx="3406500" cy="114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High school CTE classes like Intro to Trades, Applied Math, and Electrical, Construction, and Industrial Technology.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94" name="Google Shape;194;p21"/>
          <p:cNvSpPr txBox="1"/>
          <p:nvPr/>
        </p:nvSpPr>
        <p:spPr>
          <a:xfrm>
            <a:off x="4937125" y="2247738"/>
            <a:ext cx="3642900" cy="64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Straight-to-work pathway with a solar installation company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195" name="Google Shape;195;p21"/>
          <p:cNvSpPr txBox="1"/>
          <p:nvPr/>
        </p:nvSpPr>
        <p:spPr>
          <a:xfrm>
            <a:off x="63700" y="4015213"/>
            <a:ext cx="3642900" cy="64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Solar Technician associate’s degree at a community college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196" name="Google Shape;196;p21" title="Solar Crew Leader.jpg"/>
          <p:cNvPicPr preferRelativeResize="0"/>
          <p:nvPr/>
        </p:nvPicPr>
        <p:blipFill rotWithShape="1">
          <a:blip r:embed="rId6">
            <a:alphaModFix/>
          </a:blip>
          <a:srcRect l="34598" r="14921" b="27730"/>
          <a:stretch/>
        </p:blipFill>
        <p:spPr>
          <a:xfrm>
            <a:off x="6749250" y="3339146"/>
            <a:ext cx="1723200" cy="1641600"/>
          </a:xfrm>
          <a:prstGeom prst="ellipse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</p:pic>
      <p:grpSp>
        <p:nvGrpSpPr>
          <p:cNvPr id="197" name="Google Shape;197;p21"/>
          <p:cNvGrpSpPr/>
          <p:nvPr/>
        </p:nvGrpSpPr>
        <p:grpSpPr>
          <a:xfrm>
            <a:off x="2988622" y="796983"/>
            <a:ext cx="3314637" cy="124605"/>
            <a:chOff x="2988475" y="859254"/>
            <a:chExt cx="2797871" cy="124592"/>
          </a:xfrm>
        </p:grpSpPr>
        <p:sp>
          <p:nvSpPr>
            <p:cNvPr id="198" name="Google Shape;198;p21"/>
            <p:cNvSpPr/>
            <p:nvPr/>
          </p:nvSpPr>
          <p:spPr>
            <a:xfrm>
              <a:off x="2988475" y="921550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9" name="Google Shape;199;p21"/>
            <p:cNvSpPr/>
            <p:nvPr/>
          </p:nvSpPr>
          <p:spPr>
            <a:xfrm>
              <a:off x="2988475" y="859254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00" name="Google Shape;200;p21"/>
          <p:cNvGrpSpPr/>
          <p:nvPr/>
        </p:nvGrpSpPr>
        <p:grpSpPr>
          <a:xfrm>
            <a:off x="2866488" y="1259513"/>
            <a:ext cx="3715725" cy="2882218"/>
            <a:chOff x="2866488" y="1259513"/>
            <a:chExt cx="3715725" cy="2882218"/>
          </a:xfrm>
        </p:grpSpPr>
        <p:sp>
          <p:nvSpPr>
            <p:cNvPr id="201" name="Google Shape;201;p21"/>
            <p:cNvSpPr/>
            <p:nvPr/>
          </p:nvSpPr>
          <p:spPr>
            <a:xfrm>
              <a:off x="2866488" y="1261056"/>
              <a:ext cx="3715725" cy="2880675"/>
            </a:xfrm>
            <a:custGeom>
              <a:avLst/>
              <a:gdLst/>
              <a:ahLst/>
              <a:cxnLst/>
              <a:rect l="l" t="t" r="r" b="b"/>
              <a:pathLst>
                <a:path w="148629" h="115227" extrusionOk="0">
                  <a:moveTo>
                    <a:pt x="0" y="6941"/>
                  </a:moveTo>
                  <a:cubicBezTo>
                    <a:pt x="18345" y="6784"/>
                    <a:pt x="105599" y="-7954"/>
                    <a:pt x="110067" y="6000"/>
                  </a:cubicBezTo>
                  <a:cubicBezTo>
                    <a:pt x="114536" y="19954"/>
                    <a:pt x="26591" y="73033"/>
                    <a:pt x="26811" y="90667"/>
                  </a:cubicBezTo>
                  <a:cubicBezTo>
                    <a:pt x="27031" y="108301"/>
                    <a:pt x="93865" y="107923"/>
                    <a:pt x="111385" y="111802"/>
                  </a:cubicBezTo>
                  <a:cubicBezTo>
                    <a:pt x="128906" y="115681"/>
                    <a:pt x="125727" y="113372"/>
                    <a:pt x="131934" y="113943"/>
                  </a:cubicBezTo>
                  <a:cubicBezTo>
                    <a:pt x="138141" y="114514"/>
                    <a:pt x="145847" y="115013"/>
                    <a:pt x="148629" y="115227"/>
                  </a:cubicBezTo>
                </a:path>
              </a:pathLst>
            </a:custGeom>
            <a:noFill/>
            <a:ln w="28575" cap="flat" cmpd="sng">
              <a:solidFill>
                <a:schemeClr val="lt1"/>
              </a:solidFill>
              <a:prstDash val="lgDash"/>
              <a:round/>
              <a:headEnd type="none" w="med" len="med"/>
              <a:tailEnd type="stealth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2" name="Google Shape;202;p21"/>
            <p:cNvSpPr/>
            <p:nvPr/>
          </p:nvSpPr>
          <p:spPr>
            <a:xfrm>
              <a:off x="3846063" y="3621563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  <a:effectLst>
              <a:outerShdw blurRad="57150" dist="19050" dir="5400000" algn="bl" rotWithShape="0">
                <a:srgbClr val="1A5D7F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3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203" name="Google Shape;203;p21"/>
            <p:cNvSpPr/>
            <p:nvPr/>
          </p:nvSpPr>
          <p:spPr>
            <a:xfrm>
              <a:off x="4514663" y="2178088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  <a:effectLst>
              <a:outerShdw blurRad="57150" dist="19050" dir="5400000" algn="bl" rotWithShape="0">
                <a:srgbClr val="1A5D7F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2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204" name="Google Shape;204;p21"/>
            <p:cNvSpPr/>
            <p:nvPr/>
          </p:nvSpPr>
          <p:spPr>
            <a:xfrm>
              <a:off x="2866488" y="1259513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  <a:effectLst>
              <a:outerShdw blurRad="57150" dist="19050" dir="5400000" algn="bl" rotWithShape="0">
                <a:srgbClr val="1A5D7F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1</a:t>
              </a:r>
              <a:endParaRPr sz="1600" b="1">
                <a:solidFill>
                  <a:schemeClr val="lt1"/>
                </a:solidFill>
              </a:endParaRPr>
            </a:p>
          </p:txBody>
        </p:sp>
      </p:grpSp>
      <p:sp>
        <p:nvSpPr>
          <p:cNvPr id="205" name="Google Shape;205;p21"/>
          <p:cNvSpPr txBox="1"/>
          <p:nvPr/>
        </p:nvSpPr>
        <p:spPr>
          <a:xfrm>
            <a:off x="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206" name="Google Shape;206;p21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68_1">
            <a:hlinkClick r:id="" action="ppaction://media"/>
            <a:extLst>
              <a:ext uri="{FF2B5EF4-FFF2-40B4-BE49-F238E27FC236}">
                <a16:creationId xmlns:a16="http://schemas.microsoft.com/office/drawing/2014/main" id="{C82BDCEB-7D4E-CAD2-BB12-9A22A7F75BF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018" t="24557" r="1018" b="20339"/>
          <a:stretch>
            <a:fillRect/>
          </a:stretch>
        </p:blipFill>
        <p:spPr>
          <a:xfrm>
            <a:off x="0" y="0"/>
            <a:ext cx="9144000" cy="514349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6305417-7056-8D8E-1A0C-EBB96132440D}"/>
              </a:ext>
            </a:extLst>
          </p:cNvPr>
          <p:cNvSpPr/>
          <p:nvPr/>
        </p:nvSpPr>
        <p:spPr>
          <a:xfrm>
            <a:off x="-116004" y="-8"/>
            <a:ext cx="926000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2" name="Google Shape;212;p22"/>
          <p:cNvSpPr txBox="1">
            <a:spLocks noGrp="1"/>
          </p:cNvSpPr>
          <p:nvPr>
            <p:ph type="sldNum" idx="12"/>
          </p:nvPr>
        </p:nvSpPr>
        <p:spPr>
          <a:xfrm>
            <a:off x="859530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30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213" name="Google Shape;213;p22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6800400" cy="6771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Becoming an Electrical Engineer</a:t>
            </a:r>
            <a:endParaRPr sz="32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214" name="Google Shape;214;p22"/>
          <p:cNvSpPr txBox="1"/>
          <p:nvPr/>
        </p:nvSpPr>
        <p:spPr>
          <a:xfrm>
            <a:off x="181900" y="1617350"/>
            <a:ext cx="3406500" cy="114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High school STEM classes like Science, Algebra 1 &amp; 2 and Pre-Calculus, Computer Science, Statistics, and Data Science electives, if available.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15" name="Google Shape;215;p22"/>
          <p:cNvSpPr txBox="1"/>
          <p:nvPr/>
        </p:nvSpPr>
        <p:spPr>
          <a:xfrm>
            <a:off x="4937125" y="2247738"/>
            <a:ext cx="3642900" cy="64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Bachelor of Science in Electrical Engineering (4-year)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16" name="Google Shape;216;p22"/>
          <p:cNvSpPr txBox="1"/>
          <p:nvPr/>
        </p:nvSpPr>
        <p:spPr>
          <a:xfrm>
            <a:off x="254175" y="3959163"/>
            <a:ext cx="3642900" cy="8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Entry-level jobs, like Jr. Electrical Engineer, Power Systems Engineer, Electronics Design Engineer, and Controls Engineer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grpSp>
        <p:nvGrpSpPr>
          <p:cNvPr id="217" name="Google Shape;217;p22"/>
          <p:cNvGrpSpPr/>
          <p:nvPr/>
        </p:nvGrpSpPr>
        <p:grpSpPr>
          <a:xfrm>
            <a:off x="3176731" y="796958"/>
            <a:ext cx="3760898" cy="124605"/>
            <a:chOff x="2988475" y="859254"/>
            <a:chExt cx="2797871" cy="124592"/>
          </a:xfrm>
        </p:grpSpPr>
        <p:sp>
          <p:nvSpPr>
            <p:cNvPr id="218" name="Google Shape;218;p22"/>
            <p:cNvSpPr/>
            <p:nvPr/>
          </p:nvSpPr>
          <p:spPr>
            <a:xfrm>
              <a:off x="2988475" y="921550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9" name="Google Shape;219;p22"/>
            <p:cNvSpPr/>
            <p:nvPr/>
          </p:nvSpPr>
          <p:spPr>
            <a:xfrm>
              <a:off x="2988475" y="859254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220" name="Google Shape;220;p22" descr="Female Network Technician Inspecting Servers in Data Center (Provided by Getty Images)"/>
          <p:cNvPicPr preferRelativeResize="0"/>
          <p:nvPr/>
        </p:nvPicPr>
        <p:blipFill rotWithShape="1">
          <a:blip r:embed="rId6">
            <a:alphaModFix/>
          </a:blip>
          <a:srcRect l="9951" r="23836" b="8775"/>
          <a:stretch/>
        </p:blipFill>
        <p:spPr>
          <a:xfrm>
            <a:off x="6582225" y="3310950"/>
            <a:ext cx="1743600" cy="1611300"/>
          </a:xfrm>
          <a:prstGeom prst="ellipse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</p:pic>
      <p:grpSp>
        <p:nvGrpSpPr>
          <p:cNvPr id="221" name="Google Shape;221;p22"/>
          <p:cNvGrpSpPr/>
          <p:nvPr/>
        </p:nvGrpSpPr>
        <p:grpSpPr>
          <a:xfrm>
            <a:off x="2866488" y="1259513"/>
            <a:ext cx="3715725" cy="2882218"/>
            <a:chOff x="2866488" y="1259513"/>
            <a:chExt cx="3715725" cy="2882218"/>
          </a:xfrm>
        </p:grpSpPr>
        <p:sp>
          <p:nvSpPr>
            <p:cNvPr id="222" name="Google Shape;222;p22"/>
            <p:cNvSpPr/>
            <p:nvPr/>
          </p:nvSpPr>
          <p:spPr>
            <a:xfrm>
              <a:off x="2866488" y="1261056"/>
              <a:ext cx="3715725" cy="2880675"/>
            </a:xfrm>
            <a:custGeom>
              <a:avLst/>
              <a:gdLst/>
              <a:ahLst/>
              <a:cxnLst/>
              <a:rect l="l" t="t" r="r" b="b"/>
              <a:pathLst>
                <a:path w="148629" h="115227" extrusionOk="0">
                  <a:moveTo>
                    <a:pt x="0" y="6941"/>
                  </a:moveTo>
                  <a:cubicBezTo>
                    <a:pt x="18345" y="6784"/>
                    <a:pt x="105599" y="-7954"/>
                    <a:pt x="110067" y="6000"/>
                  </a:cubicBezTo>
                  <a:cubicBezTo>
                    <a:pt x="114536" y="19954"/>
                    <a:pt x="26591" y="73033"/>
                    <a:pt x="26811" y="90667"/>
                  </a:cubicBezTo>
                  <a:cubicBezTo>
                    <a:pt x="27031" y="108301"/>
                    <a:pt x="93865" y="107923"/>
                    <a:pt x="111385" y="111802"/>
                  </a:cubicBezTo>
                  <a:cubicBezTo>
                    <a:pt x="128906" y="115681"/>
                    <a:pt x="125727" y="113372"/>
                    <a:pt x="131934" y="113943"/>
                  </a:cubicBezTo>
                  <a:cubicBezTo>
                    <a:pt x="138141" y="114514"/>
                    <a:pt x="145847" y="115013"/>
                    <a:pt x="148629" y="115227"/>
                  </a:cubicBezTo>
                </a:path>
              </a:pathLst>
            </a:custGeom>
            <a:noFill/>
            <a:ln w="28575" cap="flat" cmpd="sng">
              <a:solidFill>
                <a:schemeClr val="lt1"/>
              </a:solidFill>
              <a:prstDash val="lgDash"/>
              <a:round/>
              <a:headEnd type="none" w="med" len="med"/>
              <a:tailEnd type="stealth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3" name="Google Shape;223;p22"/>
            <p:cNvSpPr/>
            <p:nvPr/>
          </p:nvSpPr>
          <p:spPr>
            <a:xfrm>
              <a:off x="3846063" y="3621563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  <a:effectLst>
              <a:outerShdw blurRad="57150" dist="19050" dir="5400000" algn="bl" rotWithShape="0">
                <a:srgbClr val="1A5D7F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3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224" name="Google Shape;224;p22"/>
            <p:cNvSpPr/>
            <p:nvPr/>
          </p:nvSpPr>
          <p:spPr>
            <a:xfrm>
              <a:off x="4514663" y="2178088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  <a:effectLst>
              <a:outerShdw blurRad="57150" dist="19050" dir="5400000" algn="bl" rotWithShape="0">
                <a:srgbClr val="1A5D7F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2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225" name="Google Shape;225;p22"/>
            <p:cNvSpPr/>
            <p:nvPr/>
          </p:nvSpPr>
          <p:spPr>
            <a:xfrm>
              <a:off x="2866488" y="1259513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  <a:effectLst>
              <a:outerShdw blurRad="57150" dist="19050" dir="5400000" algn="bl" rotWithShape="0">
                <a:srgbClr val="1A5D7F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1</a:t>
              </a:r>
              <a:endParaRPr sz="1600" b="1">
                <a:solidFill>
                  <a:schemeClr val="lt1"/>
                </a:solidFill>
              </a:endParaRPr>
            </a:p>
          </p:txBody>
        </p:sp>
      </p:grpSp>
      <p:sp>
        <p:nvSpPr>
          <p:cNvPr id="226" name="Google Shape;226;p22"/>
          <p:cNvSpPr txBox="1"/>
          <p:nvPr/>
        </p:nvSpPr>
        <p:spPr>
          <a:xfrm>
            <a:off x="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227" name="Google Shape;227;p22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70_1">
            <a:hlinkClick r:id="" action="ppaction://media"/>
            <a:extLst>
              <a:ext uri="{FF2B5EF4-FFF2-40B4-BE49-F238E27FC236}">
                <a16:creationId xmlns:a16="http://schemas.microsoft.com/office/drawing/2014/main" id="{73A6DBE2-FDF3-38AC-7553-595CF69962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1855" b="21855"/>
          <a:stretch>
            <a:fillRect/>
          </a:stretch>
        </p:blipFill>
        <p:spPr>
          <a:xfrm>
            <a:off x="6350" y="-1"/>
            <a:ext cx="9137650" cy="51435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1524E49-478F-A7BC-1A57-46DDDFCDCFB2}"/>
              </a:ext>
            </a:extLst>
          </p:cNvPr>
          <p:cNvSpPr/>
          <p:nvPr/>
        </p:nvSpPr>
        <p:spPr>
          <a:xfrm>
            <a:off x="-116004" y="-8"/>
            <a:ext cx="926000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3" name="Google Shape;233;p23"/>
          <p:cNvSpPr txBox="1">
            <a:spLocks noGrp="1"/>
          </p:cNvSpPr>
          <p:nvPr>
            <p:ph type="sldNum" idx="12"/>
          </p:nvPr>
        </p:nvSpPr>
        <p:spPr>
          <a:xfrm>
            <a:off x="859530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31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234" name="Google Shape;234;p23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6746700" cy="6771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Becoming an Oil &amp; Gas Geologist</a:t>
            </a:r>
            <a:endParaRPr sz="32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235" name="Google Shape;235;p23"/>
          <p:cNvSpPr txBox="1"/>
          <p:nvPr/>
        </p:nvSpPr>
        <p:spPr>
          <a:xfrm>
            <a:off x="181900" y="1617350"/>
            <a:ext cx="3406500" cy="114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High school STEM classes like Earth Science, Chemistry, Biology, Algebra 1 &amp; 2 and Calculus, Physics, and Computer Science electives, if available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36" name="Google Shape;236;p23"/>
          <p:cNvSpPr txBox="1"/>
          <p:nvPr/>
        </p:nvSpPr>
        <p:spPr>
          <a:xfrm>
            <a:off x="4937125" y="2247738"/>
            <a:ext cx="3642900" cy="8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Bachelor of Science (4-year) in Geology, Geosciences, Petroleum Engineering, Earth Sciences, or Environmental Science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237" name="Google Shape;237;p23" title="carpenter-cutting-mdf-board-inside-workshop.jpg"/>
          <p:cNvPicPr preferRelativeResize="0"/>
          <p:nvPr/>
        </p:nvPicPr>
        <p:blipFill rotWithShape="1">
          <a:blip r:embed="rId6">
            <a:alphaModFix/>
          </a:blip>
          <a:srcRect l="22150" r="7884"/>
          <a:stretch/>
        </p:blipFill>
        <p:spPr>
          <a:xfrm>
            <a:off x="6749250" y="3339146"/>
            <a:ext cx="1723200" cy="1641600"/>
          </a:xfrm>
          <a:prstGeom prst="ellipse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</p:pic>
      <p:sp>
        <p:nvSpPr>
          <p:cNvPr id="238" name="Google Shape;238;p23"/>
          <p:cNvSpPr txBox="1"/>
          <p:nvPr/>
        </p:nvSpPr>
        <p:spPr>
          <a:xfrm>
            <a:off x="132100" y="3913213"/>
            <a:ext cx="3642900" cy="114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Entry-level jobs, like Junior Geologist, Geoscience Technician, Mudlogger (collecting drill cuttings and monitoring gas readings), and Geological Analyst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grpSp>
        <p:nvGrpSpPr>
          <p:cNvPr id="239" name="Google Shape;239;p23"/>
          <p:cNvGrpSpPr/>
          <p:nvPr/>
        </p:nvGrpSpPr>
        <p:grpSpPr>
          <a:xfrm>
            <a:off x="3166618" y="796983"/>
            <a:ext cx="3779084" cy="124605"/>
            <a:chOff x="2988475" y="859254"/>
            <a:chExt cx="2797871" cy="124592"/>
          </a:xfrm>
        </p:grpSpPr>
        <p:sp>
          <p:nvSpPr>
            <p:cNvPr id="240" name="Google Shape;240;p23"/>
            <p:cNvSpPr/>
            <p:nvPr/>
          </p:nvSpPr>
          <p:spPr>
            <a:xfrm>
              <a:off x="2988475" y="921550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1" name="Google Shape;241;p23"/>
            <p:cNvSpPr/>
            <p:nvPr/>
          </p:nvSpPr>
          <p:spPr>
            <a:xfrm>
              <a:off x="2988475" y="859254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42" name="Google Shape;242;p23"/>
          <p:cNvGrpSpPr/>
          <p:nvPr/>
        </p:nvGrpSpPr>
        <p:grpSpPr>
          <a:xfrm>
            <a:off x="2866488" y="1259513"/>
            <a:ext cx="3715725" cy="2882218"/>
            <a:chOff x="2866488" y="1259513"/>
            <a:chExt cx="3715725" cy="2882218"/>
          </a:xfrm>
        </p:grpSpPr>
        <p:sp>
          <p:nvSpPr>
            <p:cNvPr id="243" name="Google Shape;243;p23"/>
            <p:cNvSpPr/>
            <p:nvPr/>
          </p:nvSpPr>
          <p:spPr>
            <a:xfrm>
              <a:off x="2866488" y="1261056"/>
              <a:ext cx="3715725" cy="2880675"/>
            </a:xfrm>
            <a:custGeom>
              <a:avLst/>
              <a:gdLst/>
              <a:ahLst/>
              <a:cxnLst/>
              <a:rect l="l" t="t" r="r" b="b"/>
              <a:pathLst>
                <a:path w="148629" h="115227" extrusionOk="0">
                  <a:moveTo>
                    <a:pt x="0" y="6941"/>
                  </a:moveTo>
                  <a:cubicBezTo>
                    <a:pt x="18345" y="6784"/>
                    <a:pt x="105599" y="-7954"/>
                    <a:pt x="110067" y="6000"/>
                  </a:cubicBezTo>
                  <a:cubicBezTo>
                    <a:pt x="114536" y="19954"/>
                    <a:pt x="26591" y="73033"/>
                    <a:pt x="26811" y="90667"/>
                  </a:cubicBezTo>
                  <a:cubicBezTo>
                    <a:pt x="27031" y="108301"/>
                    <a:pt x="93865" y="107923"/>
                    <a:pt x="111385" y="111802"/>
                  </a:cubicBezTo>
                  <a:cubicBezTo>
                    <a:pt x="128906" y="115681"/>
                    <a:pt x="125727" y="113372"/>
                    <a:pt x="131934" y="113943"/>
                  </a:cubicBezTo>
                  <a:cubicBezTo>
                    <a:pt x="138141" y="114514"/>
                    <a:pt x="145847" y="115013"/>
                    <a:pt x="148629" y="115227"/>
                  </a:cubicBezTo>
                </a:path>
              </a:pathLst>
            </a:custGeom>
            <a:noFill/>
            <a:ln w="28575" cap="flat" cmpd="sng">
              <a:solidFill>
                <a:schemeClr val="lt1"/>
              </a:solidFill>
              <a:prstDash val="lgDash"/>
              <a:round/>
              <a:headEnd type="none" w="med" len="med"/>
              <a:tailEnd type="stealth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4" name="Google Shape;244;p23"/>
            <p:cNvSpPr/>
            <p:nvPr/>
          </p:nvSpPr>
          <p:spPr>
            <a:xfrm>
              <a:off x="3846063" y="3621563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  <a:effectLst>
              <a:outerShdw blurRad="57150" dist="19050" dir="5400000" algn="bl" rotWithShape="0">
                <a:srgbClr val="1A5D7F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3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245" name="Google Shape;245;p23"/>
            <p:cNvSpPr/>
            <p:nvPr/>
          </p:nvSpPr>
          <p:spPr>
            <a:xfrm>
              <a:off x="4514663" y="2178088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  <a:effectLst>
              <a:outerShdw blurRad="57150" dist="19050" dir="5400000" algn="bl" rotWithShape="0">
                <a:srgbClr val="1A5D7F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2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246" name="Google Shape;246;p23"/>
            <p:cNvSpPr/>
            <p:nvPr/>
          </p:nvSpPr>
          <p:spPr>
            <a:xfrm>
              <a:off x="2866488" y="1259513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  <a:effectLst>
              <a:outerShdw blurRad="57150" dist="19050" dir="5400000" algn="bl" rotWithShape="0">
                <a:srgbClr val="1A5D7F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1</a:t>
              </a:r>
              <a:endParaRPr sz="1600" b="1">
                <a:solidFill>
                  <a:schemeClr val="lt1"/>
                </a:solidFill>
              </a:endParaRPr>
            </a:p>
          </p:txBody>
        </p:sp>
      </p:grpSp>
      <p:pic>
        <p:nvPicPr>
          <p:cNvPr id="247" name="Google Shape;247;p2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72_1">
            <a:hlinkClick r:id="" action="ppaction://media"/>
            <a:extLst>
              <a:ext uri="{FF2B5EF4-FFF2-40B4-BE49-F238E27FC236}">
                <a16:creationId xmlns:a16="http://schemas.microsoft.com/office/drawing/2014/main" id="{AA4730DD-BEEB-ADFC-A573-4AE7F1D4950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2955" r="1462" b="21618"/>
          <a:stretch>
            <a:fillRect/>
          </a:stretch>
        </p:blipFill>
        <p:spPr>
          <a:xfrm>
            <a:off x="0" y="1"/>
            <a:ext cx="9144000" cy="51434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5C02B22-0042-997D-5E6D-B1789BCF0F90}"/>
              </a:ext>
            </a:extLst>
          </p:cNvPr>
          <p:cNvSpPr/>
          <p:nvPr/>
        </p:nvSpPr>
        <p:spPr>
          <a:xfrm>
            <a:off x="-116004" y="-8"/>
            <a:ext cx="926000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3" name="Google Shape;253;p24"/>
          <p:cNvSpPr txBox="1">
            <a:spLocks noGrp="1"/>
          </p:cNvSpPr>
          <p:nvPr>
            <p:ph type="sldNum" idx="12"/>
          </p:nvPr>
        </p:nvSpPr>
        <p:spPr>
          <a:xfrm>
            <a:off x="859530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32</a:t>
            </a:fld>
            <a:endParaRPr>
              <a:solidFill>
                <a:schemeClr val="lt1"/>
              </a:solidFill>
            </a:endParaRPr>
          </a:p>
        </p:txBody>
      </p:sp>
      <p:grpSp>
        <p:nvGrpSpPr>
          <p:cNvPr id="254" name="Google Shape;254;p24"/>
          <p:cNvGrpSpPr/>
          <p:nvPr/>
        </p:nvGrpSpPr>
        <p:grpSpPr>
          <a:xfrm>
            <a:off x="3664750" y="1223738"/>
            <a:ext cx="2374125" cy="3126383"/>
            <a:chOff x="4495800" y="1428775"/>
            <a:chExt cx="2374125" cy="3126383"/>
          </a:xfrm>
        </p:grpSpPr>
        <p:sp>
          <p:nvSpPr>
            <p:cNvPr id="255" name="Google Shape;255;p24"/>
            <p:cNvSpPr/>
            <p:nvPr/>
          </p:nvSpPr>
          <p:spPr>
            <a:xfrm>
              <a:off x="4572000" y="1636758"/>
              <a:ext cx="2297925" cy="2918400"/>
            </a:xfrm>
            <a:custGeom>
              <a:avLst/>
              <a:gdLst/>
              <a:ahLst/>
              <a:cxnLst/>
              <a:rect l="l" t="t" r="r" b="b"/>
              <a:pathLst>
                <a:path w="91917" h="116736" extrusionOk="0">
                  <a:moveTo>
                    <a:pt x="0" y="1008"/>
                  </a:moveTo>
                  <a:cubicBezTo>
                    <a:pt x="7944" y="1008"/>
                    <a:pt x="16765" y="-1704"/>
                    <a:pt x="23813" y="1961"/>
                  </a:cubicBezTo>
                  <a:cubicBezTo>
                    <a:pt x="34869" y="7709"/>
                    <a:pt x="46980" y="16543"/>
                    <a:pt x="50007" y="28631"/>
                  </a:cubicBezTo>
                  <a:cubicBezTo>
                    <a:pt x="52666" y="39251"/>
                    <a:pt x="44550" y="49899"/>
                    <a:pt x="40482" y="60063"/>
                  </a:cubicBezTo>
                  <a:cubicBezTo>
                    <a:pt x="37530" y="67438"/>
                    <a:pt x="37016" y="76340"/>
                    <a:pt x="39529" y="83876"/>
                  </a:cubicBezTo>
                  <a:cubicBezTo>
                    <a:pt x="46050" y="103431"/>
                    <a:pt x="71303" y="116737"/>
                    <a:pt x="91917" y="116737"/>
                  </a:cubicBezTo>
                </a:path>
              </a:pathLst>
            </a:custGeom>
            <a:noFill/>
            <a:ln w="38100" cap="flat" cmpd="sng">
              <a:solidFill>
                <a:schemeClr val="lt1"/>
              </a:solidFill>
              <a:prstDash val="dash"/>
              <a:round/>
              <a:headEnd type="none" w="med" len="med"/>
              <a:tailEnd type="stealth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6" name="Google Shape;256;p24"/>
            <p:cNvSpPr/>
            <p:nvPr/>
          </p:nvSpPr>
          <p:spPr>
            <a:xfrm>
              <a:off x="4495800" y="1428775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1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257" name="Google Shape;257;p24"/>
            <p:cNvSpPr/>
            <p:nvPr/>
          </p:nvSpPr>
          <p:spPr>
            <a:xfrm>
              <a:off x="5595950" y="2321175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2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258" name="Google Shape;258;p24"/>
            <p:cNvSpPr/>
            <p:nvPr/>
          </p:nvSpPr>
          <p:spPr>
            <a:xfrm>
              <a:off x="5310200" y="3566950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3</a:t>
              </a:r>
              <a:endParaRPr sz="1600" b="1">
                <a:solidFill>
                  <a:schemeClr val="lt1"/>
                </a:solidFill>
              </a:endParaRPr>
            </a:p>
          </p:txBody>
        </p:sp>
      </p:grpSp>
      <p:sp>
        <p:nvSpPr>
          <p:cNvPr id="259" name="Google Shape;259;p24"/>
          <p:cNvSpPr txBox="1"/>
          <p:nvPr/>
        </p:nvSpPr>
        <p:spPr>
          <a:xfrm>
            <a:off x="181900" y="921550"/>
            <a:ext cx="3406500" cy="114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High school STEM classes like Science, Algebra 1 &amp; 2 and Calculus, Computer Science, Physics, and Network and Cybersecurity  Electives, if available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60" name="Google Shape;260;p24"/>
          <p:cNvSpPr txBox="1"/>
          <p:nvPr/>
        </p:nvSpPr>
        <p:spPr>
          <a:xfrm>
            <a:off x="5290175" y="1918738"/>
            <a:ext cx="3642900" cy="114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Bachelor of Science (4-year) or Associate’s (2-year) degree in Cybersecurity, Information Systems, Networking, or Computer Science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61" name="Google Shape;261;p24"/>
          <p:cNvSpPr txBox="1"/>
          <p:nvPr/>
        </p:nvSpPr>
        <p:spPr>
          <a:xfrm>
            <a:off x="717175" y="3157363"/>
            <a:ext cx="3642900" cy="114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Entry-level jobs, like Security Operations Center (SOC) Analyst, IT Security Analyst, Information Security Technician, Risk Analyst, and Compliance Assistant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262" name="Google Shape;262;p24" title="programmer-walking-data-center-coding-laptop.jpg"/>
          <p:cNvPicPr preferRelativeResize="0"/>
          <p:nvPr/>
        </p:nvPicPr>
        <p:blipFill rotWithShape="1">
          <a:blip r:embed="rId6">
            <a:alphaModFix/>
          </a:blip>
          <a:srcRect l="15590" r="25579"/>
          <a:stretch/>
        </p:blipFill>
        <p:spPr>
          <a:xfrm>
            <a:off x="6038875" y="3290150"/>
            <a:ext cx="1723200" cy="1647600"/>
          </a:xfrm>
          <a:prstGeom prst="ellipse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</p:pic>
      <p:grpSp>
        <p:nvGrpSpPr>
          <p:cNvPr id="263" name="Google Shape;263;p24"/>
          <p:cNvGrpSpPr/>
          <p:nvPr/>
        </p:nvGrpSpPr>
        <p:grpSpPr>
          <a:xfrm>
            <a:off x="2988348" y="796983"/>
            <a:ext cx="4249406" cy="124605"/>
            <a:chOff x="2988475" y="859254"/>
            <a:chExt cx="2797871" cy="124592"/>
          </a:xfrm>
        </p:grpSpPr>
        <p:sp>
          <p:nvSpPr>
            <p:cNvPr id="264" name="Google Shape;264;p24"/>
            <p:cNvSpPr/>
            <p:nvPr/>
          </p:nvSpPr>
          <p:spPr>
            <a:xfrm>
              <a:off x="2988475" y="921550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5" name="Google Shape;265;p24"/>
            <p:cNvSpPr/>
            <p:nvPr/>
          </p:nvSpPr>
          <p:spPr>
            <a:xfrm>
              <a:off x="2988475" y="859254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66" name="Google Shape;266;p24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7223700" cy="6771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Becoming a Cybersecurity Analyst</a:t>
            </a:r>
            <a:endParaRPr sz="32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267" name="Google Shape;267;p24"/>
          <p:cNvSpPr txBox="1"/>
          <p:nvPr/>
        </p:nvSpPr>
        <p:spPr>
          <a:xfrm>
            <a:off x="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268" name="Google Shape;268;p2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74_1">
            <a:hlinkClick r:id="" action="ppaction://media"/>
            <a:extLst>
              <a:ext uri="{FF2B5EF4-FFF2-40B4-BE49-F238E27FC236}">
                <a16:creationId xmlns:a16="http://schemas.microsoft.com/office/drawing/2014/main" id="{FB22DDC9-73D2-3625-921D-E5D1A1DD098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1865" b="21865"/>
          <a:stretch>
            <a:fillRect/>
          </a:stretch>
        </p:blipFill>
        <p:spPr>
          <a:xfrm>
            <a:off x="0" y="0"/>
            <a:ext cx="9140825" cy="51434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055D56E-59D2-C6A6-ED57-07708313AEA7}"/>
              </a:ext>
            </a:extLst>
          </p:cNvPr>
          <p:cNvSpPr/>
          <p:nvPr/>
        </p:nvSpPr>
        <p:spPr>
          <a:xfrm>
            <a:off x="-116004" y="-8"/>
            <a:ext cx="926000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4" name="Google Shape;274;p25"/>
          <p:cNvSpPr txBox="1">
            <a:spLocks noGrp="1"/>
          </p:cNvSpPr>
          <p:nvPr>
            <p:ph type="sldNum" idx="12"/>
          </p:nvPr>
        </p:nvSpPr>
        <p:spPr>
          <a:xfrm>
            <a:off x="859530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33</a:t>
            </a:fld>
            <a:endParaRPr>
              <a:solidFill>
                <a:schemeClr val="lt1"/>
              </a:solidFill>
            </a:endParaRPr>
          </a:p>
        </p:txBody>
      </p:sp>
      <p:grpSp>
        <p:nvGrpSpPr>
          <p:cNvPr id="275" name="Google Shape;275;p25"/>
          <p:cNvGrpSpPr/>
          <p:nvPr/>
        </p:nvGrpSpPr>
        <p:grpSpPr>
          <a:xfrm>
            <a:off x="3664750" y="1223738"/>
            <a:ext cx="2374125" cy="3126383"/>
            <a:chOff x="4495800" y="1428775"/>
            <a:chExt cx="2374125" cy="3126383"/>
          </a:xfrm>
        </p:grpSpPr>
        <p:sp>
          <p:nvSpPr>
            <p:cNvPr id="276" name="Google Shape;276;p25"/>
            <p:cNvSpPr/>
            <p:nvPr/>
          </p:nvSpPr>
          <p:spPr>
            <a:xfrm>
              <a:off x="4572000" y="1636758"/>
              <a:ext cx="2297925" cy="2918400"/>
            </a:xfrm>
            <a:custGeom>
              <a:avLst/>
              <a:gdLst/>
              <a:ahLst/>
              <a:cxnLst/>
              <a:rect l="l" t="t" r="r" b="b"/>
              <a:pathLst>
                <a:path w="91917" h="116736" extrusionOk="0">
                  <a:moveTo>
                    <a:pt x="0" y="1008"/>
                  </a:moveTo>
                  <a:cubicBezTo>
                    <a:pt x="7944" y="1008"/>
                    <a:pt x="16765" y="-1704"/>
                    <a:pt x="23813" y="1961"/>
                  </a:cubicBezTo>
                  <a:cubicBezTo>
                    <a:pt x="34869" y="7709"/>
                    <a:pt x="46980" y="16543"/>
                    <a:pt x="50007" y="28631"/>
                  </a:cubicBezTo>
                  <a:cubicBezTo>
                    <a:pt x="52666" y="39251"/>
                    <a:pt x="44550" y="49899"/>
                    <a:pt x="40482" y="60063"/>
                  </a:cubicBezTo>
                  <a:cubicBezTo>
                    <a:pt x="37530" y="67438"/>
                    <a:pt x="37016" y="76340"/>
                    <a:pt x="39529" y="83876"/>
                  </a:cubicBezTo>
                  <a:cubicBezTo>
                    <a:pt x="46050" y="103431"/>
                    <a:pt x="71303" y="116737"/>
                    <a:pt x="91917" y="116737"/>
                  </a:cubicBezTo>
                </a:path>
              </a:pathLst>
            </a:custGeom>
            <a:noFill/>
            <a:ln w="38100" cap="flat" cmpd="sng">
              <a:solidFill>
                <a:schemeClr val="lt1"/>
              </a:solidFill>
              <a:prstDash val="dash"/>
              <a:round/>
              <a:headEnd type="none" w="med" len="med"/>
              <a:tailEnd type="stealth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7" name="Google Shape;277;p25"/>
            <p:cNvSpPr/>
            <p:nvPr/>
          </p:nvSpPr>
          <p:spPr>
            <a:xfrm>
              <a:off x="4495800" y="1428775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1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278" name="Google Shape;278;p25"/>
            <p:cNvSpPr/>
            <p:nvPr/>
          </p:nvSpPr>
          <p:spPr>
            <a:xfrm>
              <a:off x="5595950" y="2321175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2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279" name="Google Shape;279;p25"/>
            <p:cNvSpPr/>
            <p:nvPr/>
          </p:nvSpPr>
          <p:spPr>
            <a:xfrm>
              <a:off x="5310200" y="3566950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3</a:t>
              </a:r>
              <a:endParaRPr sz="1600" b="1">
                <a:solidFill>
                  <a:schemeClr val="lt1"/>
                </a:solidFill>
              </a:endParaRPr>
            </a:p>
          </p:txBody>
        </p:sp>
      </p:grpSp>
      <p:sp>
        <p:nvSpPr>
          <p:cNvPr id="280" name="Google Shape;280;p25"/>
          <p:cNvSpPr txBox="1"/>
          <p:nvPr/>
        </p:nvSpPr>
        <p:spPr>
          <a:xfrm>
            <a:off x="181900" y="921550"/>
            <a:ext cx="3406500" cy="114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High school STEM classes like Biology, Chemistry, Physics, Environmental Science, Earth Science, and Geography and Statistics electives, if available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281" name="Google Shape;281;p25"/>
          <p:cNvSpPr txBox="1"/>
          <p:nvPr/>
        </p:nvSpPr>
        <p:spPr>
          <a:xfrm>
            <a:off x="5290175" y="1918738"/>
            <a:ext cx="3642900" cy="114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Bachelor of Science (4-year) degree in Ecology, Biology, Environmental Science, Wildlife Biology, and Natural Resources or Conservation Science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282" name="Google Shape;282;p25" title="woman-working-hard-greenhouse.jpg"/>
          <p:cNvPicPr preferRelativeResize="0"/>
          <p:nvPr/>
        </p:nvPicPr>
        <p:blipFill rotWithShape="1">
          <a:blip r:embed="rId6">
            <a:alphaModFix/>
          </a:blip>
          <a:srcRect l="22544" r="7744"/>
          <a:stretch/>
        </p:blipFill>
        <p:spPr>
          <a:xfrm>
            <a:off x="6038875" y="3366350"/>
            <a:ext cx="1723200" cy="1647600"/>
          </a:xfrm>
          <a:prstGeom prst="ellipse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</p:pic>
      <p:sp>
        <p:nvSpPr>
          <p:cNvPr id="283" name="Google Shape;283;p25"/>
          <p:cNvSpPr txBox="1"/>
          <p:nvPr/>
        </p:nvSpPr>
        <p:spPr>
          <a:xfrm>
            <a:off x="717175" y="3157363"/>
            <a:ext cx="3642900" cy="114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Entry-level jobs, like Field Technician, Research Assistant, Wildlife Technician, Environmental Educator, and Conservation Technician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grpSp>
        <p:nvGrpSpPr>
          <p:cNvPr id="284" name="Google Shape;284;p25"/>
          <p:cNvGrpSpPr/>
          <p:nvPr/>
        </p:nvGrpSpPr>
        <p:grpSpPr>
          <a:xfrm>
            <a:off x="2988356" y="797008"/>
            <a:ext cx="1842957" cy="124605"/>
            <a:chOff x="2988475" y="859254"/>
            <a:chExt cx="2797871" cy="124592"/>
          </a:xfrm>
        </p:grpSpPr>
        <p:sp>
          <p:nvSpPr>
            <p:cNvPr id="285" name="Google Shape;285;p25"/>
            <p:cNvSpPr/>
            <p:nvPr/>
          </p:nvSpPr>
          <p:spPr>
            <a:xfrm>
              <a:off x="2988475" y="921550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6" name="Google Shape;286;p25"/>
            <p:cNvSpPr/>
            <p:nvPr/>
          </p:nvSpPr>
          <p:spPr>
            <a:xfrm>
              <a:off x="2988475" y="859254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87" name="Google Shape;287;p25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5497200" cy="6771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Becoming an Ecologist</a:t>
            </a:r>
            <a:endParaRPr sz="32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288" name="Google Shape;288;p25"/>
          <p:cNvSpPr txBox="1"/>
          <p:nvPr/>
        </p:nvSpPr>
        <p:spPr>
          <a:xfrm>
            <a:off x="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289" name="Google Shape;289;p2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76_1">
            <a:hlinkClick r:id="" action="ppaction://media"/>
            <a:extLst>
              <a:ext uri="{FF2B5EF4-FFF2-40B4-BE49-F238E27FC236}">
                <a16:creationId xmlns:a16="http://schemas.microsoft.com/office/drawing/2014/main" id="{2EDEF4B1-7FFC-D5B5-DA3A-CEFEADC0B55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530" t="25322" r="9579" b="24115"/>
          <a:stretch>
            <a:fillRect/>
          </a:stretch>
        </p:blipFill>
        <p:spPr>
          <a:xfrm>
            <a:off x="0" y="1"/>
            <a:ext cx="9144000" cy="51434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42613B-3B40-2B46-FC4B-A83AC5551692}"/>
              </a:ext>
            </a:extLst>
          </p:cNvPr>
          <p:cNvSpPr/>
          <p:nvPr/>
        </p:nvSpPr>
        <p:spPr>
          <a:xfrm>
            <a:off x="-116004" y="-8"/>
            <a:ext cx="926000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5" name="Google Shape;295;p26"/>
          <p:cNvSpPr txBox="1">
            <a:spLocks noGrp="1"/>
          </p:cNvSpPr>
          <p:nvPr>
            <p:ph type="sldNum" idx="12"/>
          </p:nvPr>
        </p:nvSpPr>
        <p:spPr>
          <a:xfrm>
            <a:off x="859530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34</a:t>
            </a:fld>
            <a:endParaRPr>
              <a:solidFill>
                <a:schemeClr val="lt1"/>
              </a:solidFill>
            </a:endParaRPr>
          </a:p>
        </p:txBody>
      </p:sp>
      <p:grpSp>
        <p:nvGrpSpPr>
          <p:cNvPr id="296" name="Google Shape;296;p26"/>
          <p:cNvGrpSpPr/>
          <p:nvPr/>
        </p:nvGrpSpPr>
        <p:grpSpPr>
          <a:xfrm>
            <a:off x="3664750" y="1223738"/>
            <a:ext cx="2374125" cy="3126383"/>
            <a:chOff x="4495800" y="1428775"/>
            <a:chExt cx="2374125" cy="3126383"/>
          </a:xfrm>
        </p:grpSpPr>
        <p:sp>
          <p:nvSpPr>
            <p:cNvPr id="297" name="Google Shape;297;p26"/>
            <p:cNvSpPr/>
            <p:nvPr/>
          </p:nvSpPr>
          <p:spPr>
            <a:xfrm>
              <a:off x="4572000" y="1636758"/>
              <a:ext cx="2297925" cy="2918400"/>
            </a:xfrm>
            <a:custGeom>
              <a:avLst/>
              <a:gdLst/>
              <a:ahLst/>
              <a:cxnLst/>
              <a:rect l="l" t="t" r="r" b="b"/>
              <a:pathLst>
                <a:path w="91917" h="116736" extrusionOk="0">
                  <a:moveTo>
                    <a:pt x="0" y="1008"/>
                  </a:moveTo>
                  <a:cubicBezTo>
                    <a:pt x="7944" y="1008"/>
                    <a:pt x="16765" y="-1704"/>
                    <a:pt x="23813" y="1961"/>
                  </a:cubicBezTo>
                  <a:cubicBezTo>
                    <a:pt x="34869" y="7709"/>
                    <a:pt x="46980" y="16543"/>
                    <a:pt x="50007" y="28631"/>
                  </a:cubicBezTo>
                  <a:cubicBezTo>
                    <a:pt x="52666" y="39251"/>
                    <a:pt x="44550" y="49899"/>
                    <a:pt x="40482" y="60063"/>
                  </a:cubicBezTo>
                  <a:cubicBezTo>
                    <a:pt x="37530" y="67438"/>
                    <a:pt x="37016" y="76340"/>
                    <a:pt x="39529" y="83876"/>
                  </a:cubicBezTo>
                  <a:cubicBezTo>
                    <a:pt x="46050" y="103431"/>
                    <a:pt x="71303" y="116737"/>
                    <a:pt x="91917" y="116737"/>
                  </a:cubicBezTo>
                </a:path>
              </a:pathLst>
            </a:custGeom>
            <a:noFill/>
            <a:ln w="38100" cap="flat" cmpd="sng">
              <a:solidFill>
                <a:schemeClr val="lt1"/>
              </a:solidFill>
              <a:prstDash val="dash"/>
              <a:round/>
              <a:headEnd type="none" w="med" len="med"/>
              <a:tailEnd type="stealth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8" name="Google Shape;298;p26"/>
            <p:cNvSpPr/>
            <p:nvPr/>
          </p:nvSpPr>
          <p:spPr>
            <a:xfrm>
              <a:off x="4495800" y="1428775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1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299" name="Google Shape;299;p26"/>
            <p:cNvSpPr/>
            <p:nvPr/>
          </p:nvSpPr>
          <p:spPr>
            <a:xfrm>
              <a:off x="5595950" y="2321175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2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300" name="Google Shape;300;p26"/>
            <p:cNvSpPr/>
            <p:nvPr/>
          </p:nvSpPr>
          <p:spPr>
            <a:xfrm>
              <a:off x="5310200" y="3566950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3</a:t>
              </a:r>
              <a:endParaRPr sz="1600" b="1">
                <a:solidFill>
                  <a:schemeClr val="lt1"/>
                </a:solidFill>
              </a:endParaRPr>
            </a:p>
          </p:txBody>
        </p:sp>
      </p:grpSp>
      <p:sp>
        <p:nvSpPr>
          <p:cNvPr id="301" name="Google Shape;301;p26"/>
          <p:cNvSpPr txBox="1"/>
          <p:nvPr/>
        </p:nvSpPr>
        <p:spPr>
          <a:xfrm>
            <a:off x="5278825" y="1650938"/>
            <a:ext cx="3642900" cy="163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Straight-to-work pathway with a utility or government entity, and jobs like Energy Efficiency Technician, Weatherization Installer, Building Analyst, Energy Auditor Assistant, and HVAC Helper or Controls Technician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02" name="Google Shape;302;p26"/>
          <p:cNvSpPr txBox="1"/>
          <p:nvPr/>
        </p:nvSpPr>
        <p:spPr>
          <a:xfrm>
            <a:off x="317975" y="1590750"/>
            <a:ext cx="3406500" cy="139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High school CTE classes like Introduction to Trades, Applied Math, and Construction and Industrial Technology, and trade  electives like HVAC and Electrical Systems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03" name="Google Shape;303;p26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7217700" cy="12438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Becoming an Energy Efficiency Technician</a:t>
            </a:r>
            <a:endParaRPr sz="32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304" name="Google Shape;304;p26"/>
          <p:cNvSpPr txBox="1"/>
          <p:nvPr/>
        </p:nvSpPr>
        <p:spPr>
          <a:xfrm>
            <a:off x="773875" y="3644238"/>
            <a:ext cx="3642900" cy="8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Energy Efficiency Technician technical certificate or associate's degree at a community college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305" name="Google Shape;305;p26" title="young-female-worker-is-controlling-mechanical-robot.jpg"/>
          <p:cNvPicPr preferRelativeResize="0"/>
          <p:nvPr/>
        </p:nvPicPr>
        <p:blipFill rotWithShape="1">
          <a:blip r:embed="rId6">
            <a:alphaModFix/>
          </a:blip>
          <a:srcRect l="4879" r="29804"/>
          <a:stretch/>
        </p:blipFill>
        <p:spPr>
          <a:xfrm>
            <a:off x="6038875" y="3290150"/>
            <a:ext cx="1723200" cy="1647600"/>
          </a:xfrm>
          <a:prstGeom prst="ellipse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</p:pic>
      <p:grpSp>
        <p:nvGrpSpPr>
          <p:cNvPr id="306" name="Google Shape;306;p26"/>
          <p:cNvGrpSpPr/>
          <p:nvPr/>
        </p:nvGrpSpPr>
        <p:grpSpPr>
          <a:xfrm>
            <a:off x="509126" y="1317954"/>
            <a:ext cx="2229903" cy="94105"/>
            <a:chOff x="2988475" y="859254"/>
            <a:chExt cx="2797871" cy="124592"/>
          </a:xfrm>
        </p:grpSpPr>
        <p:sp>
          <p:nvSpPr>
            <p:cNvPr id="307" name="Google Shape;307;p26"/>
            <p:cNvSpPr/>
            <p:nvPr/>
          </p:nvSpPr>
          <p:spPr>
            <a:xfrm>
              <a:off x="2988475" y="921550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8" name="Google Shape;308;p26"/>
            <p:cNvSpPr/>
            <p:nvPr/>
          </p:nvSpPr>
          <p:spPr>
            <a:xfrm>
              <a:off x="2988475" y="859254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09" name="Google Shape;309;p26"/>
          <p:cNvGrpSpPr/>
          <p:nvPr/>
        </p:nvGrpSpPr>
        <p:grpSpPr>
          <a:xfrm>
            <a:off x="3206194" y="804058"/>
            <a:ext cx="3506291" cy="124605"/>
            <a:chOff x="2988475" y="859254"/>
            <a:chExt cx="2797871" cy="124592"/>
          </a:xfrm>
        </p:grpSpPr>
        <p:sp>
          <p:nvSpPr>
            <p:cNvPr id="310" name="Google Shape;310;p26"/>
            <p:cNvSpPr/>
            <p:nvPr/>
          </p:nvSpPr>
          <p:spPr>
            <a:xfrm>
              <a:off x="2988475" y="921550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1" name="Google Shape;311;p26"/>
            <p:cNvSpPr/>
            <p:nvPr/>
          </p:nvSpPr>
          <p:spPr>
            <a:xfrm>
              <a:off x="2988475" y="859254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12" name="Google Shape;312;p26"/>
          <p:cNvSpPr txBox="1"/>
          <p:nvPr/>
        </p:nvSpPr>
        <p:spPr>
          <a:xfrm>
            <a:off x="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313" name="Google Shape;313;p26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78_1">
            <a:hlinkClick r:id="" action="ppaction://media"/>
            <a:extLst>
              <a:ext uri="{FF2B5EF4-FFF2-40B4-BE49-F238E27FC236}">
                <a16:creationId xmlns:a16="http://schemas.microsoft.com/office/drawing/2014/main" id="{EBA472DC-36B1-C4C8-843F-1033F3B3891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3058" r="1840" b="21727"/>
          <a:stretch>
            <a:fillRect/>
          </a:stretch>
        </p:blipFill>
        <p:spPr>
          <a:xfrm>
            <a:off x="0" y="-1"/>
            <a:ext cx="9144000" cy="51435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EF5273D-03BD-F07D-2CE1-510E24950624}"/>
              </a:ext>
            </a:extLst>
          </p:cNvPr>
          <p:cNvSpPr/>
          <p:nvPr/>
        </p:nvSpPr>
        <p:spPr>
          <a:xfrm>
            <a:off x="-116004" y="-8"/>
            <a:ext cx="926000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9" name="Google Shape;319;p27"/>
          <p:cNvSpPr txBox="1">
            <a:spLocks noGrp="1"/>
          </p:cNvSpPr>
          <p:nvPr>
            <p:ph type="sldNum" idx="12"/>
          </p:nvPr>
        </p:nvSpPr>
        <p:spPr>
          <a:xfrm>
            <a:off x="859530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35</a:t>
            </a:fld>
            <a:endParaRPr>
              <a:solidFill>
                <a:schemeClr val="lt1"/>
              </a:solidFill>
            </a:endParaRPr>
          </a:p>
        </p:txBody>
      </p:sp>
      <p:grpSp>
        <p:nvGrpSpPr>
          <p:cNvPr id="320" name="Google Shape;320;p27"/>
          <p:cNvGrpSpPr/>
          <p:nvPr/>
        </p:nvGrpSpPr>
        <p:grpSpPr>
          <a:xfrm>
            <a:off x="3664750" y="1223738"/>
            <a:ext cx="2374125" cy="3126383"/>
            <a:chOff x="4495800" y="1428775"/>
            <a:chExt cx="2374125" cy="3126383"/>
          </a:xfrm>
        </p:grpSpPr>
        <p:sp>
          <p:nvSpPr>
            <p:cNvPr id="321" name="Google Shape;321;p27"/>
            <p:cNvSpPr/>
            <p:nvPr/>
          </p:nvSpPr>
          <p:spPr>
            <a:xfrm>
              <a:off x="4572000" y="1636758"/>
              <a:ext cx="2297925" cy="2918400"/>
            </a:xfrm>
            <a:custGeom>
              <a:avLst/>
              <a:gdLst/>
              <a:ahLst/>
              <a:cxnLst/>
              <a:rect l="l" t="t" r="r" b="b"/>
              <a:pathLst>
                <a:path w="91917" h="116736" extrusionOk="0">
                  <a:moveTo>
                    <a:pt x="0" y="1008"/>
                  </a:moveTo>
                  <a:cubicBezTo>
                    <a:pt x="7944" y="1008"/>
                    <a:pt x="16765" y="-1704"/>
                    <a:pt x="23813" y="1961"/>
                  </a:cubicBezTo>
                  <a:cubicBezTo>
                    <a:pt x="34869" y="7709"/>
                    <a:pt x="46980" y="16543"/>
                    <a:pt x="50007" y="28631"/>
                  </a:cubicBezTo>
                  <a:cubicBezTo>
                    <a:pt x="52666" y="39251"/>
                    <a:pt x="44550" y="49899"/>
                    <a:pt x="40482" y="60063"/>
                  </a:cubicBezTo>
                  <a:cubicBezTo>
                    <a:pt x="37530" y="67438"/>
                    <a:pt x="37016" y="76340"/>
                    <a:pt x="39529" y="83876"/>
                  </a:cubicBezTo>
                  <a:cubicBezTo>
                    <a:pt x="46050" y="103431"/>
                    <a:pt x="71303" y="116737"/>
                    <a:pt x="91917" y="116737"/>
                  </a:cubicBezTo>
                </a:path>
              </a:pathLst>
            </a:custGeom>
            <a:noFill/>
            <a:ln w="38100" cap="flat" cmpd="sng">
              <a:solidFill>
                <a:schemeClr val="lt1"/>
              </a:solidFill>
              <a:prstDash val="dash"/>
              <a:round/>
              <a:headEnd type="none" w="med" len="med"/>
              <a:tailEnd type="stealth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2" name="Google Shape;322;p27"/>
            <p:cNvSpPr/>
            <p:nvPr/>
          </p:nvSpPr>
          <p:spPr>
            <a:xfrm>
              <a:off x="4495800" y="1428775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1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323" name="Google Shape;323;p27"/>
            <p:cNvSpPr/>
            <p:nvPr/>
          </p:nvSpPr>
          <p:spPr>
            <a:xfrm>
              <a:off x="5595950" y="2321175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2</a:t>
              </a:r>
              <a:endParaRPr sz="1600" b="1">
                <a:solidFill>
                  <a:schemeClr val="lt1"/>
                </a:solidFill>
              </a:endParaRPr>
            </a:p>
          </p:txBody>
        </p:sp>
        <p:sp>
          <p:nvSpPr>
            <p:cNvPr id="324" name="Google Shape;324;p27"/>
            <p:cNvSpPr/>
            <p:nvPr/>
          </p:nvSpPr>
          <p:spPr>
            <a:xfrm>
              <a:off x="5310200" y="3566950"/>
              <a:ext cx="393600" cy="393600"/>
            </a:xfrm>
            <a:prstGeom prst="ellipse">
              <a:avLst/>
            </a:prstGeom>
            <a:solidFill>
              <a:srgbClr val="32D0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>
                  <a:solidFill>
                    <a:schemeClr val="lt1"/>
                  </a:solidFill>
                </a:rPr>
                <a:t>3</a:t>
              </a:r>
              <a:endParaRPr sz="1600" b="1">
                <a:solidFill>
                  <a:schemeClr val="lt1"/>
                </a:solidFill>
              </a:endParaRPr>
            </a:p>
          </p:txBody>
        </p:sp>
      </p:grpSp>
      <p:sp>
        <p:nvSpPr>
          <p:cNvPr id="325" name="Google Shape;325;p27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7217700" cy="6771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lt1"/>
                </a:solidFill>
                <a:latin typeface="Manrope ExtraBold"/>
                <a:ea typeface="Manrope ExtraBold"/>
                <a:cs typeface="Manrope ExtraBold"/>
                <a:sym typeface="Manrope ExtraBold"/>
              </a:rPr>
              <a:t>Becoming a Natural Gas Technician</a:t>
            </a:r>
            <a:endParaRPr sz="3200">
              <a:solidFill>
                <a:schemeClr val="lt1"/>
              </a:solidFill>
              <a:latin typeface="Manrope ExtraBold"/>
              <a:ea typeface="Manrope ExtraBold"/>
              <a:cs typeface="Manrope ExtraBold"/>
              <a:sym typeface="Manrope ExtraBold"/>
            </a:endParaRPr>
          </a:p>
        </p:txBody>
      </p:sp>
      <p:sp>
        <p:nvSpPr>
          <p:cNvPr id="326" name="Google Shape;326;p27"/>
          <p:cNvSpPr txBox="1"/>
          <p:nvPr/>
        </p:nvSpPr>
        <p:spPr>
          <a:xfrm>
            <a:off x="5278825" y="1650938"/>
            <a:ext cx="3642900" cy="163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Straight-to-work pathway with a natural gas utility or industry and jobs like Gas Service Technician, Pipeline Laborer or Installer, Utility Field Technician, Distribution Technician,  and Meter Technician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27" name="Google Shape;327;p27"/>
          <p:cNvSpPr txBox="1"/>
          <p:nvPr/>
        </p:nvSpPr>
        <p:spPr>
          <a:xfrm>
            <a:off x="258250" y="1527350"/>
            <a:ext cx="3406500" cy="139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High school CTE classes like Intro to Trades, Applied Math, and Construction and Industrial Technology, and trade electives like HVAC, Welding, and Pipefitting.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328" name="Google Shape;328;p27" title="environmental-engineers-work-wastewater-treatment-plantsfemale-plumber-technician-working-water-supply.jpg"/>
          <p:cNvPicPr preferRelativeResize="0"/>
          <p:nvPr/>
        </p:nvPicPr>
        <p:blipFill rotWithShape="1">
          <a:blip r:embed="rId6">
            <a:alphaModFix/>
          </a:blip>
          <a:srcRect l="4580" r="25810"/>
          <a:stretch/>
        </p:blipFill>
        <p:spPr>
          <a:xfrm>
            <a:off x="6038875" y="3290150"/>
            <a:ext cx="1723200" cy="1647600"/>
          </a:xfrm>
          <a:prstGeom prst="ellipse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</p:pic>
      <p:sp>
        <p:nvSpPr>
          <p:cNvPr id="329" name="Google Shape;329;p27"/>
          <p:cNvSpPr txBox="1"/>
          <p:nvPr/>
        </p:nvSpPr>
        <p:spPr>
          <a:xfrm>
            <a:off x="773875" y="3644238"/>
            <a:ext cx="3642900" cy="8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Natural Gas Technician technical certificate or associate's degree at a community college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grpSp>
        <p:nvGrpSpPr>
          <p:cNvPr id="330" name="Google Shape;330;p27"/>
          <p:cNvGrpSpPr/>
          <p:nvPr/>
        </p:nvGrpSpPr>
        <p:grpSpPr>
          <a:xfrm>
            <a:off x="2872746" y="804083"/>
            <a:ext cx="4697065" cy="124605"/>
            <a:chOff x="2988475" y="859254"/>
            <a:chExt cx="2797871" cy="124592"/>
          </a:xfrm>
        </p:grpSpPr>
        <p:sp>
          <p:nvSpPr>
            <p:cNvPr id="331" name="Google Shape;331;p27"/>
            <p:cNvSpPr/>
            <p:nvPr/>
          </p:nvSpPr>
          <p:spPr>
            <a:xfrm>
              <a:off x="2988475" y="921550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2" name="Google Shape;332;p27"/>
            <p:cNvSpPr/>
            <p:nvPr/>
          </p:nvSpPr>
          <p:spPr>
            <a:xfrm>
              <a:off x="2988475" y="859254"/>
              <a:ext cx="2797871" cy="62296"/>
            </a:xfrm>
            <a:custGeom>
              <a:avLst/>
              <a:gdLst/>
              <a:ahLst/>
              <a:cxnLst/>
              <a:rect l="l" t="t" r="r" b="b"/>
              <a:pathLst>
                <a:path w="168116" h="10263" extrusionOk="0">
                  <a:moveTo>
                    <a:pt x="0" y="0"/>
                  </a:moveTo>
                  <a:cubicBezTo>
                    <a:pt x="1783" y="4456"/>
                    <a:pt x="7791" y="10567"/>
                    <a:pt x="11906" y="8097"/>
                  </a:cubicBezTo>
                  <a:cubicBezTo>
                    <a:pt x="15196" y="6123"/>
                    <a:pt x="18622" y="2582"/>
                    <a:pt x="22384" y="3334"/>
                  </a:cubicBezTo>
                  <a:cubicBezTo>
                    <a:pt x="25694" y="3996"/>
                    <a:pt x="26695" y="9339"/>
                    <a:pt x="30004" y="10002"/>
                  </a:cubicBezTo>
                  <a:cubicBezTo>
                    <a:pt x="35225" y="11048"/>
                    <a:pt x="39125" y="4149"/>
                    <a:pt x="44291" y="2858"/>
                  </a:cubicBezTo>
                  <a:cubicBezTo>
                    <a:pt x="47942" y="1946"/>
                    <a:pt x="50642" y="7183"/>
                    <a:pt x="54293" y="8097"/>
                  </a:cubicBezTo>
                  <a:cubicBezTo>
                    <a:pt x="59470" y="9393"/>
                    <a:pt x="63879" y="3201"/>
                    <a:pt x="69056" y="1905"/>
                  </a:cubicBezTo>
                  <a:cubicBezTo>
                    <a:pt x="75264" y="351"/>
                    <a:pt x="80954" y="12387"/>
                    <a:pt x="86678" y="9525"/>
                  </a:cubicBezTo>
                  <a:cubicBezTo>
                    <a:pt x="92347" y="6691"/>
                    <a:pt x="98084" y="1140"/>
                    <a:pt x="104299" y="2382"/>
                  </a:cubicBezTo>
                  <a:cubicBezTo>
                    <a:pt x="110084" y="3538"/>
                    <a:pt x="114768" y="10955"/>
                    <a:pt x="120491" y="9525"/>
                  </a:cubicBezTo>
                  <a:cubicBezTo>
                    <a:pt x="126091" y="8126"/>
                    <a:pt x="129595" y="1608"/>
                    <a:pt x="135255" y="477"/>
                  </a:cubicBezTo>
                  <a:cubicBezTo>
                    <a:pt x="138849" y="-241"/>
                    <a:pt x="142118" y="3208"/>
                    <a:pt x="145733" y="3810"/>
                  </a:cubicBezTo>
                  <a:cubicBezTo>
                    <a:pt x="151015" y="4690"/>
                    <a:pt x="156094" y="477"/>
                    <a:pt x="161449" y="477"/>
                  </a:cubicBezTo>
                  <a:cubicBezTo>
                    <a:pt x="163867" y="477"/>
                    <a:pt x="165698" y="3334"/>
                    <a:pt x="168116" y="3334"/>
                  </a:cubicBezTo>
                </a:path>
              </a:pathLst>
            </a:custGeom>
            <a:noFill/>
            <a:ln w="28575" cap="flat" cmpd="sng">
              <a:solidFill>
                <a:srgbClr val="32D03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33" name="Google Shape;333;p27"/>
          <p:cNvSpPr txBox="1"/>
          <p:nvPr/>
        </p:nvSpPr>
        <p:spPr>
          <a:xfrm>
            <a:off x="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334" name="Google Shape;334;p27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9" name="Google Shape;339;p28" title="martin-martz-q9A0A3ij4yM-unsplash.jpg"/>
          <p:cNvPicPr preferRelativeResize="0"/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 flipH="1">
            <a:off x="1349" y="0"/>
            <a:ext cx="9141299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340" name="Google Shape;340;p28"/>
          <p:cNvSpPr/>
          <p:nvPr/>
        </p:nvSpPr>
        <p:spPr>
          <a:xfrm>
            <a:off x="619350" y="1489650"/>
            <a:ext cx="7905300" cy="2164200"/>
          </a:xfrm>
          <a:prstGeom prst="roundRect">
            <a:avLst>
              <a:gd name="adj" fmla="val 10364"/>
            </a:avLst>
          </a:prstGeom>
          <a:solidFill>
            <a:srgbClr val="1A5D7F"/>
          </a:solidFill>
          <a:ln w="28575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  <a:latin typeface="Manrope Light"/>
                <a:ea typeface="Manrope Light"/>
                <a:cs typeface="Manrope Light"/>
                <a:sym typeface="Manrope Light"/>
              </a:rPr>
              <a:t>Turn to your partner, take two minutes, and talk about what careers in </a:t>
            </a:r>
            <a:r>
              <a:rPr lang="en" sz="27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</a:t>
            </a:r>
            <a:r>
              <a:rPr lang="en" sz="2700">
                <a:solidFill>
                  <a:srgbClr val="32D039"/>
                </a:solidFill>
                <a:latin typeface="Caveat SemiBold"/>
                <a:ea typeface="Caveat SemiBold"/>
                <a:cs typeface="Caveat SemiBold"/>
                <a:sym typeface="Caveat SemiBold"/>
              </a:rPr>
              <a:t> </a:t>
            </a:r>
            <a:r>
              <a:rPr lang="en" sz="2400">
                <a:solidFill>
                  <a:schemeClr val="lt1"/>
                </a:solidFill>
                <a:latin typeface="Manrope Light"/>
                <a:ea typeface="Manrope Light"/>
                <a:cs typeface="Manrope Light"/>
                <a:sym typeface="Manrope Light"/>
              </a:rPr>
              <a:t> interest you and why.</a:t>
            </a:r>
            <a:endParaRPr sz="24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41" name="Google Shape;341;p28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36</a:t>
            </a:fld>
            <a:endParaRPr>
              <a:solidFill>
                <a:schemeClr val="lt1"/>
              </a:solidFill>
            </a:endParaRPr>
          </a:p>
        </p:txBody>
      </p:sp>
      <p:pic>
        <p:nvPicPr>
          <p:cNvPr id="342" name="Google Shape;342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11725" y="2734150"/>
            <a:ext cx="2879250" cy="2879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3" name="Google Shape;343;p2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-30825" y="2467925"/>
            <a:ext cx="2879250" cy="3069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44" name="Google Shape;344;p2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345" name="Google Shape;345;p28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80_1">
            <a:hlinkClick r:id="" action="ppaction://media"/>
            <a:extLst>
              <a:ext uri="{FF2B5EF4-FFF2-40B4-BE49-F238E27FC236}">
                <a16:creationId xmlns:a16="http://schemas.microsoft.com/office/drawing/2014/main" id="{8198C09D-98EC-2663-53B3-62CE0865D01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460" t="23828" r="3022" b="21872"/>
          <a:stretch>
            <a:fillRect/>
          </a:stretch>
        </p:blipFill>
        <p:spPr>
          <a:xfrm>
            <a:off x="0" y="0"/>
            <a:ext cx="9142658" cy="51434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6454506-E26C-C13E-C209-EEF7A5697BC7}"/>
              </a:ext>
            </a:extLst>
          </p:cNvPr>
          <p:cNvSpPr/>
          <p:nvPr/>
        </p:nvSpPr>
        <p:spPr>
          <a:xfrm>
            <a:off x="-116004" y="-8"/>
            <a:ext cx="926000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1" name="Google Shape;351;p29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37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352" name="Google Shape;352;p29"/>
          <p:cNvSpPr txBox="1">
            <a:spLocks noGrp="1"/>
          </p:cNvSpPr>
          <p:nvPr>
            <p:ph type="title"/>
          </p:nvPr>
        </p:nvSpPr>
        <p:spPr>
          <a:xfrm>
            <a:off x="431400" y="244450"/>
            <a:ext cx="5880600" cy="1290000"/>
          </a:xfrm>
          <a:prstGeom prst="rect">
            <a:avLst/>
          </a:prstGeom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Ready for your next exciting step into </a:t>
            </a:r>
            <a:r>
              <a:rPr lang="en" sz="35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 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?</a:t>
            </a:r>
            <a:endParaRPr b="1">
              <a:solidFill>
                <a:srgbClr val="32D039"/>
              </a:solidFill>
              <a:latin typeface="Caveat"/>
              <a:ea typeface="Caveat"/>
              <a:cs typeface="Caveat"/>
              <a:sym typeface="Caveat"/>
            </a:endParaRPr>
          </a:p>
        </p:txBody>
      </p:sp>
      <p:sp>
        <p:nvSpPr>
          <p:cNvPr id="353" name="Google Shape;353;p29"/>
          <p:cNvSpPr/>
          <p:nvPr/>
        </p:nvSpPr>
        <p:spPr>
          <a:xfrm>
            <a:off x="2224450" y="1381775"/>
            <a:ext cx="1866392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pic>
        <p:nvPicPr>
          <p:cNvPr id="354" name="Google Shape;354;p2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355" name="Google Shape;355;p29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56" name="Google Shape;356;p29"/>
          <p:cNvSpPr/>
          <p:nvPr/>
        </p:nvSpPr>
        <p:spPr>
          <a:xfrm>
            <a:off x="352525" y="1645300"/>
            <a:ext cx="5616900" cy="853200"/>
          </a:xfrm>
          <a:prstGeom prst="roundRect">
            <a:avLst>
              <a:gd name="adj" fmla="val 16667"/>
            </a:avLst>
          </a:prstGeom>
          <a:noFill/>
          <a:ln w="19050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lnSpc>
                <a:spcPct val="115000"/>
              </a:lnSpc>
            </a:pPr>
            <a:r>
              <a:rPr lang="en" b="1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Energy Industry Fundamentals 2.0</a:t>
            </a:r>
            <a:r>
              <a:rPr lang="en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(EIF 2.0) is an engaging </a:t>
            </a:r>
            <a:r>
              <a:rPr lang="en" b="1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energy curriculum</a:t>
            </a:r>
            <a:r>
              <a:rPr lang="en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for </a:t>
            </a:r>
            <a:r>
              <a:rPr lang="en" b="1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learners</a:t>
            </a:r>
            <a:r>
              <a:rPr lang="en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in high school and beyond (as well as advent</a:t>
            </a:r>
            <a:r>
              <a:rPr lang="en-US" dirty="0" err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urous</a:t>
            </a:r>
            <a:r>
              <a:rPr lang="en-US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middle schoolers</a:t>
            </a:r>
            <a:r>
              <a:rPr lang="en" dirty="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)!</a:t>
            </a:r>
            <a:endParaRPr dirty="0"/>
          </a:p>
        </p:txBody>
      </p:sp>
      <p:sp>
        <p:nvSpPr>
          <p:cNvPr id="357" name="Google Shape;357;p29"/>
          <p:cNvSpPr/>
          <p:nvPr/>
        </p:nvSpPr>
        <p:spPr>
          <a:xfrm>
            <a:off x="1266925" y="2798475"/>
            <a:ext cx="5616900" cy="853200"/>
          </a:xfrm>
          <a:prstGeom prst="roundRect">
            <a:avLst>
              <a:gd name="adj" fmla="val 16667"/>
            </a:avLst>
          </a:prstGeom>
          <a:noFill/>
          <a:ln w="19050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EIF 2.0 </a:t>
            </a: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is a </a:t>
            </a:r>
            <a:r>
              <a:rPr lang="en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free</a:t>
            </a: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, </a:t>
            </a:r>
            <a:r>
              <a:rPr lang="en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virtual</a:t>
            </a: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120-hour course that includes </a:t>
            </a:r>
            <a:r>
              <a:rPr lang="en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energy fundamentals</a:t>
            </a: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, </a:t>
            </a:r>
            <a:r>
              <a:rPr lang="en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labs</a:t>
            </a: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, </a:t>
            </a:r>
            <a:r>
              <a:rPr lang="en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interactive exercises</a:t>
            </a: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, and energy </a:t>
            </a:r>
            <a:r>
              <a:rPr lang="en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career path</a:t>
            </a: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</a:t>
            </a:r>
            <a:r>
              <a:rPr lang="en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exploration</a:t>
            </a: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. </a:t>
            </a:r>
            <a:endParaRPr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58" name="Google Shape;358;p29"/>
          <p:cNvSpPr/>
          <p:nvPr/>
        </p:nvSpPr>
        <p:spPr>
          <a:xfrm>
            <a:off x="2105125" y="3951625"/>
            <a:ext cx="5616900" cy="853200"/>
          </a:xfrm>
          <a:prstGeom prst="roundRect">
            <a:avLst>
              <a:gd name="adj" fmla="val 16667"/>
            </a:avLst>
          </a:prstGeom>
          <a:noFill/>
          <a:ln w="19050" cap="flat" cmpd="sng">
            <a:solidFill>
              <a:srgbClr val="32D03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Completing </a:t>
            </a:r>
            <a:r>
              <a:rPr lang="en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EIF 2.0</a:t>
            </a: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will give you an </a:t>
            </a:r>
            <a:r>
              <a:rPr lang="en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industry-recognized</a:t>
            </a: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</a:t>
            </a:r>
            <a:r>
              <a:rPr lang="en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credential</a:t>
            </a: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and an advantage when applying for </a:t>
            </a:r>
            <a:r>
              <a:rPr lang="en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internships</a:t>
            </a: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and </a:t>
            </a:r>
            <a:r>
              <a:rPr lang="en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jobs</a:t>
            </a:r>
            <a:r>
              <a:rPr lang="en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in energy.</a:t>
            </a:r>
            <a:endParaRPr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cxnSp>
        <p:nvCxnSpPr>
          <p:cNvPr id="359" name="Google Shape;359;p29"/>
          <p:cNvCxnSpPr>
            <a:stCxn id="356" idx="1"/>
            <a:endCxn id="357" idx="1"/>
          </p:cNvCxnSpPr>
          <p:nvPr/>
        </p:nvCxnSpPr>
        <p:spPr>
          <a:xfrm>
            <a:off x="352525" y="2071900"/>
            <a:ext cx="914400" cy="1153200"/>
          </a:xfrm>
          <a:prstGeom prst="curvedConnector3">
            <a:avLst>
              <a:gd name="adj1" fmla="val -26042"/>
            </a:avLst>
          </a:prstGeom>
          <a:noFill/>
          <a:ln w="19050" cap="flat" cmpd="sng">
            <a:solidFill>
              <a:srgbClr val="32D03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0" name="Google Shape;360;p29"/>
          <p:cNvCxnSpPr>
            <a:stCxn id="357" idx="1"/>
            <a:endCxn id="358" idx="1"/>
          </p:cNvCxnSpPr>
          <p:nvPr/>
        </p:nvCxnSpPr>
        <p:spPr>
          <a:xfrm>
            <a:off x="1266925" y="3225075"/>
            <a:ext cx="838200" cy="1153200"/>
          </a:xfrm>
          <a:prstGeom prst="curvedConnector3">
            <a:avLst>
              <a:gd name="adj1" fmla="val -28409"/>
            </a:avLst>
          </a:prstGeom>
          <a:noFill/>
          <a:ln w="19050" cap="flat" cmpd="sng">
            <a:solidFill>
              <a:srgbClr val="32D03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1" name="Google Shape;361;p29"/>
          <p:cNvCxnSpPr>
            <a:stCxn id="356" idx="3"/>
            <a:endCxn id="357" idx="3"/>
          </p:cNvCxnSpPr>
          <p:nvPr/>
        </p:nvCxnSpPr>
        <p:spPr>
          <a:xfrm>
            <a:off x="5969425" y="2071900"/>
            <a:ext cx="914400" cy="1153200"/>
          </a:xfrm>
          <a:prstGeom prst="curvedConnector3">
            <a:avLst>
              <a:gd name="adj1" fmla="val 126042"/>
            </a:avLst>
          </a:prstGeom>
          <a:noFill/>
          <a:ln w="19050" cap="flat" cmpd="sng">
            <a:solidFill>
              <a:srgbClr val="32D03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2" name="Google Shape;362;p29"/>
          <p:cNvCxnSpPr>
            <a:stCxn id="357" idx="3"/>
            <a:endCxn id="358" idx="3"/>
          </p:cNvCxnSpPr>
          <p:nvPr/>
        </p:nvCxnSpPr>
        <p:spPr>
          <a:xfrm>
            <a:off x="6883825" y="3225075"/>
            <a:ext cx="838200" cy="1153200"/>
          </a:xfrm>
          <a:prstGeom prst="curvedConnector3">
            <a:avLst>
              <a:gd name="adj1" fmla="val 128409"/>
            </a:avLst>
          </a:prstGeom>
          <a:noFill/>
          <a:ln w="19050" cap="flat" cmpd="sng">
            <a:solidFill>
              <a:srgbClr val="32D039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81_1">
            <a:hlinkClick r:id="" action="ppaction://media"/>
            <a:extLst>
              <a:ext uri="{FF2B5EF4-FFF2-40B4-BE49-F238E27FC236}">
                <a16:creationId xmlns:a16="http://schemas.microsoft.com/office/drawing/2014/main" id="{9ACB6F7C-97F9-E3F9-95F7-D9EB249BEE1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1903" b="21903"/>
          <a:stretch>
            <a:fillRect/>
          </a:stretch>
        </p:blipFill>
        <p:spPr>
          <a:xfrm flipH="1">
            <a:off x="-9226" y="-1"/>
            <a:ext cx="9153226" cy="514349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946CE43-0EFA-B18D-1447-C92F6BB6B9A4}"/>
              </a:ext>
            </a:extLst>
          </p:cNvPr>
          <p:cNvSpPr/>
          <p:nvPr/>
        </p:nvSpPr>
        <p:spPr>
          <a:xfrm>
            <a:off x="-9226" y="-8"/>
            <a:ext cx="926000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" name="Google Shape;368;p30"/>
          <p:cNvSpPr txBox="1">
            <a:spLocks noGrp="1"/>
          </p:cNvSpPr>
          <p:nvPr>
            <p:ph type="sldNum" idx="12"/>
          </p:nvPr>
        </p:nvSpPr>
        <p:spPr>
          <a:xfrm>
            <a:off x="8593958" y="474989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38</a:t>
            </a:fld>
            <a:endParaRPr>
              <a:solidFill>
                <a:schemeClr val="lt1"/>
              </a:solidFill>
            </a:endParaRPr>
          </a:p>
        </p:txBody>
      </p:sp>
      <p:pic>
        <p:nvPicPr>
          <p:cNvPr id="369" name="Google Shape;369;p3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370" name="Google Shape;370;p30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71" name="Google Shape;371;p30"/>
          <p:cNvSpPr txBox="1"/>
          <p:nvPr/>
        </p:nvSpPr>
        <p:spPr>
          <a:xfrm>
            <a:off x="431400" y="1947375"/>
            <a:ext cx="2757900" cy="99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Check it out!</a:t>
            </a:r>
            <a:endParaRPr sz="32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372" name="Google Shape;372;p30"/>
          <p:cNvPicPr preferRelativeResize="0"/>
          <p:nvPr/>
        </p:nvPicPr>
        <p:blipFill rotWithShape="1">
          <a:blip r:embed="rId7">
            <a:alphaModFix/>
          </a:blip>
          <a:srcRect r="20616"/>
          <a:stretch/>
        </p:blipFill>
        <p:spPr>
          <a:xfrm>
            <a:off x="5134274" y="1229675"/>
            <a:ext cx="4845900" cy="3129600"/>
          </a:xfrm>
          <a:prstGeom prst="roundRect">
            <a:avLst>
              <a:gd name="adj" fmla="val 3074"/>
            </a:avLst>
          </a:prstGeom>
          <a:noFill/>
          <a:ln>
            <a:noFill/>
          </a:ln>
          <a:effectLst>
            <a:outerShdw blurRad="57150" dist="19050" dir="5400000" algn="bl" rotWithShape="0">
              <a:schemeClr val="lt1">
                <a:alpha val="50000"/>
              </a:schemeClr>
            </a:outerShdw>
          </a:effectLst>
        </p:spPr>
      </p:pic>
      <p:sp>
        <p:nvSpPr>
          <p:cNvPr id="373" name="Google Shape;373;p30"/>
          <p:cNvSpPr txBox="1"/>
          <p:nvPr/>
        </p:nvSpPr>
        <p:spPr>
          <a:xfrm>
            <a:off x="431400" y="2734750"/>
            <a:ext cx="47664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u="sng" dirty="0">
                <a:solidFill>
                  <a:srgbClr val="32D039"/>
                </a:solidFill>
                <a:latin typeface="Manrope Medium"/>
                <a:ea typeface="Manrope Medium"/>
                <a:cs typeface="Manrope Medium"/>
                <a:sym typeface="Manrope Medium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getintoenergy.org/energy-curriculum</a:t>
            </a:r>
            <a:endParaRPr sz="2000" dirty="0">
              <a:solidFill>
                <a:srgbClr val="32D039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</p:txBody>
      </p:sp>
      <p:pic>
        <p:nvPicPr>
          <p:cNvPr id="374" name="Google Shape;374;p30" descr="a black arrow is pointing up on a white background . (Provided by Tenor)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2064375" y="3141625"/>
            <a:ext cx="4346238" cy="1608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75" name="Google Shape;375;p30" descr="a blue sign that says check it out in white letters (Provided by Tenor)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6312000" y="743524"/>
            <a:ext cx="1867641" cy="1203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0" name="Google Shape;380;p31" title="labor-union-members-working-together.jpg"/>
          <p:cNvPicPr preferRelativeResize="0"/>
          <p:nvPr/>
        </p:nvPicPr>
        <p:blipFill rotWithShape="1">
          <a:blip r:embed="rId3">
            <a:alphaModFix amt="30000"/>
          </a:blip>
          <a:srcRect l="1294" r="6267" b="7561"/>
          <a:stretch/>
        </p:blipFill>
        <p:spPr>
          <a:xfrm>
            <a:off x="0" y="-11650"/>
            <a:ext cx="9143997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381" name="Google Shape;381;p31"/>
          <p:cNvSpPr txBox="1">
            <a:spLocks noGrp="1"/>
          </p:cNvSpPr>
          <p:nvPr>
            <p:ph type="sldNum" idx="12"/>
          </p:nvPr>
        </p:nvSpPr>
        <p:spPr>
          <a:xfrm>
            <a:off x="8593958" y="4738242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39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382" name="Google Shape;382;p31"/>
          <p:cNvSpPr txBox="1">
            <a:spLocks noGrp="1"/>
          </p:cNvSpPr>
          <p:nvPr>
            <p:ph type="title"/>
          </p:nvPr>
        </p:nvSpPr>
        <p:spPr>
          <a:xfrm>
            <a:off x="480375" y="485750"/>
            <a:ext cx="5940600" cy="15084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b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You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</a:t>
            </a:r>
            <a:r>
              <a:rPr lang="en" sz="2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have the </a:t>
            </a:r>
            <a:r>
              <a:rPr lang="en" sz="40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power</a:t>
            </a:r>
            <a:r>
              <a:rPr lang="en" sz="2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to shape our </a:t>
            </a:r>
            <a:r>
              <a:rPr lang="en" sz="40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 </a:t>
            </a:r>
            <a:r>
              <a:rPr lang="en" sz="2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future.</a:t>
            </a:r>
            <a:endParaRPr sz="26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83" name="Google Shape;383;p31"/>
          <p:cNvSpPr txBox="1">
            <a:spLocks noGrp="1"/>
          </p:cNvSpPr>
          <p:nvPr>
            <p:ph type="title"/>
          </p:nvPr>
        </p:nvSpPr>
        <p:spPr>
          <a:xfrm>
            <a:off x="1371450" y="2016300"/>
            <a:ext cx="6553500" cy="15084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b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Be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</a:t>
            </a:r>
            <a:r>
              <a:rPr lang="en" sz="40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curious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. </a:t>
            </a:r>
            <a:r>
              <a:rPr lang="en" sz="2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Ask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</a:t>
            </a:r>
            <a:r>
              <a:rPr lang="en" sz="40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questions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. </a:t>
            </a:r>
            <a:r>
              <a:rPr lang="en" sz="2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Explore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</a:t>
            </a:r>
            <a:r>
              <a:rPr lang="en" sz="40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careers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.</a:t>
            </a:r>
            <a:endParaRPr sz="3200" b="1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84" name="Google Shape;384;p31"/>
          <p:cNvSpPr txBox="1">
            <a:spLocks noGrp="1"/>
          </p:cNvSpPr>
          <p:nvPr>
            <p:ph type="title"/>
          </p:nvPr>
        </p:nvSpPr>
        <p:spPr>
          <a:xfrm>
            <a:off x="2608050" y="3524700"/>
            <a:ext cx="5940600" cy="800400"/>
          </a:xfrm>
          <a:prstGeom prst="rect">
            <a:avLst/>
          </a:prstGeom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b" anchorCtr="0">
            <a:sp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Your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</a:t>
            </a:r>
            <a:r>
              <a:rPr lang="en" sz="40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 </a:t>
            </a:r>
            <a:r>
              <a:rPr lang="en" sz="32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</a:t>
            </a:r>
            <a:r>
              <a:rPr lang="en" sz="26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matters.</a:t>
            </a:r>
            <a:endParaRPr sz="26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385" name="Google Shape;385;p31" descr="a blue circle with three windmills in it (Provided by Tenor)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00150" y="3546850"/>
            <a:ext cx="1748325" cy="1758925"/>
          </a:xfrm>
          <a:prstGeom prst="rect">
            <a:avLst/>
          </a:prstGeom>
          <a:noFill/>
          <a:ln>
            <a:noFill/>
          </a:ln>
        </p:spPr>
      </p:pic>
      <p:sp>
        <p:nvSpPr>
          <p:cNvPr id="386" name="Google Shape;386;p31"/>
          <p:cNvSpPr/>
          <p:nvPr/>
        </p:nvSpPr>
        <p:spPr>
          <a:xfrm>
            <a:off x="1030803" y="1909825"/>
            <a:ext cx="1871134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387" name="Google Shape;387;p31"/>
          <p:cNvSpPr/>
          <p:nvPr/>
        </p:nvSpPr>
        <p:spPr>
          <a:xfrm>
            <a:off x="5332453" y="4218625"/>
            <a:ext cx="1871134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pic>
        <p:nvPicPr>
          <p:cNvPr id="388" name="Google Shape;388;p3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51025" y="150387"/>
            <a:ext cx="1016774" cy="521113"/>
          </a:xfrm>
          <a:prstGeom prst="rect">
            <a:avLst/>
          </a:prstGeom>
          <a:noFill/>
          <a:ln>
            <a:noFill/>
          </a:ln>
        </p:spPr>
      </p:pic>
      <p:sp>
        <p:nvSpPr>
          <p:cNvPr id="389" name="Google Shape;389;p31"/>
          <p:cNvSpPr txBox="1"/>
          <p:nvPr/>
        </p:nvSpPr>
        <p:spPr>
          <a:xfrm>
            <a:off x="6725850" y="4804825"/>
            <a:ext cx="1868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D3D3D3"/>
                </a:solidFill>
                <a:latin typeface="Manrope"/>
                <a:ea typeface="Manrope"/>
                <a:cs typeface="Manrope"/>
                <a:sym typeface="Manrope"/>
              </a:rPr>
              <a:t>http://getintoenergy.com/</a:t>
            </a:r>
            <a:endParaRPr sz="1000">
              <a:solidFill>
                <a:srgbClr val="D3D3D3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34D"/>
        </a:solidFill>
        <a:effectLst/>
      </p:bgPr>
    </p:bg>
    <p:spTree>
      <p:nvGrpSpPr>
        <p:cNvPr id="1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87_1">
            <a:hlinkClick r:id="" action="ppaction://media"/>
            <a:extLst>
              <a:ext uri="{FF2B5EF4-FFF2-40B4-BE49-F238E27FC236}">
                <a16:creationId xmlns:a16="http://schemas.microsoft.com/office/drawing/2014/main" id="{81C80BA1-D469-A923-BCF4-43890A24946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1875" b="21875"/>
          <a:stretch>
            <a:fillRect/>
          </a:stretch>
        </p:blipFill>
        <p:spPr>
          <a:xfrm>
            <a:off x="0" y="-1"/>
            <a:ext cx="9144000" cy="51435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6DDCDC9-95FD-F6D9-09D6-B9E32FFF3DC0}"/>
              </a:ext>
            </a:extLst>
          </p:cNvPr>
          <p:cNvSpPr/>
          <p:nvPr/>
        </p:nvSpPr>
        <p:spPr>
          <a:xfrm>
            <a:off x="-116004" y="-8"/>
            <a:ext cx="9260004" cy="5143500"/>
          </a:xfrm>
          <a:prstGeom prst="rect">
            <a:avLst/>
          </a:prstGeom>
          <a:solidFill>
            <a:srgbClr val="08334D">
              <a:alpha val="7465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5" name="Google Shape;395;p32"/>
          <p:cNvSpPr txBox="1">
            <a:spLocks noGrp="1"/>
          </p:cNvSpPr>
          <p:nvPr>
            <p:ph type="subTitle" idx="1"/>
          </p:nvPr>
        </p:nvSpPr>
        <p:spPr>
          <a:xfrm>
            <a:off x="1221000" y="574725"/>
            <a:ext cx="6702000" cy="150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>
                <a:solidFill>
                  <a:srgbClr val="32D039"/>
                </a:solidFill>
                <a:latin typeface="Caveat"/>
                <a:ea typeface="Caveat"/>
                <a:cs typeface="Caveat"/>
                <a:sym typeface="Caveat"/>
              </a:rPr>
              <a:t>ENERGY</a:t>
            </a:r>
            <a:r>
              <a:rPr lang="en" sz="2700" b="1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</a:t>
            </a:r>
            <a:r>
              <a:rPr lang="en" sz="270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employers across the country are ready to support your career journey — start exploring today!</a:t>
            </a:r>
            <a:endParaRPr u="sng">
              <a:solidFill>
                <a:srgbClr val="32D039"/>
              </a:solidFill>
              <a:latin typeface="Manrope Medium"/>
              <a:ea typeface="Manrope Medium"/>
              <a:cs typeface="Manrope Medium"/>
              <a:sym typeface="Manrope Medium"/>
            </a:endParaRPr>
          </a:p>
        </p:txBody>
      </p:sp>
      <p:pic>
        <p:nvPicPr>
          <p:cNvPr id="396" name="Google Shape;396;p32">
            <a:hlinkClick r:id="rId6"/>
          </p:cNvPr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207488" y="2207500"/>
            <a:ext cx="2729026" cy="1262550"/>
          </a:xfrm>
          <a:prstGeom prst="rect">
            <a:avLst/>
          </a:prstGeom>
          <a:noFill/>
          <a:ln>
            <a:noFill/>
          </a:ln>
        </p:spPr>
      </p:pic>
      <p:sp>
        <p:nvSpPr>
          <p:cNvPr id="397" name="Google Shape;397;p32"/>
          <p:cNvSpPr txBox="1">
            <a:spLocks noGrp="1"/>
          </p:cNvSpPr>
          <p:nvPr>
            <p:ph type="subTitle" idx="1"/>
          </p:nvPr>
        </p:nvSpPr>
        <p:spPr>
          <a:xfrm>
            <a:off x="3313200" y="3705125"/>
            <a:ext cx="2517600" cy="52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lt1"/>
                </a:solidFill>
                <a:latin typeface="Manrope Medium"/>
                <a:ea typeface="Manrope Medium"/>
                <a:cs typeface="Manrope Medium"/>
                <a:sym typeface="Manrope Medium"/>
              </a:rPr>
              <a:t>Visit us!</a:t>
            </a:r>
            <a:endParaRPr sz="2200" b="1" u="sng">
              <a:solidFill>
                <a:srgbClr val="32D039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sp>
        <p:nvSpPr>
          <p:cNvPr id="398" name="Google Shape;398;p32"/>
          <p:cNvSpPr/>
          <p:nvPr/>
        </p:nvSpPr>
        <p:spPr>
          <a:xfrm>
            <a:off x="1361625" y="1117275"/>
            <a:ext cx="1593712" cy="106472"/>
          </a:xfrm>
          <a:custGeom>
            <a:avLst/>
            <a:gdLst/>
            <a:ahLst/>
            <a:cxnLst/>
            <a:rect l="l" t="t" r="r" b="b"/>
            <a:pathLst>
              <a:path w="63230" h="8217" extrusionOk="0">
                <a:moveTo>
                  <a:pt x="0" y="4535"/>
                </a:moveTo>
                <a:cubicBezTo>
                  <a:pt x="11792" y="4535"/>
                  <a:pt x="23535" y="2932"/>
                  <a:pt x="35263" y="1698"/>
                </a:cubicBezTo>
                <a:cubicBezTo>
                  <a:pt x="40376" y="1160"/>
                  <a:pt x="45524" y="887"/>
                  <a:pt x="50665" y="887"/>
                </a:cubicBezTo>
                <a:cubicBezTo>
                  <a:pt x="52557" y="887"/>
                  <a:pt x="56340" y="-1005"/>
                  <a:pt x="56340" y="887"/>
                </a:cubicBezTo>
                <a:cubicBezTo>
                  <a:pt x="56340" y="2945"/>
                  <a:pt x="52683" y="2916"/>
                  <a:pt x="50665" y="3319"/>
                </a:cubicBezTo>
                <a:cubicBezTo>
                  <a:pt x="41235" y="5203"/>
                  <a:pt x="31487" y="4780"/>
                  <a:pt x="21888" y="5346"/>
                </a:cubicBezTo>
                <a:cubicBezTo>
                  <a:pt x="18909" y="5522"/>
                  <a:pt x="15926" y="5734"/>
                  <a:pt x="12971" y="6156"/>
                </a:cubicBezTo>
                <a:cubicBezTo>
                  <a:pt x="11446" y="6374"/>
                  <a:pt x="7134" y="6683"/>
                  <a:pt x="8512" y="7372"/>
                </a:cubicBezTo>
                <a:cubicBezTo>
                  <a:pt x="13490" y="9861"/>
                  <a:pt x="19568" y="5965"/>
                  <a:pt x="25130" y="5751"/>
                </a:cubicBezTo>
                <a:cubicBezTo>
                  <a:pt x="37821" y="5263"/>
                  <a:pt x="50530" y="5751"/>
                  <a:pt x="63230" y="5751"/>
                </a:cubicBezTo>
              </a:path>
            </a:pathLst>
          </a:custGeom>
          <a:noFill/>
          <a:ln w="2857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1191</TotalTime>
  <Words>1942</Words>
  <Application>Microsoft Macintosh PowerPoint</Application>
  <PresentationFormat>On-screen Show (16:9)</PresentationFormat>
  <Paragraphs>267</Paragraphs>
  <Slides>40</Slides>
  <Notes>40</Notes>
  <HiddenSlides>2</HiddenSlides>
  <MMClips>19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9" baseType="lpstr">
      <vt:lpstr>Manrope ExtraBold</vt:lpstr>
      <vt:lpstr>Caveat SemiBold</vt:lpstr>
      <vt:lpstr>Caveat</vt:lpstr>
      <vt:lpstr>Manrope</vt:lpstr>
      <vt:lpstr>Manrope Medium</vt:lpstr>
      <vt:lpstr>Manrope SemiBold</vt:lpstr>
      <vt:lpstr>Arial</vt:lpstr>
      <vt:lpstr>Manrope Light</vt:lpstr>
      <vt:lpstr>Simple Light</vt:lpstr>
      <vt:lpstr>PowerPoint Presentation</vt:lpstr>
      <vt:lpstr>PowerPoint Presentation</vt:lpstr>
      <vt:lpstr>PowerPoint Presentation</vt:lpstr>
      <vt:lpstr>Power Your Future</vt:lpstr>
      <vt:lpstr>PowerPoint Presentation</vt:lpstr>
      <vt:lpstr>Why ENERGY?</vt:lpstr>
      <vt:lpstr>What is ENERGY, really?</vt:lpstr>
      <vt:lpstr>Where does ENERGY come from?</vt:lpstr>
      <vt:lpstr>How does ENERGY get to me?</vt:lpstr>
      <vt:lpstr>How does ENERGY get to me?</vt:lpstr>
      <vt:lpstr>How does ENERGY get to me?</vt:lpstr>
      <vt:lpstr>How does ENERGY get to me?</vt:lpstr>
      <vt:lpstr>The energy industry needs the next generation — with many workers retiring soon and not enough new talent entering the field, there’s a huge opportunity for students like you to step into high-demand, essential careers.</vt:lpstr>
      <vt:lpstr> The BIG  picture</vt:lpstr>
      <vt:lpstr>ENERGY  FTW!</vt:lpstr>
      <vt:lpstr>ENERGY  options are growing</vt:lpstr>
      <vt:lpstr>PowerPoint Presentation</vt:lpstr>
      <vt:lpstr>Energy has a great job for EVERYONE</vt:lpstr>
      <vt:lpstr>Energy has a great job for EVERYONE</vt:lpstr>
      <vt:lpstr>HOW  do you like to work?</vt:lpstr>
      <vt:lpstr>The Industry ENERGY Seeks</vt:lpstr>
      <vt:lpstr>DURABLE SKILLS  take you far</vt:lpstr>
      <vt:lpstr>What’s your ENERGY  career path? Start exploring today!</vt:lpstr>
      <vt:lpstr>ENERGY  FTW! Another W!</vt:lpstr>
      <vt:lpstr>Energy careers are EXCITING!!</vt:lpstr>
      <vt:lpstr>ENERGY  jobs are essential jobs. They support our communities and our country.</vt:lpstr>
      <vt:lpstr>Becoming an Electrician</vt:lpstr>
      <vt:lpstr>Becoming a Data Scientist</vt:lpstr>
      <vt:lpstr>Becoming a Solar Technician</vt:lpstr>
      <vt:lpstr>Becoming an Electrical Engineer</vt:lpstr>
      <vt:lpstr>Becoming an Oil &amp; Gas Geologist</vt:lpstr>
      <vt:lpstr>Becoming a Cybersecurity Analyst</vt:lpstr>
      <vt:lpstr>Becoming an Ecologist</vt:lpstr>
      <vt:lpstr>Becoming an Energy Efficiency Technician</vt:lpstr>
      <vt:lpstr>Becoming a Natural Gas Technician</vt:lpstr>
      <vt:lpstr>PowerPoint Presentation</vt:lpstr>
      <vt:lpstr>Ready for your next exciting step into ENERGY ?</vt:lpstr>
      <vt:lpstr>PowerPoint Presentation</vt:lpstr>
      <vt:lpstr>You have the power to shape our ENERGY  future.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Alexis Li</cp:lastModifiedBy>
  <cp:revision>9</cp:revision>
  <dcterms:modified xsi:type="dcterms:W3CDTF">2025-08-25T14:16:03Z</dcterms:modified>
</cp:coreProperties>
</file>