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58" r:id="rId16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344" y="4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276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8718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276475"/>
            <a:ext cx="3046412" cy="7083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100" y="2276475"/>
            <a:ext cx="8990013" cy="7083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33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3359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2039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409068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667000"/>
            <a:ext cx="5156200" cy="581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667000"/>
            <a:ext cx="5156200" cy="581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6699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735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8846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3425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38804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0452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yriad Pro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810468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9782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410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7993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82847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006083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8310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1505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5126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308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787680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0739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814387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2617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3864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7817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9194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53459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17699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64456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69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26186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3509204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187336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860288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16207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715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1815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03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52073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883205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yriad Pro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05080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5100" y="5994400"/>
            <a:ext cx="6400800" cy="336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Myriad Pro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00">
          <a:solidFill>
            <a:srgbClr val="3F949F"/>
          </a:solidFill>
          <a:latin typeface="+mj-lt"/>
          <a:ea typeface="+mj-ea"/>
          <a:cs typeface="+mj-cs"/>
          <a:sym typeface="Myriad Pro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00">
          <a:solidFill>
            <a:srgbClr val="3F949F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00">
          <a:solidFill>
            <a:srgbClr val="3F949F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00">
          <a:solidFill>
            <a:srgbClr val="3F949F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00">
          <a:solidFill>
            <a:srgbClr val="3F949F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000">
          <a:solidFill>
            <a:srgbClr val="3F949F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000">
          <a:solidFill>
            <a:srgbClr val="3F949F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000">
          <a:solidFill>
            <a:srgbClr val="3F949F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000">
          <a:solidFill>
            <a:srgbClr val="3F949F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9pPr>
    </p:titleStyle>
    <p:bodyStyle>
      <a:lvl1pPr marL="39688" indent="-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1pPr>
      <a:lvl2pPr marL="39688" indent="4175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2pPr>
      <a:lvl3pPr marL="39688" indent="8747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ea typeface="+mn-ea"/>
          <a:cs typeface="+mn-cs"/>
          <a:sym typeface="Gill Sans" charset="0"/>
        </a:defRPr>
      </a:lvl3pPr>
      <a:lvl4pPr marL="39688" indent="13319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ea typeface="+mn-ea"/>
          <a:cs typeface="+mn-cs"/>
          <a:sym typeface="Gill Sans" charset="0"/>
        </a:defRPr>
      </a:lvl4pPr>
      <a:lvl5pPr marL="39688" indent="17891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ea typeface="+mn-ea"/>
          <a:cs typeface="+mn-cs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Myriad Pro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667000"/>
            <a:ext cx="10464800" cy="581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Myriad Pro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Myriad Pro" charset="0"/>
              </a:rPr>
              <a:t>Second level</a:t>
            </a:r>
          </a:p>
          <a:p>
            <a:pPr lvl="2"/>
            <a:r>
              <a:rPr lang="en-US" altLang="en-US" smtClean="0">
                <a:sym typeface="Myriad Pro" charset="0"/>
              </a:rPr>
              <a:t>Third level</a:t>
            </a:r>
          </a:p>
          <a:p>
            <a:pPr lvl="3"/>
            <a:r>
              <a:rPr lang="en-US" altLang="en-US" smtClean="0">
                <a:sym typeface="Myriad Pro" charset="0"/>
              </a:rPr>
              <a:t>Fourth level</a:t>
            </a:r>
          </a:p>
          <a:p>
            <a:pPr lvl="4"/>
            <a:r>
              <a:rPr lang="en-US" altLang="en-US" smtClean="0">
                <a:sym typeface="Myriad Pro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>
          <a:solidFill>
            <a:srgbClr val="299CA5"/>
          </a:solidFill>
          <a:latin typeface="+mj-lt"/>
          <a:ea typeface="+mj-ea"/>
          <a:cs typeface="+mj-cs"/>
          <a:sym typeface="Myriad Pro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>
          <a:solidFill>
            <a:srgbClr val="299CA5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>
          <a:solidFill>
            <a:srgbClr val="299CA5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>
          <a:solidFill>
            <a:srgbClr val="299CA5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>
          <a:solidFill>
            <a:srgbClr val="299CA5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200">
          <a:solidFill>
            <a:srgbClr val="299CA5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200">
          <a:solidFill>
            <a:srgbClr val="299CA5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200">
          <a:solidFill>
            <a:srgbClr val="299CA5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200">
          <a:solidFill>
            <a:srgbClr val="299CA5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9pPr>
    </p:titleStyle>
    <p:bodyStyle>
      <a:lvl1pPr marL="787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Myriad Pro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1pPr>
      <a:lvl2pPr marL="1231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Myriad Pro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2pPr>
      <a:lvl3pPr marL="1676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Myriad Pro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3pPr>
      <a:lvl4pPr marL="2120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Myriad Pro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4pPr>
      <a:lvl5pPr marL="2565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Myriad Pro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5pPr>
      <a:lvl6pPr marL="30226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Myriad Pro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6pPr>
      <a:lvl7pPr marL="34798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Myriad Pro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7pPr>
      <a:lvl8pPr marL="39370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Myriad Pro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8pPr>
      <a:lvl9pPr marL="43942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Myriad Pro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52451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Myriad Pro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  <a:sym typeface="Myriad Pro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Myriad Pro" charset="0"/>
          <a:ea typeface="ヒラギノ角ゴ ProN W3" charset="0"/>
          <a:cs typeface="ヒラギノ角ゴ ProN W3" charset="0"/>
          <a:sym typeface="Myriad Pro" charset="0"/>
        </a:defRPr>
      </a:lvl9pPr>
    </p:titleStyle>
    <p:bodyStyle>
      <a:lvl1pPr marL="928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73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817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62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706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638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210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782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354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928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73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817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62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706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638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210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782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354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intoenergy.com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getintoenergy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675063"/>
            <a:ext cx="9144000" cy="609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188" y="-25400"/>
            <a:ext cx="13152438" cy="665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Careers in Energy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00900"/>
            <a:ext cx="130048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Find Out More…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0" y="2286000"/>
            <a:ext cx="10718800" cy="5816600"/>
          </a:xfrm>
        </p:spPr>
        <p:txBody>
          <a:bodyPr/>
          <a:lstStyle/>
          <a:p>
            <a:pPr marL="215900" indent="0" algn="ctr">
              <a:spcBef>
                <a:spcPts val="0"/>
              </a:spcBef>
              <a:buNone/>
              <a:tabLst>
                <a:tab pos="5775325" algn="l"/>
              </a:tabLst>
            </a:pPr>
            <a:r>
              <a:rPr lang="en-US" sz="4000" dirty="0">
                <a:latin typeface="Arial Narrow" pitchFamily="34" charset="0"/>
              </a:rPr>
              <a:t>Check out the Get Into Energy website,   </a:t>
            </a:r>
            <a:r>
              <a:rPr lang="en-US" sz="4000" dirty="0">
                <a:latin typeface="Arial Narrow" pitchFamily="34" charset="0"/>
                <a:hlinkClick r:id="rId3"/>
              </a:rPr>
              <a:t>www.getintoenergy.com</a:t>
            </a:r>
            <a:endParaRPr lang="en-US" sz="4000" dirty="0">
              <a:latin typeface="Arial Narrow" pitchFamily="34" charset="0"/>
            </a:endParaRPr>
          </a:p>
          <a:p>
            <a:pPr marL="215900" indent="0" algn="ctr">
              <a:spcBef>
                <a:spcPts val="0"/>
              </a:spcBef>
              <a:buNone/>
              <a:tabLst>
                <a:tab pos="5775325" algn="l"/>
              </a:tabLst>
            </a:pPr>
            <a:r>
              <a:rPr lang="en-US" sz="4000" dirty="0">
                <a:latin typeface="Arial Narrow" pitchFamily="34" charset="0"/>
              </a:rPr>
              <a:t>where you can find career profiles, watch videos, take skills tests, and learn more about</a:t>
            </a:r>
          </a:p>
          <a:p>
            <a:pPr marL="215900" indent="0" algn="ctr">
              <a:spcBef>
                <a:spcPts val="0"/>
              </a:spcBef>
              <a:buNone/>
            </a:pPr>
            <a:r>
              <a:rPr lang="en-US" sz="4000" dirty="0">
                <a:latin typeface="Arial Narrow" pitchFamily="34" charset="0"/>
              </a:rPr>
              <a:t>careers in energy.</a:t>
            </a:r>
          </a:p>
          <a:p>
            <a:pPr marL="31750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347797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00900"/>
            <a:ext cx="130048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0" y="2286000"/>
            <a:ext cx="10718800" cy="5816600"/>
          </a:xfrm>
        </p:spPr>
        <p:txBody>
          <a:bodyPr/>
          <a:lstStyle/>
          <a:p>
            <a:pPr marL="317500" indent="0" eaLnBrk="1" hangingPunct="1">
              <a:buNone/>
            </a:pPr>
            <a:r>
              <a:rPr lang="en-US" altLang="en-US" dirty="0" smtClean="0"/>
              <a:t>INCLUDE ADDITIONAL INFO ABOUT JOBS AVAILABLE AT YOUR COMPANY</a:t>
            </a:r>
          </a:p>
        </p:txBody>
      </p:sp>
    </p:spTree>
    <p:extLst>
      <p:ext uri="{BB962C8B-B14F-4D97-AF65-F5344CB8AC3E}">
        <p14:creationId xmlns:p14="http://schemas.microsoft.com/office/powerpoint/2010/main" val="232740972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3004800" cy="657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48" name="Rectangle 3"/>
          <p:cNvSpPr>
            <a:spLocks/>
          </p:cNvSpPr>
          <p:nvPr/>
        </p:nvSpPr>
        <p:spPr bwMode="auto">
          <a:xfrm>
            <a:off x="1524000" y="3276600"/>
            <a:ext cx="98869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chemeClr val="tx1"/>
                </a:solidFill>
                <a:latin typeface="Myriad Pro Bold" charset="0"/>
                <a:ea typeface="Myriad Pro Bold" charset="0"/>
                <a:cs typeface="Myriad Pro Bold" charset="0"/>
                <a:sym typeface="Myriad Pro Bold" charset="0"/>
              </a:rPr>
              <a:t>Visit</a:t>
            </a:r>
            <a:r>
              <a:rPr lang="en-US" altLang="en-US" sz="260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 </a:t>
            </a:r>
            <a:r>
              <a:rPr lang="en-US" altLang="en-US" sz="2600" u="sng">
                <a:solidFill>
                  <a:srgbClr val="FFFFFF"/>
                </a:solidFill>
                <a:latin typeface="Myriad Pro Bold It" charset="0"/>
                <a:ea typeface="Myriad Pro Bold It" charset="0"/>
                <a:cs typeface="Myriad Pro Bold It" charset="0"/>
                <a:sym typeface="Myriad Pro Bold It" charset="0"/>
                <a:hlinkClick r:id="rId4"/>
              </a:rPr>
              <a:t>www.getintoenergy.com</a:t>
            </a:r>
            <a:r>
              <a:rPr lang="en-US" altLang="en-US" sz="260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 </a:t>
            </a:r>
            <a:r>
              <a:rPr lang="en-US" altLang="en-US" sz="2600">
                <a:solidFill>
                  <a:schemeClr val="tx1"/>
                </a:solidFill>
                <a:latin typeface="Myriad Pro Bold" charset="0"/>
                <a:ea typeface="Myriad Pro Bold" charset="0"/>
                <a:cs typeface="Myriad Pro Bold" charset="0"/>
                <a:sym typeface="Myriad Pro Bold" charset="0"/>
              </a:rPr>
              <a:t>to learn more about careers in energy!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Company Contact Information and URL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00900"/>
            <a:ext cx="130048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About Your Company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89000" eaLnBrk="1" hangingPunct="1"/>
            <a:endParaRPr lang="en-US" altLang="en-US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00900"/>
            <a:ext cx="130048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Think About a Career in Energy!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2362200"/>
            <a:ext cx="11658600" cy="5816600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4000" dirty="0">
                <a:latin typeface="Arial Narrow" pitchFamily="34" charset="0"/>
                <a:cs typeface="ＭＳ Ｐゴシック"/>
              </a:rPr>
              <a:t>Have you ever paused to think what’s behind:</a:t>
            </a:r>
          </a:p>
          <a:p>
            <a:pPr marL="342900"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 Narrow" pitchFamily="34" charset="0"/>
                <a:cs typeface="ＭＳ Ｐゴシック"/>
              </a:rPr>
              <a:t>The light switch on the wall? </a:t>
            </a:r>
          </a:p>
          <a:p>
            <a:pPr marL="342900"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 Narrow" pitchFamily="34" charset="0"/>
                <a:cs typeface="ＭＳ Ｐゴシック"/>
              </a:rPr>
              <a:t>The thermostat to your furnace? </a:t>
            </a:r>
          </a:p>
          <a:p>
            <a:pPr marL="342900"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 Narrow" pitchFamily="34" charset="0"/>
                <a:cs typeface="ＭＳ Ｐゴシック"/>
              </a:rPr>
              <a:t>The charger for your cellphone</a:t>
            </a:r>
            <a:r>
              <a:rPr lang="en-US" sz="4000" dirty="0" smtClean="0">
                <a:latin typeface="Arial Narrow" pitchFamily="34" charset="0"/>
                <a:cs typeface="ＭＳ Ｐゴシック"/>
              </a:rPr>
              <a:t>?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4000" b="1" dirty="0" smtClean="0">
                <a:latin typeface="Arial Narrow" pitchFamily="34" charset="0"/>
                <a:cs typeface="ＭＳ Ｐゴシック"/>
              </a:rPr>
              <a:t>Energy!</a:t>
            </a:r>
            <a:endParaRPr lang="en-US" sz="4000" b="1" dirty="0">
              <a:latin typeface="Arial Narrow" pitchFamily="34" charset="0"/>
              <a:cs typeface="ＭＳ Ｐゴシック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4000" dirty="0">
                <a:latin typeface="Arial Narrow" pitchFamily="34" charset="0"/>
                <a:cs typeface="ＭＳ Ｐゴシック"/>
              </a:rPr>
              <a:t>And what’s behind </a:t>
            </a:r>
            <a:r>
              <a:rPr lang="en-US" sz="4000" dirty="0" smtClean="0">
                <a:latin typeface="Arial Narrow" pitchFamily="34" charset="0"/>
                <a:cs typeface="ＭＳ Ｐゴシック"/>
              </a:rPr>
              <a:t>Energy? People</a:t>
            </a:r>
            <a:r>
              <a:rPr lang="en-US" sz="4000" dirty="0">
                <a:latin typeface="Arial Narrow" pitchFamily="34" charset="0"/>
                <a:cs typeface="ＭＳ Ｐゴシック"/>
              </a:rPr>
              <a:t>!  Producing and transmitting safe and reliable energy from coal, natural gas, nuclear, and renewables.  </a:t>
            </a:r>
          </a:p>
        </p:txBody>
      </p:sp>
    </p:spTree>
    <p:extLst>
      <p:ext uri="{BB962C8B-B14F-4D97-AF65-F5344CB8AC3E}">
        <p14:creationId xmlns:p14="http://schemas.microsoft.com/office/powerpoint/2010/main" val="23558929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00900"/>
            <a:ext cx="130048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Think About the Benefits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dirty="0" smtClean="0">
                <a:latin typeface="Arial Narrow" pitchFamily="34" charset="0"/>
              </a:rPr>
              <a:t> People </a:t>
            </a:r>
            <a:r>
              <a:rPr lang="en-US" sz="4000" dirty="0">
                <a:latin typeface="Arial Narrow" pitchFamily="34" charset="0"/>
              </a:rPr>
              <a:t>who work in the Energy Industry make a </a:t>
            </a:r>
            <a:r>
              <a:rPr lang="en-US" sz="4000" dirty="0" smtClean="0">
                <a:latin typeface="Arial Narrow" pitchFamily="34" charset="0"/>
              </a:rPr>
              <a:t> significant </a:t>
            </a:r>
            <a:r>
              <a:rPr lang="en-US" sz="4000" dirty="0">
                <a:latin typeface="Arial Narrow" pitchFamily="34" charset="0"/>
              </a:rPr>
              <a:t>difference in the lives of people around them every day.</a:t>
            </a:r>
          </a:p>
          <a:p>
            <a:pPr marL="215900" indent="0">
              <a:spcBef>
                <a:spcPts val="0"/>
              </a:spcBef>
              <a:buNone/>
            </a:pPr>
            <a:endParaRPr lang="en-US" sz="4000" dirty="0" smtClean="0">
              <a:latin typeface="Arial Narrow" pitchFamily="34" charset="0"/>
            </a:endParaRPr>
          </a:p>
          <a:p>
            <a:pPr marL="215900" indent="0">
              <a:spcBef>
                <a:spcPts val="0"/>
              </a:spcBef>
              <a:buNone/>
            </a:pPr>
            <a:r>
              <a:rPr lang="en-US" sz="4000" dirty="0" smtClean="0">
                <a:latin typeface="Arial Narrow" pitchFamily="34" charset="0"/>
              </a:rPr>
              <a:t>They </a:t>
            </a:r>
            <a:r>
              <a:rPr lang="en-US" sz="4000" dirty="0">
                <a:latin typeface="Arial Narrow" pitchFamily="34" charset="0"/>
              </a:rPr>
              <a:t>enjoy the personal satisfaction of serving the public and the professional advantages of being part of a high-tech, high-growth industry!</a:t>
            </a:r>
          </a:p>
          <a:p>
            <a:pPr marL="889000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97307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00900"/>
            <a:ext cx="130048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Think About the Benefits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dirty="0">
                <a:latin typeface="Arial Narrow" pitchFamily="34" charset="0"/>
              </a:rPr>
              <a:t>Plus, consider this: </a:t>
            </a:r>
          </a:p>
          <a:p>
            <a:pPr marL="349250" indent="-34290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4000" dirty="0" smtClean="0">
              <a:latin typeface="Arial Narrow" pitchFamily="34" charset="0"/>
            </a:endParaRP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dirty="0" smtClean="0">
                <a:latin typeface="Arial Narrow" pitchFamily="34" charset="0"/>
              </a:rPr>
              <a:t>--Energy </a:t>
            </a:r>
            <a:r>
              <a:rPr lang="en-US" sz="4000" dirty="0">
                <a:latin typeface="Arial Narrow" pitchFamily="34" charset="0"/>
              </a:rPr>
              <a:t>usage is growing.</a:t>
            </a: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dirty="0" smtClean="0">
                <a:latin typeface="Arial Narrow" pitchFamily="34" charset="0"/>
              </a:rPr>
              <a:t>--Innovations </a:t>
            </a:r>
            <a:r>
              <a:rPr lang="en-US" sz="4000" dirty="0">
                <a:latin typeface="Arial Narrow" pitchFamily="34" charset="0"/>
              </a:rPr>
              <a:t>in energy production are growing.  </a:t>
            </a: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dirty="0" smtClean="0">
                <a:latin typeface="Arial Narrow" pitchFamily="34" charset="0"/>
              </a:rPr>
              <a:t>--Energy </a:t>
            </a:r>
            <a:r>
              <a:rPr lang="en-US" sz="4000" dirty="0">
                <a:latin typeface="Arial Narrow" pitchFamily="34" charset="0"/>
              </a:rPr>
              <a:t>jobs are local and can’t be outsourced offshore.</a:t>
            </a: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dirty="0" smtClean="0">
                <a:latin typeface="Arial Narrow" pitchFamily="34" charset="0"/>
              </a:rPr>
              <a:t>--Today’s </a:t>
            </a:r>
            <a:r>
              <a:rPr lang="en-US" sz="4000" dirty="0">
                <a:latin typeface="Arial Narrow" pitchFamily="34" charset="0"/>
              </a:rPr>
              <a:t>Energy workforce is aging, meaning more jobs than ever are becoming available. </a:t>
            </a:r>
          </a:p>
          <a:p>
            <a:pPr marL="889000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905616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00900"/>
            <a:ext cx="130048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Think About the Benefits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dirty="0">
                <a:latin typeface="Arial Narrow" pitchFamily="34" charset="0"/>
              </a:rPr>
              <a:t>Energy jobs pay well.  Some average pay ranges* include:</a:t>
            </a:r>
          </a:p>
          <a:p>
            <a:pPr marL="6350" indent="7938">
              <a:lnSpc>
                <a:spcPct val="90000"/>
              </a:lnSpc>
              <a:spcBef>
                <a:spcPts val="0"/>
              </a:spcBef>
            </a:pPr>
            <a:endParaRPr lang="en-US" sz="4000" dirty="0">
              <a:latin typeface="Arial Narrow" pitchFamily="34" charset="0"/>
            </a:endParaRP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b="1" dirty="0" err="1">
                <a:latin typeface="Arial Narrow" pitchFamily="34" charset="0"/>
              </a:rPr>
              <a:t>Lineworker</a:t>
            </a:r>
            <a:r>
              <a:rPr lang="en-US" sz="4000" b="1" dirty="0">
                <a:latin typeface="Arial Narrow" pitchFamily="34" charset="0"/>
              </a:rPr>
              <a:t>:</a:t>
            </a: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600" dirty="0">
                <a:latin typeface="Arial Narrow" pitchFamily="34" charset="0"/>
              </a:rPr>
              <a:t>Entry level: $36,450</a:t>
            </a: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600" dirty="0">
                <a:latin typeface="Arial Narrow" pitchFamily="34" charset="0"/>
              </a:rPr>
              <a:t>Mid-level: $65,930</a:t>
            </a: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600" dirty="0">
                <a:latin typeface="Arial Narrow" pitchFamily="34" charset="0"/>
              </a:rPr>
              <a:t>Senior-level: $</a:t>
            </a:r>
            <a:r>
              <a:rPr lang="en-US" sz="3600" dirty="0" smtClean="0">
                <a:latin typeface="Arial Narrow" pitchFamily="34" charset="0"/>
              </a:rPr>
              <a:t>83,332</a:t>
            </a:r>
            <a:endParaRPr lang="en-US" dirty="0"/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3600" dirty="0" smtClean="0">
              <a:latin typeface="Arial Narrow" pitchFamily="34" charset="0"/>
            </a:endParaRP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*</a:t>
            </a:r>
            <a:r>
              <a:rPr lang="en-US" sz="1600" dirty="0">
                <a:latin typeface="Arial Narrow" pitchFamily="34" charset="0"/>
              </a:rPr>
              <a:t>Provided by the Center for Energy Workforce Development. May not be typical of all areas.</a:t>
            </a: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8192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00900"/>
            <a:ext cx="130048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Think About the Benefits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400" b="1" dirty="0">
                <a:latin typeface="Arial Narrow" pitchFamily="34" charset="0"/>
              </a:rPr>
              <a:t>Technicians:</a:t>
            </a: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dirty="0">
                <a:latin typeface="Arial Narrow" pitchFamily="34" charset="0"/>
              </a:rPr>
              <a:t>Entry-level: $30,048</a:t>
            </a: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dirty="0">
                <a:latin typeface="Arial Narrow" pitchFamily="34" charset="0"/>
              </a:rPr>
              <a:t>Mid-level: $69,975</a:t>
            </a: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dirty="0">
                <a:latin typeface="Arial Narrow" pitchFamily="34" charset="0"/>
              </a:rPr>
              <a:t>Senior-level: $</a:t>
            </a:r>
            <a:r>
              <a:rPr lang="en-US" sz="4000" dirty="0" smtClean="0">
                <a:latin typeface="Arial Narrow" pitchFamily="34" charset="0"/>
              </a:rPr>
              <a:t>70,731</a:t>
            </a: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4000" dirty="0">
              <a:latin typeface="Arial Narrow" pitchFamily="34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400" b="1" dirty="0">
                <a:latin typeface="Arial Narrow" pitchFamily="34" charset="0"/>
              </a:rPr>
              <a:t>Power </a:t>
            </a:r>
            <a:r>
              <a:rPr lang="en-US" sz="4400" b="1" dirty="0" smtClean="0">
                <a:latin typeface="Arial Narrow" pitchFamily="34" charset="0"/>
              </a:rPr>
              <a:t>Plant </a:t>
            </a:r>
            <a:r>
              <a:rPr lang="en-US" sz="4400" b="1" dirty="0">
                <a:latin typeface="Arial Narrow" pitchFamily="34" charset="0"/>
              </a:rPr>
              <a:t>Operators:</a:t>
            </a: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dirty="0">
                <a:latin typeface="Arial Narrow" pitchFamily="34" charset="0"/>
              </a:rPr>
              <a:t>Entry-level: $37,773</a:t>
            </a: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dirty="0">
                <a:latin typeface="Arial Narrow" pitchFamily="34" charset="0"/>
              </a:rPr>
              <a:t>Mid-level: $67,687</a:t>
            </a:r>
          </a:p>
          <a:p>
            <a:pPr marL="635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000" dirty="0">
                <a:latin typeface="Arial Narrow" pitchFamily="34" charset="0"/>
              </a:rPr>
              <a:t>Senior-level: $81,904</a:t>
            </a:r>
          </a:p>
          <a:p>
            <a:pPr marL="31750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950145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00900"/>
            <a:ext cx="130048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Is an Energy Job Right for You?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2200" y="1473200"/>
            <a:ext cx="10464800" cy="5816600"/>
          </a:xfrm>
        </p:spPr>
        <p:txBody>
          <a:bodyPr/>
          <a:lstStyle/>
          <a:p>
            <a:pPr marL="0" lvl="0" indent="0">
              <a:buNone/>
            </a:pPr>
            <a:endParaRPr lang="en-US" sz="5400" dirty="0" smtClean="0">
              <a:latin typeface="Arial Narrow" pitchFamily="34" charset="0"/>
            </a:endParaRPr>
          </a:p>
          <a:p>
            <a:pPr marL="0" lvl="0" indent="0">
              <a:buNone/>
            </a:pPr>
            <a:endParaRPr lang="en-US" b="1" dirty="0" smtClean="0">
              <a:latin typeface="Arial Narrow" pitchFamily="34" charset="0"/>
            </a:endParaRPr>
          </a:p>
          <a:p>
            <a:pPr marL="0" lvl="0" indent="0">
              <a:buNone/>
            </a:pPr>
            <a:r>
              <a:rPr lang="en-US" b="1" dirty="0" smtClean="0">
                <a:latin typeface="Arial Narrow" pitchFamily="34" charset="0"/>
              </a:rPr>
              <a:t>Are </a:t>
            </a:r>
            <a:r>
              <a:rPr lang="en-US" b="1" dirty="0">
                <a:latin typeface="Arial Narrow" pitchFamily="34" charset="0"/>
              </a:rPr>
              <a:t>you interested </a:t>
            </a:r>
            <a:r>
              <a:rPr lang="en-US" b="1" dirty="0" smtClean="0">
                <a:latin typeface="Arial Narrow" pitchFamily="34" charset="0"/>
              </a:rPr>
              <a:t>in: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latin typeface="Arial Narrow" pitchFamily="34" charset="0"/>
              </a:rPr>
              <a:t>Independence </a:t>
            </a:r>
            <a:r>
              <a:rPr lang="en-US" dirty="0">
                <a:latin typeface="Arial Narrow" pitchFamily="34" charset="0"/>
              </a:rPr>
              <a:t>&amp; Making </a:t>
            </a:r>
            <a:r>
              <a:rPr lang="en-US" dirty="0" smtClean="0">
                <a:latin typeface="Arial Narrow" pitchFamily="34" charset="0"/>
              </a:rPr>
              <a:t>Money?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latin typeface="Arial Narrow" pitchFamily="34" charset="0"/>
              </a:rPr>
              <a:t>Opportunities </a:t>
            </a:r>
            <a:r>
              <a:rPr lang="en-US" dirty="0">
                <a:latin typeface="Arial Narrow" pitchFamily="34" charset="0"/>
              </a:rPr>
              <a:t>for </a:t>
            </a:r>
            <a:r>
              <a:rPr lang="en-US" dirty="0" smtClean="0">
                <a:latin typeface="Arial Narrow" pitchFamily="34" charset="0"/>
              </a:rPr>
              <a:t>Advancement?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latin typeface="Arial Narrow" pitchFamily="34" charset="0"/>
              </a:rPr>
              <a:t>Working </a:t>
            </a:r>
            <a:r>
              <a:rPr lang="en-US" dirty="0">
                <a:latin typeface="Arial Narrow" pitchFamily="34" charset="0"/>
              </a:rPr>
              <a:t>with your Hands and/or Outdoors? </a:t>
            </a:r>
            <a:endParaRPr lang="en-US" dirty="0" smtClean="0">
              <a:latin typeface="Arial Narrow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latin typeface="Arial Narrow" pitchFamily="34" charset="0"/>
              </a:rPr>
              <a:t>Job </a:t>
            </a:r>
            <a:r>
              <a:rPr lang="en-US" dirty="0">
                <a:latin typeface="Arial Narrow" pitchFamily="34" charset="0"/>
              </a:rPr>
              <a:t>Growth &amp; </a:t>
            </a:r>
            <a:r>
              <a:rPr lang="en-US" dirty="0" smtClean="0">
                <a:latin typeface="Arial Narrow" pitchFamily="34" charset="0"/>
              </a:rPr>
              <a:t>Stability?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latin typeface="Arial Narrow" pitchFamily="34" charset="0"/>
              </a:rPr>
              <a:t>Community Service?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latin typeface="Arial Narrow" pitchFamily="34" charset="0"/>
              </a:rPr>
              <a:t>Great Benefits?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latin typeface="Arial Narrow" pitchFamily="34" charset="0"/>
              </a:rPr>
              <a:t>Full </a:t>
            </a:r>
            <a:r>
              <a:rPr lang="en-US" dirty="0">
                <a:latin typeface="Arial Narrow" pitchFamily="34" charset="0"/>
              </a:rPr>
              <a:t>Training &amp; Apprenticeships? </a:t>
            </a:r>
          </a:p>
          <a:p>
            <a:pPr marL="889000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600457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00900"/>
            <a:ext cx="130048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Is An Energy Job Right for You?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2667000"/>
            <a:ext cx="10718800" cy="5816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 Narrow" pitchFamily="34" charset="0"/>
              </a:rPr>
              <a:t>Requirements for a career in Energy begin with a high school diploma and a clean record. Skill certifications and two-year degree programs open up many energy avenues.  Plus Energy companies often provide on-the-job apprenticeships and training to further your </a:t>
            </a:r>
            <a:r>
              <a:rPr lang="en-US" dirty="0" smtClean="0">
                <a:latin typeface="Arial Narrow" pitchFamily="34" charset="0"/>
              </a:rPr>
              <a:t>education.</a:t>
            </a:r>
          </a:p>
          <a:p>
            <a:pPr marL="0" indent="0">
              <a:buNone/>
            </a:pPr>
            <a:r>
              <a:rPr lang="en-US" b="1" dirty="0" smtClean="0">
                <a:latin typeface="Arial Narrow" pitchFamily="34" charset="0"/>
              </a:rPr>
              <a:t>Workers </a:t>
            </a:r>
            <a:r>
              <a:rPr lang="en-US" b="1" dirty="0">
                <a:latin typeface="Arial Narrow" pitchFamily="34" charset="0"/>
              </a:rPr>
              <a:t>are needed in all types of energy careers, </a:t>
            </a:r>
            <a:r>
              <a:rPr lang="en-US" b="1" dirty="0" smtClean="0">
                <a:latin typeface="Arial Narrow" pitchFamily="34" charset="0"/>
              </a:rPr>
              <a:t>including: </a:t>
            </a:r>
            <a:r>
              <a:rPr lang="en-US" dirty="0" err="1" smtClean="0">
                <a:latin typeface="Arial Narrow" pitchFamily="34" charset="0"/>
              </a:rPr>
              <a:t>Lineworker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• Pipefitter/</a:t>
            </a:r>
            <a:r>
              <a:rPr lang="en-US" dirty="0" err="1">
                <a:latin typeface="Arial Narrow" pitchFamily="34" charset="0"/>
              </a:rPr>
              <a:t>Pipelayer</a:t>
            </a:r>
            <a:r>
              <a:rPr lang="en-US" dirty="0">
                <a:latin typeface="Arial Narrow" pitchFamily="34" charset="0"/>
              </a:rPr>
              <a:t> • Plant/Field Operator • Technician • Welder • Engineer</a:t>
            </a:r>
          </a:p>
          <a:p>
            <a:pPr marL="31750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0538971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Cover">
  <a:themeElements>
    <a:clrScheme name="Cov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ver">
      <a:majorFont>
        <a:latin typeface="Myriad Pro"/>
        <a:ea typeface="ヒラギノ角ゴ ProN W3"/>
        <a:cs typeface="ヒラギノ角ゴ ProN W3"/>
      </a:majorFont>
      <a:minorFont>
        <a:latin typeface="Myriad Pro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Cov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side">
  <a:themeElements>
    <a:clrScheme name="Ins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side">
      <a:majorFont>
        <a:latin typeface="Myriad Pro"/>
        <a:ea typeface="ヒラギノ角ゴ ProN W3"/>
        <a:cs typeface="ヒラギノ角ゴ ProN W3"/>
      </a:majorFont>
      <a:minorFont>
        <a:latin typeface="Myriad Pro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Ins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ack">
  <a:themeElements>
    <a:clrScheme name="Bac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ck">
      <a:majorFont>
        <a:latin typeface="Myriad Pro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a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Pages>0</Pages>
  <Words>420</Words>
  <Characters>0</Characters>
  <Application>Microsoft Office PowerPoint</Application>
  <PresentationFormat>Custom</PresentationFormat>
  <Lines>0</Lines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ＭＳ Ｐゴシック</vt:lpstr>
      <vt:lpstr>Arial</vt:lpstr>
      <vt:lpstr>Arial Narrow</vt:lpstr>
      <vt:lpstr>Gill Sans</vt:lpstr>
      <vt:lpstr>Myriad Pro</vt:lpstr>
      <vt:lpstr>Myriad Pro Bold</vt:lpstr>
      <vt:lpstr>Myriad Pro Bold It</vt:lpstr>
      <vt:lpstr>ヒラギノ角ゴ ProN W3</vt:lpstr>
      <vt:lpstr>Cover</vt:lpstr>
      <vt:lpstr>Inside</vt:lpstr>
      <vt:lpstr>Back</vt:lpstr>
      <vt:lpstr>Blank</vt:lpstr>
      <vt:lpstr>Careers in Energy</vt:lpstr>
      <vt:lpstr>About Your Company</vt:lpstr>
      <vt:lpstr>Think About a Career in Energy!</vt:lpstr>
      <vt:lpstr>Think About the Benefits</vt:lpstr>
      <vt:lpstr>Think About the Benefits</vt:lpstr>
      <vt:lpstr>Think About the Benefits</vt:lpstr>
      <vt:lpstr>Think About the Benefits</vt:lpstr>
      <vt:lpstr>Is an Energy Job Right for You?</vt:lpstr>
      <vt:lpstr>Is An Energy Job Right for You?</vt:lpstr>
      <vt:lpstr>Find Out More…</vt:lpstr>
      <vt:lpstr>PowerPoint Presentation</vt:lpstr>
      <vt:lpstr>Company Contact Information and URL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</dc:creator>
  <cp:lastModifiedBy>Valerie Taylor</cp:lastModifiedBy>
  <cp:revision>5</cp:revision>
  <dcterms:modified xsi:type="dcterms:W3CDTF">2015-03-06T03:18:04Z</dcterms:modified>
</cp:coreProperties>
</file>