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7" r:id="rId3"/>
    <p:sldId id="267" r:id="rId4"/>
    <p:sldId id="269" r:id="rId5"/>
    <p:sldId id="268" r:id="rId6"/>
    <p:sldId id="270" r:id="rId7"/>
    <p:sldId id="271" r:id="rId8"/>
    <p:sldId id="276" r:id="rId9"/>
    <p:sldId id="272" r:id="rId10"/>
    <p:sldId id="275" r:id="rId11"/>
    <p:sldId id="266" r:id="rId12"/>
    <p:sldId id="263" r:id="rId13"/>
    <p:sldId id="265" r:id="rId14"/>
    <p:sldId id="273" r:id="rId15"/>
    <p:sldId id="274" r:id="rId16"/>
    <p:sldId id="260" r:id="rId17"/>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3AE"/>
    <a:srgbClr val="54B948"/>
    <a:srgbClr val="50B848"/>
    <a:srgbClr val="00679A"/>
    <a:srgbClr val="005596"/>
    <a:srgbClr val="8ED189"/>
    <a:srgbClr val="004A82"/>
    <a:srgbClr val="C1FF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2094" y="-510"/>
      </p:cViewPr>
      <p:guideLst>
        <p:guide orient="horz" pos="2160"/>
        <p:guide pos="5472"/>
      </p:guideLst>
    </p:cSldViewPr>
  </p:slideViewPr>
  <p:notesTextViewPr>
    <p:cViewPr>
      <p:scale>
        <a:sx n="100" d="100"/>
        <a:sy n="100" d="100"/>
      </p:scale>
      <p:origin x="0" y="0"/>
    </p:cViewPr>
  </p:notesTextViewPr>
  <p:notesViewPr>
    <p:cSldViewPr>
      <p:cViewPr varScale="1">
        <p:scale>
          <a:sx n="53" d="100"/>
          <a:sy n="53" d="100"/>
        </p:scale>
        <p:origin x="-1842" y="-90"/>
      </p:cViewPr>
      <p:guideLst>
        <p:guide orient="horz" pos="2920"/>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2958" tIns="46479" rIns="92958" bIns="46479" rtlCol="0"/>
          <a:lstStyle>
            <a:lvl1pPr algn="l">
              <a:defRPr sz="1200"/>
            </a:lvl1pPr>
          </a:lstStyle>
          <a:p>
            <a:pPr>
              <a:defRPr/>
            </a:pPr>
            <a:endParaRPr lang="en-US"/>
          </a:p>
        </p:txBody>
      </p:sp>
      <p:sp>
        <p:nvSpPr>
          <p:cNvPr id="3" name="Date Placeholder 2"/>
          <p:cNvSpPr>
            <a:spLocks noGrp="1"/>
          </p:cNvSpPr>
          <p:nvPr>
            <p:ph type="dt" sz="quarter" idx="1"/>
          </p:nvPr>
        </p:nvSpPr>
        <p:spPr>
          <a:xfrm>
            <a:off x="3963988" y="0"/>
            <a:ext cx="3032125" cy="463550"/>
          </a:xfrm>
          <a:prstGeom prst="rect">
            <a:avLst/>
          </a:prstGeom>
        </p:spPr>
        <p:txBody>
          <a:bodyPr vert="horz" lIns="92958" tIns="46479" rIns="92958" bIns="46479" rtlCol="0"/>
          <a:lstStyle>
            <a:lvl1pPr algn="r">
              <a:defRPr sz="1200"/>
            </a:lvl1pPr>
          </a:lstStyle>
          <a:p>
            <a:pPr>
              <a:defRPr/>
            </a:pPr>
            <a:fld id="{154DCED2-14B9-42F5-89BC-2EA209980D76}" type="datetimeFigureOut">
              <a:rPr lang="en-US"/>
              <a:pPr>
                <a:defRPr/>
              </a:pPr>
              <a:t>3/16/2012</a:t>
            </a:fld>
            <a:endParaRPr lang="en-US"/>
          </a:p>
        </p:txBody>
      </p:sp>
      <p:sp>
        <p:nvSpPr>
          <p:cNvPr id="4" name="Footer Placeholder 3"/>
          <p:cNvSpPr>
            <a:spLocks noGrp="1"/>
          </p:cNvSpPr>
          <p:nvPr>
            <p:ph type="ftr" sz="quarter" idx="2"/>
          </p:nvPr>
        </p:nvSpPr>
        <p:spPr>
          <a:xfrm>
            <a:off x="0" y="8805863"/>
            <a:ext cx="3032125" cy="463550"/>
          </a:xfrm>
          <a:prstGeom prst="rect">
            <a:avLst/>
          </a:prstGeom>
        </p:spPr>
        <p:txBody>
          <a:bodyPr vert="horz" lIns="92958" tIns="46479" rIns="92958" bIns="4647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63988" y="8805863"/>
            <a:ext cx="3032125" cy="463550"/>
          </a:xfrm>
          <a:prstGeom prst="rect">
            <a:avLst/>
          </a:prstGeom>
        </p:spPr>
        <p:txBody>
          <a:bodyPr vert="horz" lIns="92958" tIns="46479" rIns="92958" bIns="46479" rtlCol="0" anchor="b"/>
          <a:lstStyle>
            <a:lvl1pPr algn="r">
              <a:defRPr sz="1200"/>
            </a:lvl1pPr>
          </a:lstStyle>
          <a:p>
            <a:pPr>
              <a:defRPr/>
            </a:pPr>
            <a:fld id="{6FC5C2AE-DE08-4C79-9B33-825D716FEF2F}" type="slidenum">
              <a:rPr lang="en-US"/>
              <a:pPr>
                <a:defRPr/>
              </a:pPr>
              <a:t>‹#›</a:t>
            </a:fld>
            <a:endParaRPr lang="en-US"/>
          </a:p>
        </p:txBody>
      </p:sp>
    </p:spTree>
    <p:extLst>
      <p:ext uri="{BB962C8B-B14F-4D97-AF65-F5344CB8AC3E}">
        <p14:creationId xmlns:p14="http://schemas.microsoft.com/office/powerpoint/2010/main" val="3453831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2958" tIns="46479" rIns="92958" bIns="46479" rtlCol="0"/>
          <a:lstStyle>
            <a:lvl1pPr algn="l">
              <a:defRPr sz="1200"/>
            </a:lvl1pPr>
          </a:lstStyle>
          <a:p>
            <a:pPr>
              <a:defRPr/>
            </a:pPr>
            <a:endParaRPr lang="en-US"/>
          </a:p>
        </p:txBody>
      </p:sp>
      <p:sp>
        <p:nvSpPr>
          <p:cNvPr id="3" name="Date Placeholder 2"/>
          <p:cNvSpPr>
            <a:spLocks noGrp="1"/>
          </p:cNvSpPr>
          <p:nvPr>
            <p:ph type="dt" idx="1"/>
          </p:nvPr>
        </p:nvSpPr>
        <p:spPr>
          <a:xfrm>
            <a:off x="3963988" y="0"/>
            <a:ext cx="3032125" cy="463550"/>
          </a:xfrm>
          <a:prstGeom prst="rect">
            <a:avLst/>
          </a:prstGeom>
        </p:spPr>
        <p:txBody>
          <a:bodyPr vert="horz" lIns="92958" tIns="46479" rIns="92958" bIns="46479" rtlCol="0"/>
          <a:lstStyle>
            <a:lvl1pPr algn="r">
              <a:defRPr sz="1200"/>
            </a:lvl1pPr>
          </a:lstStyle>
          <a:p>
            <a:pPr>
              <a:defRPr/>
            </a:pPr>
            <a:fld id="{BD3460F2-4330-429C-9623-15C9128DE4E8}" type="datetimeFigureOut">
              <a:rPr lang="en-US"/>
              <a:pPr>
                <a:defRPr/>
              </a:pPr>
              <a:t>3/16/2012</a:t>
            </a:fld>
            <a:endParaRPr lang="en-US"/>
          </a:p>
        </p:txBody>
      </p:sp>
      <p:sp>
        <p:nvSpPr>
          <p:cNvPr id="4" name="Slide Image Placeholder 3"/>
          <p:cNvSpPr>
            <a:spLocks noGrp="1" noRot="1" noChangeAspect="1"/>
          </p:cNvSpPr>
          <p:nvPr>
            <p:ph type="sldImg" idx="2"/>
          </p:nvPr>
        </p:nvSpPr>
        <p:spPr>
          <a:xfrm>
            <a:off x="1181100" y="695325"/>
            <a:ext cx="4635500" cy="3476625"/>
          </a:xfrm>
          <a:prstGeom prst="rect">
            <a:avLst/>
          </a:prstGeom>
          <a:noFill/>
          <a:ln w="12700">
            <a:solidFill>
              <a:prstClr val="black"/>
            </a:solidFill>
          </a:ln>
        </p:spPr>
        <p:txBody>
          <a:bodyPr vert="horz" lIns="92958" tIns="46479" rIns="92958" bIns="46479" rtlCol="0" anchor="ctr"/>
          <a:lstStyle/>
          <a:p>
            <a:pPr lvl="0"/>
            <a:endParaRPr lang="en-US" noProof="0" smtClean="0"/>
          </a:p>
        </p:txBody>
      </p:sp>
      <p:sp>
        <p:nvSpPr>
          <p:cNvPr id="5" name="Notes Placeholder 4"/>
          <p:cNvSpPr>
            <a:spLocks noGrp="1"/>
          </p:cNvSpPr>
          <p:nvPr>
            <p:ph type="body" sz="quarter" idx="3"/>
          </p:nvPr>
        </p:nvSpPr>
        <p:spPr>
          <a:xfrm>
            <a:off x="700088" y="4403725"/>
            <a:ext cx="5597525" cy="4171950"/>
          </a:xfrm>
          <a:prstGeom prst="rect">
            <a:avLst/>
          </a:prstGeom>
        </p:spPr>
        <p:txBody>
          <a:bodyPr vert="horz" lIns="92958" tIns="46479" rIns="92958" bIns="4647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05863"/>
            <a:ext cx="3032125" cy="463550"/>
          </a:xfrm>
          <a:prstGeom prst="rect">
            <a:avLst/>
          </a:prstGeom>
        </p:spPr>
        <p:txBody>
          <a:bodyPr vert="horz" lIns="92958" tIns="46479" rIns="92958" bIns="4647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63988" y="8805863"/>
            <a:ext cx="3032125" cy="463550"/>
          </a:xfrm>
          <a:prstGeom prst="rect">
            <a:avLst/>
          </a:prstGeom>
        </p:spPr>
        <p:txBody>
          <a:bodyPr vert="horz" lIns="92958" tIns="46479" rIns="92958" bIns="46479" rtlCol="0" anchor="b"/>
          <a:lstStyle>
            <a:lvl1pPr algn="r">
              <a:defRPr sz="1200"/>
            </a:lvl1pPr>
          </a:lstStyle>
          <a:p>
            <a:pPr>
              <a:defRPr/>
            </a:pPr>
            <a:fld id="{76ABCFEA-14AE-4E1F-8048-9BF24C443DAA}" type="slidenum">
              <a:rPr lang="en-US"/>
              <a:pPr>
                <a:defRPr/>
              </a:pPr>
              <a:t>‹#›</a:t>
            </a:fld>
            <a:endParaRPr lang="en-US"/>
          </a:p>
        </p:txBody>
      </p:sp>
    </p:spTree>
    <p:extLst>
      <p:ext uri="{BB962C8B-B14F-4D97-AF65-F5344CB8AC3E}">
        <p14:creationId xmlns:p14="http://schemas.microsoft.com/office/powerpoint/2010/main" val="161501477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6ABCFEA-14AE-4E1F-8048-9BF24C443DAA}"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8466B39-80BC-4022-8FB7-87E9D257C612}" type="slidenum">
              <a:rPr lang="en-US" smtClean="0">
                <a:latin typeface="Arial" pitchFamily="34" charset="0"/>
              </a:rPr>
              <a:pPr/>
              <a:t>3</a:t>
            </a:fld>
            <a:endParaRPr lang="en-US" smtClean="0">
              <a:latin typeface="Arial" pitchFamily="34" charset="0"/>
            </a:endParaRP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6B190BD-3EEE-4B3C-8223-4C157FBD1D08}"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1A80028-4356-421F-9152-72C635E1CA20}" type="slidenum">
              <a:rPr lang="en-US" smtClean="0"/>
              <a:pPr>
                <a:defRPr/>
              </a:pPr>
              <a:t>10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Banner Center for Alternative Energy was changed to Banner Center for Clean Energy</a:t>
            </a:r>
          </a:p>
        </p:txBody>
      </p:sp>
      <p:sp>
        <p:nvSpPr>
          <p:cNvPr id="4" name="Slide Number Placeholder 3"/>
          <p:cNvSpPr>
            <a:spLocks noGrp="1"/>
          </p:cNvSpPr>
          <p:nvPr>
            <p:ph type="sldNum" sz="quarter" idx="10"/>
          </p:nvPr>
        </p:nvSpPr>
        <p:spPr/>
        <p:txBody>
          <a:bodyPr/>
          <a:lstStyle/>
          <a:p>
            <a:fld id="{0EB5219C-5378-4034-9B34-6A85C0C1A19A}"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6" descr="photo-group.jpg"/>
          <p:cNvPicPr>
            <a:picLocks noChangeAspect="1"/>
          </p:cNvPicPr>
          <p:nvPr userDrawn="1"/>
        </p:nvPicPr>
        <p:blipFill>
          <a:blip r:embed="rId2" cstate="print"/>
          <a:srcRect/>
          <a:stretch>
            <a:fillRect/>
          </a:stretch>
        </p:blipFill>
        <p:spPr bwMode="auto">
          <a:xfrm>
            <a:off x="0" y="0"/>
            <a:ext cx="3505200" cy="3505200"/>
          </a:xfrm>
          <a:prstGeom prst="rect">
            <a:avLst/>
          </a:prstGeom>
          <a:noFill/>
          <a:ln w="9525">
            <a:noFill/>
            <a:miter lim="800000"/>
            <a:headEnd/>
            <a:tailEnd/>
          </a:ln>
        </p:spPr>
      </p:pic>
      <p:sp>
        <p:nvSpPr>
          <p:cNvPr id="3" name="Rectangle 2"/>
          <p:cNvSpPr/>
          <p:nvPr userDrawn="1"/>
        </p:nvSpPr>
        <p:spPr>
          <a:xfrm>
            <a:off x="0" y="3581400"/>
            <a:ext cx="9144000" cy="3505200"/>
          </a:xfrm>
          <a:prstGeom prst="rect">
            <a:avLst/>
          </a:prstGeom>
          <a:solidFill>
            <a:srgbClr val="0073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12"/>
          <p:cNvGrpSpPr>
            <a:grpSpLocks/>
          </p:cNvGrpSpPr>
          <p:nvPr userDrawn="1"/>
        </p:nvGrpSpPr>
        <p:grpSpPr bwMode="auto">
          <a:xfrm>
            <a:off x="3919538" y="385763"/>
            <a:ext cx="4691062" cy="2509837"/>
            <a:chOff x="3919537" y="386320"/>
            <a:chExt cx="4691063" cy="2509280"/>
          </a:xfrm>
        </p:grpSpPr>
        <p:pic>
          <p:nvPicPr>
            <p:cNvPr id="6" name="Picture 11" descr="CEWD_logo_4c.jpg"/>
            <p:cNvPicPr>
              <a:picLocks noChangeAspect="1"/>
            </p:cNvPicPr>
            <p:nvPr userDrawn="1"/>
          </p:nvPicPr>
          <p:blipFill>
            <a:blip r:embed="rId3" cstate="print"/>
            <a:srcRect/>
            <a:stretch>
              <a:fillRect/>
            </a:stretch>
          </p:blipFill>
          <p:spPr bwMode="auto">
            <a:xfrm>
              <a:off x="3919537" y="386320"/>
              <a:ext cx="4691063" cy="1957238"/>
            </a:xfrm>
            <a:prstGeom prst="rect">
              <a:avLst/>
            </a:prstGeom>
            <a:noFill/>
            <a:ln w="9525">
              <a:noFill/>
              <a:miter lim="800000"/>
              <a:headEnd/>
              <a:tailEnd/>
            </a:ln>
          </p:spPr>
        </p:pic>
        <p:pic>
          <p:nvPicPr>
            <p:cNvPr id="7" name="Picture 12" descr="cewd tagline.jpg"/>
            <p:cNvPicPr>
              <a:picLocks noChangeAspect="1"/>
            </p:cNvPicPr>
            <p:nvPr userDrawn="1"/>
          </p:nvPicPr>
          <p:blipFill>
            <a:blip r:embed="rId4" cstate="print"/>
            <a:srcRect/>
            <a:stretch>
              <a:fillRect/>
            </a:stretch>
          </p:blipFill>
          <p:spPr bwMode="auto">
            <a:xfrm>
              <a:off x="3952329" y="2550820"/>
              <a:ext cx="4603239" cy="344780"/>
            </a:xfrm>
            <a:prstGeom prst="rect">
              <a:avLst/>
            </a:prstGeom>
            <a:noFill/>
            <a:ln w="9525">
              <a:noFill/>
              <a:miter lim="800000"/>
              <a:headEnd/>
              <a:tailEnd/>
            </a:ln>
          </p:spPr>
        </p:pic>
      </p:grpSp>
      <p:sp>
        <p:nvSpPr>
          <p:cNvPr id="8" name="Rectangle 7"/>
          <p:cNvSpPr/>
          <p:nvPr userDrawn="1"/>
        </p:nvSpPr>
        <p:spPr>
          <a:xfrm>
            <a:off x="0" y="3429000"/>
            <a:ext cx="9144000" cy="152400"/>
          </a:xfrm>
          <a:prstGeom prst="rect">
            <a:avLst/>
          </a:prstGeom>
          <a:solidFill>
            <a:srgbClr val="50B84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9" name="Straight Connector 8"/>
          <p:cNvCxnSpPr>
            <a:stCxn id="9" idx="0"/>
          </p:cNvCxnSpPr>
          <p:nvPr userDrawn="1"/>
        </p:nvCxnSpPr>
        <p:spPr>
          <a:xfrm rot="16200000" flipH="1">
            <a:off x="38101" y="1714500"/>
            <a:ext cx="3429000" cy="317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9" idx="1"/>
          </p:cNvCxnSpPr>
          <p:nvPr userDrawn="1"/>
        </p:nvCxnSpPr>
        <p:spPr>
          <a:xfrm rot="10800000" flipH="1">
            <a:off x="0" y="1752600"/>
            <a:ext cx="3581400" cy="158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lide Layout #1">
    <p:spTree>
      <p:nvGrpSpPr>
        <p:cNvPr id="1" name=""/>
        <p:cNvGrpSpPr/>
        <p:nvPr/>
      </p:nvGrpSpPr>
      <p:grpSpPr>
        <a:xfrm>
          <a:off x="0" y="0"/>
          <a:ext cx="0" cy="0"/>
          <a:chOff x="0" y="0"/>
          <a:chExt cx="0" cy="0"/>
        </a:xfrm>
      </p:grpSpPr>
      <p:cxnSp>
        <p:nvCxnSpPr>
          <p:cNvPr id="4" name="Straight Connector 3"/>
          <p:cNvCxnSpPr/>
          <p:nvPr userDrawn="1"/>
        </p:nvCxnSpPr>
        <p:spPr>
          <a:xfrm>
            <a:off x="457200" y="5867400"/>
            <a:ext cx="8229600" cy="1588"/>
          </a:xfrm>
          <a:prstGeom prst="line">
            <a:avLst/>
          </a:prstGeom>
          <a:ln w="12700">
            <a:solidFill>
              <a:srgbClr val="54B948"/>
            </a:solidFill>
          </a:ln>
        </p:spPr>
        <p:style>
          <a:lnRef idx="1">
            <a:schemeClr val="accent1"/>
          </a:lnRef>
          <a:fillRef idx="0">
            <a:schemeClr val="accent1"/>
          </a:fillRef>
          <a:effectRef idx="0">
            <a:schemeClr val="accent1"/>
          </a:effectRef>
          <a:fontRef idx="minor">
            <a:schemeClr val="tx1"/>
          </a:fontRef>
        </p:style>
      </p:cxnSp>
      <p:pic>
        <p:nvPicPr>
          <p:cNvPr id="5" name="Picture 7" descr="CEWD_logo_4c.jpg"/>
          <p:cNvPicPr>
            <a:picLocks noChangeAspect="1"/>
          </p:cNvPicPr>
          <p:nvPr userDrawn="1"/>
        </p:nvPicPr>
        <p:blipFill>
          <a:blip r:embed="rId2" cstate="print"/>
          <a:srcRect/>
          <a:stretch>
            <a:fillRect/>
          </a:stretch>
        </p:blipFill>
        <p:spPr bwMode="auto">
          <a:xfrm>
            <a:off x="1219200" y="6096000"/>
            <a:ext cx="1458913" cy="609600"/>
          </a:xfrm>
          <a:prstGeom prst="rect">
            <a:avLst/>
          </a:prstGeom>
          <a:noFill/>
          <a:ln w="9525">
            <a:noFill/>
            <a:miter lim="800000"/>
            <a:headEnd/>
            <a:tailEnd/>
          </a:ln>
        </p:spPr>
      </p:pic>
      <p:pic>
        <p:nvPicPr>
          <p:cNvPr id="6" name="Picture 8" descr="swoosh_side.jpg"/>
          <p:cNvPicPr>
            <a:picLocks/>
          </p:cNvPicPr>
          <p:nvPr userDrawn="1"/>
        </p:nvPicPr>
        <p:blipFill>
          <a:blip r:embed="rId3" cstate="print"/>
          <a:srcRect l="12292" t="2193" b="1315"/>
          <a:stretch>
            <a:fillRect/>
          </a:stretch>
        </p:blipFill>
        <p:spPr bwMode="auto">
          <a:xfrm>
            <a:off x="0" y="0"/>
            <a:ext cx="1087438" cy="6858000"/>
          </a:xfrm>
          <a:prstGeom prst="rect">
            <a:avLst/>
          </a:prstGeom>
          <a:noFill/>
          <a:ln w="9525">
            <a:noFill/>
            <a:miter lim="800000"/>
            <a:headEnd/>
            <a:tailEnd/>
          </a:ln>
        </p:spPr>
      </p:pic>
      <p:pic>
        <p:nvPicPr>
          <p:cNvPr id="7" name="Picture 9" descr="cewd tagline.jpg"/>
          <p:cNvPicPr>
            <a:picLocks noChangeAspect="1"/>
          </p:cNvPicPr>
          <p:nvPr userDrawn="1"/>
        </p:nvPicPr>
        <p:blipFill>
          <a:blip r:embed="rId4" cstate="print"/>
          <a:srcRect/>
          <a:stretch>
            <a:fillRect/>
          </a:stretch>
        </p:blipFill>
        <p:spPr bwMode="auto">
          <a:xfrm>
            <a:off x="2819400" y="6324600"/>
            <a:ext cx="2193925" cy="165100"/>
          </a:xfrm>
          <a:prstGeom prst="rect">
            <a:avLst/>
          </a:prstGeom>
          <a:noFill/>
          <a:ln w="9525">
            <a:noFill/>
            <a:miter lim="800000"/>
            <a:headEnd/>
            <a:tailEnd/>
          </a:ln>
        </p:spPr>
      </p:pic>
      <p:cxnSp>
        <p:nvCxnSpPr>
          <p:cNvPr id="8" name="Straight Connector 7"/>
          <p:cNvCxnSpPr/>
          <p:nvPr userDrawn="1"/>
        </p:nvCxnSpPr>
        <p:spPr>
          <a:xfrm>
            <a:off x="609600" y="1295400"/>
            <a:ext cx="8077200" cy="1588"/>
          </a:xfrm>
          <a:prstGeom prst="line">
            <a:avLst/>
          </a:prstGeom>
          <a:ln w="25400">
            <a:solidFill>
              <a:srgbClr val="54B948"/>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1143000" y="1600200"/>
            <a:ext cx="7543800" cy="4114800"/>
          </a:xfrm>
        </p:spPr>
        <p:txBody>
          <a:bodyPr/>
          <a:lstStyle>
            <a:lvl1pPr>
              <a:buClr>
                <a:srgbClr val="50B848"/>
              </a:buClr>
              <a:defRPr baseline="0">
                <a:solidFill>
                  <a:srgbClr val="0073AE"/>
                </a:solidFill>
              </a:defRPr>
            </a:lvl1pPr>
            <a:lvl2pPr>
              <a:buClr>
                <a:srgbClr val="50B848"/>
              </a:buClr>
              <a:defRPr baseline="0">
                <a:solidFill>
                  <a:srgbClr val="0073AE"/>
                </a:solidFill>
              </a:defRPr>
            </a:lvl2pPr>
            <a:lvl3pPr>
              <a:buClr>
                <a:srgbClr val="50B848"/>
              </a:buClr>
              <a:defRPr baseline="0">
                <a:solidFill>
                  <a:srgbClr val="0073AE"/>
                </a:solidFill>
              </a:defRPr>
            </a:lvl3pPr>
            <a:lvl4pPr>
              <a:buClr>
                <a:srgbClr val="50B848"/>
              </a:buClr>
              <a:defRPr baseline="0">
                <a:solidFill>
                  <a:srgbClr val="0073AE"/>
                </a:solidFill>
              </a:defRPr>
            </a:lvl4pPr>
            <a:lvl5pPr>
              <a:buClr>
                <a:srgbClr val="50B848"/>
              </a:buClr>
              <a:defRPr baseline="0">
                <a:solidFill>
                  <a:srgbClr val="0073AE"/>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0"/>
            <a:ext cx="8686800" cy="1219200"/>
          </a:xfrm>
          <a:noFill/>
          <a:ln>
            <a:noFill/>
          </a:ln>
        </p:spPr>
        <p:txBody>
          <a:bodyPr>
            <a:normAutofit/>
          </a:bodyPr>
          <a:lstStyle>
            <a:lvl1pPr marL="0" indent="0" algn="l">
              <a:defRPr sz="4400" b="1">
                <a:solidFill>
                  <a:srgbClr val="0073AE"/>
                </a:solidFill>
              </a:defRPr>
            </a:lvl1pPr>
          </a:lstStyle>
          <a:p>
            <a:r>
              <a:rPr lang="en-US" dirty="0" smtClean="0"/>
              <a:t>Click to edit Master title style</a:t>
            </a:r>
            <a:endParaRPr lang="en-US" dirty="0"/>
          </a:p>
        </p:txBody>
      </p:sp>
      <p:sp>
        <p:nvSpPr>
          <p:cNvPr id="9" name="Slide Number Placeholder 5"/>
          <p:cNvSpPr>
            <a:spLocks noGrp="1"/>
          </p:cNvSpPr>
          <p:nvPr>
            <p:ph type="sldNum" sz="quarter" idx="10"/>
          </p:nvPr>
        </p:nvSpPr>
        <p:spPr/>
        <p:txBody>
          <a:bodyPr/>
          <a:lstStyle>
            <a:lvl1pPr>
              <a:defRPr>
                <a:solidFill>
                  <a:srgbClr val="00679A"/>
                </a:solidFill>
              </a:defRPr>
            </a:lvl1pPr>
          </a:lstStyle>
          <a:p>
            <a:pPr>
              <a:defRPr/>
            </a:pPr>
            <a:fld id="{9532D47F-584C-4101-83AB-51540DE3DC2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Layout #2">
    <p:spTree>
      <p:nvGrpSpPr>
        <p:cNvPr id="1" name=""/>
        <p:cNvGrpSpPr/>
        <p:nvPr/>
      </p:nvGrpSpPr>
      <p:grpSpPr>
        <a:xfrm>
          <a:off x="0" y="0"/>
          <a:ext cx="0" cy="0"/>
          <a:chOff x="0" y="0"/>
          <a:chExt cx="0" cy="0"/>
        </a:xfrm>
      </p:grpSpPr>
      <p:pic>
        <p:nvPicPr>
          <p:cNvPr id="4" name="Picture 6" descr="people.jpg"/>
          <p:cNvPicPr>
            <a:picLocks noChangeAspect="1"/>
          </p:cNvPicPr>
          <p:nvPr userDrawn="1"/>
        </p:nvPicPr>
        <p:blipFill>
          <a:blip r:embed="rId2" cstate="print"/>
          <a:srcRect b="1538"/>
          <a:stretch>
            <a:fillRect/>
          </a:stretch>
        </p:blipFill>
        <p:spPr bwMode="auto">
          <a:xfrm>
            <a:off x="3967163" y="1981200"/>
            <a:ext cx="5176837" cy="4876800"/>
          </a:xfrm>
          <a:prstGeom prst="rect">
            <a:avLst/>
          </a:prstGeom>
          <a:noFill/>
          <a:ln w="9525">
            <a:noFill/>
            <a:miter lim="800000"/>
            <a:headEnd/>
            <a:tailEnd/>
          </a:ln>
        </p:spPr>
      </p:pic>
      <p:pic>
        <p:nvPicPr>
          <p:cNvPr id="5" name="Picture 7" descr="swoosh_side.jpg"/>
          <p:cNvPicPr>
            <a:picLocks/>
          </p:cNvPicPr>
          <p:nvPr userDrawn="1"/>
        </p:nvPicPr>
        <p:blipFill>
          <a:blip r:embed="rId3" cstate="print"/>
          <a:srcRect l="12292" t="2193" b="1315"/>
          <a:stretch>
            <a:fillRect/>
          </a:stretch>
        </p:blipFill>
        <p:spPr bwMode="auto">
          <a:xfrm>
            <a:off x="0" y="0"/>
            <a:ext cx="1087438" cy="6858000"/>
          </a:xfrm>
          <a:prstGeom prst="rect">
            <a:avLst/>
          </a:prstGeom>
          <a:noFill/>
          <a:ln w="9525">
            <a:noFill/>
            <a:miter lim="800000"/>
            <a:headEnd/>
            <a:tailEnd/>
          </a:ln>
        </p:spPr>
      </p:pic>
      <p:cxnSp>
        <p:nvCxnSpPr>
          <p:cNvPr id="6" name="Straight Connector 5"/>
          <p:cNvCxnSpPr/>
          <p:nvPr userDrawn="1"/>
        </p:nvCxnSpPr>
        <p:spPr>
          <a:xfrm>
            <a:off x="609600" y="1295400"/>
            <a:ext cx="8077200" cy="1588"/>
          </a:xfrm>
          <a:prstGeom prst="line">
            <a:avLst/>
          </a:prstGeom>
          <a:ln w="25400">
            <a:solidFill>
              <a:srgbClr val="54B948"/>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
          </p:nvPr>
        </p:nvSpPr>
        <p:spPr>
          <a:xfrm>
            <a:off x="1143000" y="1600200"/>
            <a:ext cx="7543800" cy="4114800"/>
          </a:xfrm>
        </p:spPr>
        <p:txBody>
          <a:bodyPr/>
          <a:lstStyle>
            <a:lvl1pPr>
              <a:buClr>
                <a:srgbClr val="50B848"/>
              </a:buClr>
              <a:defRPr baseline="0">
                <a:solidFill>
                  <a:srgbClr val="0073AE"/>
                </a:solidFill>
              </a:defRPr>
            </a:lvl1pPr>
            <a:lvl2pPr>
              <a:buClr>
                <a:srgbClr val="50B848"/>
              </a:buClr>
              <a:defRPr baseline="0">
                <a:solidFill>
                  <a:srgbClr val="0073AE"/>
                </a:solidFill>
              </a:defRPr>
            </a:lvl2pPr>
            <a:lvl3pPr>
              <a:buClr>
                <a:srgbClr val="50B848"/>
              </a:buClr>
              <a:defRPr baseline="0">
                <a:solidFill>
                  <a:srgbClr val="0073AE"/>
                </a:solidFill>
              </a:defRPr>
            </a:lvl3pPr>
            <a:lvl4pPr>
              <a:buClr>
                <a:srgbClr val="50B848"/>
              </a:buClr>
              <a:defRPr baseline="0">
                <a:solidFill>
                  <a:srgbClr val="0073AE"/>
                </a:solidFill>
              </a:defRPr>
            </a:lvl4pPr>
            <a:lvl5pPr>
              <a:buClr>
                <a:srgbClr val="50B848"/>
              </a:buClr>
              <a:defRPr baseline="0">
                <a:solidFill>
                  <a:srgbClr val="0073AE"/>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itle 1"/>
          <p:cNvSpPr>
            <a:spLocks noGrp="1"/>
          </p:cNvSpPr>
          <p:nvPr>
            <p:ph type="title"/>
          </p:nvPr>
        </p:nvSpPr>
        <p:spPr>
          <a:xfrm>
            <a:off x="457200" y="0"/>
            <a:ext cx="8686800" cy="1219200"/>
          </a:xfrm>
          <a:noFill/>
          <a:ln>
            <a:noFill/>
          </a:ln>
        </p:spPr>
        <p:txBody>
          <a:bodyPr>
            <a:normAutofit/>
          </a:bodyPr>
          <a:lstStyle>
            <a:lvl1pPr marL="0" indent="0" algn="l">
              <a:defRPr sz="4400" b="1">
                <a:solidFill>
                  <a:srgbClr val="0073AE"/>
                </a:solidFill>
              </a:defRPr>
            </a:lvl1pPr>
          </a:lstStyle>
          <a:p>
            <a:r>
              <a:rPr lang="en-US" dirty="0" smtClean="0"/>
              <a:t>Click to edit Master title style</a:t>
            </a:r>
            <a:endParaRPr lang="en-US" dirty="0"/>
          </a:p>
        </p:txBody>
      </p:sp>
      <p:sp>
        <p:nvSpPr>
          <p:cNvPr id="7" name="Slide Number Placeholder 5"/>
          <p:cNvSpPr>
            <a:spLocks noGrp="1"/>
          </p:cNvSpPr>
          <p:nvPr>
            <p:ph type="sldNum" sz="quarter" idx="10"/>
          </p:nvPr>
        </p:nvSpPr>
        <p:spPr/>
        <p:txBody>
          <a:bodyPr/>
          <a:lstStyle>
            <a:lvl1pPr>
              <a:defRPr>
                <a:solidFill>
                  <a:srgbClr val="00679A"/>
                </a:solidFill>
              </a:defRPr>
            </a:lvl1pPr>
          </a:lstStyle>
          <a:p>
            <a:pPr>
              <a:defRPr/>
            </a:pPr>
            <a:fld id="{5CC55E92-1186-4F7A-9B2F-A92377228FE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Slide">
    <p:spTree>
      <p:nvGrpSpPr>
        <p:cNvPr id="1" name=""/>
        <p:cNvGrpSpPr/>
        <p:nvPr/>
      </p:nvGrpSpPr>
      <p:grpSpPr>
        <a:xfrm>
          <a:off x="0" y="0"/>
          <a:ext cx="0" cy="0"/>
          <a:chOff x="0" y="0"/>
          <a:chExt cx="0" cy="0"/>
        </a:xfrm>
      </p:grpSpPr>
      <p:pic>
        <p:nvPicPr>
          <p:cNvPr id="2" name="Picture 6" descr="collage_2.jpg"/>
          <p:cNvPicPr>
            <a:picLocks noChangeAspect="1"/>
          </p:cNvPicPr>
          <p:nvPr userDrawn="1"/>
        </p:nvPicPr>
        <p:blipFill>
          <a:blip r:embed="rId2" cstate="print"/>
          <a:srcRect/>
          <a:stretch>
            <a:fillRect/>
          </a:stretch>
        </p:blipFill>
        <p:spPr bwMode="auto">
          <a:xfrm>
            <a:off x="0" y="3200400"/>
            <a:ext cx="9144000" cy="3657600"/>
          </a:xfrm>
          <a:prstGeom prst="rect">
            <a:avLst/>
          </a:prstGeom>
          <a:noFill/>
          <a:ln w="9525">
            <a:noFill/>
            <a:miter lim="800000"/>
            <a:headEnd/>
            <a:tailEnd/>
          </a:ln>
        </p:spPr>
      </p:pic>
      <p:sp>
        <p:nvSpPr>
          <p:cNvPr id="3" name="Rectangle 2"/>
          <p:cNvSpPr/>
          <p:nvPr userDrawn="1"/>
        </p:nvSpPr>
        <p:spPr>
          <a:xfrm>
            <a:off x="0" y="0"/>
            <a:ext cx="9144000" cy="3429000"/>
          </a:xfrm>
          <a:prstGeom prst="rect">
            <a:avLst/>
          </a:prstGeom>
          <a:solidFill>
            <a:srgbClr val="0067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userDrawn="1"/>
        </p:nvSpPr>
        <p:spPr>
          <a:xfrm>
            <a:off x="0" y="3429000"/>
            <a:ext cx="9144000" cy="152400"/>
          </a:xfrm>
          <a:prstGeom prst="rect">
            <a:avLst/>
          </a:prstGeom>
          <a:solidFill>
            <a:srgbClr val="54B94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3"/>
          <p:cNvSpPr>
            <a:spLocks noGrp="1"/>
          </p:cNvSpPr>
          <p:nvPr>
            <p:ph type="sldNum" sz="quarter" idx="10"/>
          </p:nvPr>
        </p:nvSpPr>
        <p:spPr/>
        <p:txBody>
          <a:bodyPr/>
          <a:lstStyle>
            <a:lvl1pPr>
              <a:defRPr>
                <a:solidFill>
                  <a:schemeClr val="bg1"/>
                </a:solidFill>
              </a:defRPr>
            </a:lvl1pPr>
          </a:lstStyle>
          <a:p>
            <a:pPr>
              <a:defRPr/>
            </a:pPr>
            <a:fld id="{2AD51B08-627E-4E5D-A403-BB2611DAC19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grpSp>
        <p:nvGrpSpPr>
          <p:cNvPr id="2" name="Group 9"/>
          <p:cNvGrpSpPr>
            <a:grpSpLocks noChangeAspect="1"/>
          </p:cNvGrpSpPr>
          <p:nvPr userDrawn="1"/>
        </p:nvGrpSpPr>
        <p:grpSpPr bwMode="auto">
          <a:xfrm>
            <a:off x="381000" y="762000"/>
            <a:ext cx="3565525" cy="1908175"/>
            <a:chOff x="3581400" y="304800"/>
            <a:chExt cx="4843505" cy="2590800"/>
          </a:xfrm>
        </p:grpSpPr>
        <p:pic>
          <p:nvPicPr>
            <p:cNvPr id="3" name="Picture 11" descr="CEWD_logo_4c.jpg"/>
            <p:cNvPicPr>
              <a:picLocks noChangeAspect="1"/>
            </p:cNvPicPr>
            <p:nvPr userDrawn="1"/>
          </p:nvPicPr>
          <p:blipFill>
            <a:blip r:embed="rId2" cstate="print"/>
            <a:srcRect/>
            <a:stretch>
              <a:fillRect/>
            </a:stretch>
          </p:blipFill>
          <p:spPr bwMode="auto">
            <a:xfrm>
              <a:off x="3581400" y="304800"/>
              <a:ext cx="4843505" cy="2020824"/>
            </a:xfrm>
            <a:prstGeom prst="rect">
              <a:avLst/>
            </a:prstGeom>
            <a:noFill/>
            <a:ln w="9525">
              <a:noFill/>
              <a:miter lim="800000"/>
              <a:headEnd/>
              <a:tailEnd/>
            </a:ln>
          </p:spPr>
        </p:pic>
        <p:pic>
          <p:nvPicPr>
            <p:cNvPr id="4" name="Picture 12" descr="cewd tagline.jpg"/>
            <p:cNvPicPr>
              <a:picLocks noChangeAspect="1"/>
            </p:cNvPicPr>
            <p:nvPr userDrawn="1"/>
          </p:nvPicPr>
          <p:blipFill>
            <a:blip r:embed="rId3" cstate="print"/>
            <a:srcRect/>
            <a:stretch>
              <a:fillRect/>
            </a:stretch>
          </p:blipFill>
          <p:spPr bwMode="auto">
            <a:xfrm>
              <a:off x="3615258" y="2539619"/>
              <a:ext cx="4752827" cy="355981"/>
            </a:xfrm>
            <a:prstGeom prst="rect">
              <a:avLst/>
            </a:prstGeom>
            <a:noFill/>
            <a:ln w="9525">
              <a:noFill/>
              <a:miter lim="800000"/>
              <a:headEnd/>
              <a:tailEnd/>
            </a:ln>
          </p:spPr>
        </p:pic>
      </p:grpSp>
      <p:sp>
        <p:nvSpPr>
          <p:cNvPr id="5" name="Rectangle 4"/>
          <p:cNvSpPr/>
          <p:nvPr userDrawn="1"/>
        </p:nvSpPr>
        <p:spPr>
          <a:xfrm>
            <a:off x="4343400" y="-76200"/>
            <a:ext cx="4800600" cy="6934200"/>
          </a:xfrm>
          <a:prstGeom prst="rect">
            <a:avLst/>
          </a:prstGeom>
          <a:solidFill>
            <a:srgbClr val="0067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11" descr="people.jpg"/>
          <p:cNvPicPr>
            <a:picLocks noChangeAspect="1"/>
          </p:cNvPicPr>
          <p:nvPr userDrawn="1"/>
        </p:nvPicPr>
        <p:blipFill>
          <a:blip r:embed="rId4" cstate="print"/>
          <a:srcRect/>
          <a:stretch>
            <a:fillRect/>
          </a:stretch>
        </p:blipFill>
        <p:spPr bwMode="auto">
          <a:xfrm>
            <a:off x="0" y="3124200"/>
            <a:ext cx="3902075" cy="373380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356AF4C-7A66-4B46-9DFE-2B0DABB87EFE}" type="datetimeFigureOut">
              <a:rPr lang="en-US" smtClean="0"/>
              <a:pPr/>
              <a:t>3/16/2012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CB1EE9-793B-4F62-B7C5-C167F16A2101}" type="slidenum">
              <a:rPr lang="en-US" smtClean="0"/>
              <a:pPr/>
              <a:t>‹#›</a:t>
            </a:fld>
            <a:endParaRPr lang="en-US"/>
          </a:p>
        </p:txBody>
      </p:sp>
    </p:spTree>
    <p:extLst>
      <p:ext uri="{BB962C8B-B14F-4D97-AF65-F5344CB8AC3E}">
        <p14:creationId xmlns:p14="http://schemas.microsoft.com/office/powerpoint/2010/main" val="1372469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pic>
        <p:nvPicPr>
          <p:cNvPr id="8194" name="Picture 2"/>
          <p:cNvPicPr>
            <a:picLocks noChangeAspect="1" noChangeArrowheads="1"/>
          </p:cNvPicPr>
          <p:nvPr userDrawn="1"/>
        </p:nvPicPr>
        <p:blipFill>
          <a:blip r:embed="rId2" cstate="print"/>
          <a:srcRect/>
          <a:stretch>
            <a:fillRect/>
          </a:stretch>
        </p:blipFill>
        <p:spPr bwMode="auto">
          <a:xfrm>
            <a:off x="9525" y="0"/>
            <a:ext cx="9134475" cy="1028700"/>
          </a:xfrm>
          <a:prstGeom prst="rect">
            <a:avLst/>
          </a:prstGeom>
          <a:noFill/>
          <a:ln w="9525">
            <a:noFill/>
            <a:miter lim="800000"/>
            <a:headEnd/>
            <a:tailEnd/>
          </a:ln>
        </p:spPr>
      </p:pic>
    </p:spTree>
    <p:extLst>
      <p:ext uri="{BB962C8B-B14F-4D97-AF65-F5344CB8AC3E}">
        <p14:creationId xmlns:p14="http://schemas.microsoft.com/office/powerpoint/2010/main" val="3059263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0"/>
            <a:ext cx="9144000" cy="1417638"/>
          </a:xfrm>
          <a:prstGeom prst="rect">
            <a:avLst/>
          </a:prstGeom>
          <a:solidFill>
            <a:srgbClr val="00679A"/>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457200" y="6019800"/>
            <a:ext cx="8229600" cy="7016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305800" y="6356350"/>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004A82"/>
                </a:solidFill>
                <a:latin typeface="+mn-lt"/>
              </a:defRPr>
            </a:lvl1pPr>
          </a:lstStyle>
          <a:p>
            <a:pPr>
              <a:defRPr/>
            </a:pPr>
            <a:fld id="{B49E7FA8-E28D-445F-896F-96C2C09466C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Lst>
  <p:hf hdr="0" ftr="0" dt="0"/>
  <p:txStyles>
    <p:titleStyle>
      <a:lvl1pPr marL="349250" indent="-11113" algn="l" rtl="0" eaLnBrk="0" fontAlgn="base" hangingPunct="0">
        <a:spcBef>
          <a:spcPct val="0"/>
        </a:spcBef>
        <a:spcAft>
          <a:spcPct val="0"/>
        </a:spcAft>
        <a:defRPr sz="4200" kern="1200">
          <a:solidFill>
            <a:schemeClr val="bg1"/>
          </a:solidFill>
          <a:latin typeface="Arial" pitchFamily="34" charset="0"/>
          <a:ea typeface="+mj-ea"/>
          <a:cs typeface="Arial" pitchFamily="34" charset="0"/>
        </a:defRPr>
      </a:lvl1pPr>
      <a:lvl2pPr marL="349250" indent="-11113" algn="l" rtl="0" eaLnBrk="0" fontAlgn="base" hangingPunct="0">
        <a:spcBef>
          <a:spcPct val="0"/>
        </a:spcBef>
        <a:spcAft>
          <a:spcPct val="0"/>
        </a:spcAft>
        <a:defRPr sz="4200">
          <a:solidFill>
            <a:schemeClr val="bg1"/>
          </a:solidFill>
          <a:latin typeface="Arial" charset="0"/>
          <a:cs typeface="Arial" charset="0"/>
        </a:defRPr>
      </a:lvl2pPr>
      <a:lvl3pPr marL="349250" indent="-11113" algn="l" rtl="0" eaLnBrk="0" fontAlgn="base" hangingPunct="0">
        <a:spcBef>
          <a:spcPct val="0"/>
        </a:spcBef>
        <a:spcAft>
          <a:spcPct val="0"/>
        </a:spcAft>
        <a:defRPr sz="4200">
          <a:solidFill>
            <a:schemeClr val="bg1"/>
          </a:solidFill>
          <a:latin typeface="Arial" charset="0"/>
          <a:cs typeface="Arial" charset="0"/>
        </a:defRPr>
      </a:lvl3pPr>
      <a:lvl4pPr marL="349250" indent="-11113" algn="l" rtl="0" eaLnBrk="0" fontAlgn="base" hangingPunct="0">
        <a:spcBef>
          <a:spcPct val="0"/>
        </a:spcBef>
        <a:spcAft>
          <a:spcPct val="0"/>
        </a:spcAft>
        <a:defRPr sz="4200">
          <a:solidFill>
            <a:schemeClr val="bg1"/>
          </a:solidFill>
          <a:latin typeface="Arial" charset="0"/>
          <a:cs typeface="Arial" charset="0"/>
        </a:defRPr>
      </a:lvl4pPr>
      <a:lvl5pPr marL="349250" indent="-11113" algn="l" rtl="0" eaLnBrk="0" fontAlgn="base" hangingPunct="0">
        <a:spcBef>
          <a:spcPct val="0"/>
        </a:spcBef>
        <a:spcAft>
          <a:spcPct val="0"/>
        </a:spcAft>
        <a:defRPr sz="4200">
          <a:solidFill>
            <a:schemeClr val="bg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rgbClr val="50B848"/>
        </a:buClr>
        <a:buFont typeface="Wingdings" pitchFamily="2" charset="2"/>
        <a:buChar char="§"/>
        <a:defRPr sz="3200" kern="1200">
          <a:solidFill>
            <a:srgbClr val="00679A"/>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50B848"/>
        </a:buClr>
        <a:buFont typeface="Arial" charset="0"/>
        <a:buChar char="–"/>
        <a:defRPr sz="2800" kern="1200">
          <a:solidFill>
            <a:srgbClr val="00679A"/>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50B848"/>
        </a:buClr>
        <a:buFont typeface="Arial" charset="0"/>
        <a:buChar char="•"/>
        <a:defRPr sz="2400" kern="1200">
          <a:solidFill>
            <a:srgbClr val="00679A"/>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rgbClr val="50B848"/>
        </a:buClr>
        <a:buFont typeface="Arial" charset="0"/>
        <a:buChar char="–"/>
        <a:defRPr sz="2000" kern="1200">
          <a:solidFill>
            <a:srgbClr val="00679A"/>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rgbClr val="50B848"/>
        </a:buClr>
        <a:buFont typeface="Arial" charset="0"/>
        <a:buChar char="»"/>
        <a:defRPr sz="2000" kern="1200">
          <a:solidFill>
            <a:srgbClr val="00679A"/>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8" Type="http://schemas.openxmlformats.org/officeDocument/2006/relationships/hyperlink" Target="http://www.fldoe.org/workforce/dwdframe/1011/energy/rtf/0615030202.rtf" TargetMode="External"/><Relationship Id="rId3" Type="http://schemas.openxmlformats.org/officeDocument/2006/relationships/hyperlink" Target="http://www.fldoe.org/workforce/dwdframe/1011/energy/rtf/9700200.rtf" TargetMode="External"/><Relationship Id="rId7" Type="http://schemas.openxmlformats.org/officeDocument/2006/relationships/hyperlink" Target="http://www.fldoe.org/workforce/dwdframe/1011/energy/rtf/0615030201.rtf" TargetMode="External"/><Relationship Id="rId2" Type="http://schemas.openxmlformats.org/officeDocument/2006/relationships/hyperlink" Target="http://www.fldoe.org/workforce/dwdframe/1011/energy/rtf/9700100.rtf" TargetMode="External"/><Relationship Id="rId1" Type="http://schemas.openxmlformats.org/officeDocument/2006/relationships/slideLayout" Target="../slideLayouts/slideLayout2.xml"/><Relationship Id="rId6" Type="http://schemas.openxmlformats.org/officeDocument/2006/relationships/hyperlink" Target="http://www.fldoe.org/workforce/dwdframe/1011/energy/rtf/X600300.rtf" TargetMode="External"/><Relationship Id="rId11" Type="http://schemas.openxmlformats.org/officeDocument/2006/relationships/hyperlink" Target="http://www.fldoe.org/workforce/dwdframe/1011/energy/rtf/0615030204.rtf" TargetMode="External"/><Relationship Id="rId5" Type="http://schemas.openxmlformats.org/officeDocument/2006/relationships/hyperlink" Target="http://www.fldoe.org/workforce/dwdframe/1011/energy/rtf/I460303.rtf" TargetMode="External"/><Relationship Id="rId10" Type="http://schemas.openxmlformats.org/officeDocument/2006/relationships/hyperlink" Target="http://www.fldoe.org/workforce/dwdframe/1011/energy/rtf/0615030200.rtf" TargetMode="External"/><Relationship Id="rId4" Type="http://schemas.openxmlformats.org/officeDocument/2006/relationships/hyperlink" Target="http://www.fldoe.org/workforce/dwdframe/1011/energy/rtf/8006100.rtf" TargetMode="External"/><Relationship Id="rId9" Type="http://schemas.openxmlformats.org/officeDocument/2006/relationships/hyperlink" Target="http://www.fldoe.org/workforce/dwdframe/1011/energy/rtf/0615030203.rt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fldoe.org/workforce/dwdframe/1213/energy/rtf/9709350.rtf" TargetMode="External"/><Relationship Id="rId2" Type="http://schemas.openxmlformats.org/officeDocument/2006/relationships/hyperlink" Target="http://www.fldoe.org/workforce/dwdframe/1213/energy/rtf/9790300.rtf" TargetMode="External"/><Relationship Id="rId1" Type="http://schemas.openxmlformats.org/officeDocument/2006/relationships/slideLayout" Target="../slideLayouts/slideLayout2.xml"/><Relationship Id="rId6" Type="http://schemas.openxmlformats.org/officeDocument/2006/relationships/hyperlink" Target="http://www.fldoe.org/workforce/dwdframe/1213/energy/rtf/9701000.rtf" TargetMode="External"/><Relationship Id="rId5" Type="http://schemas.openxmlformats.org/officeDocument/2006/relationships/hyperlink" Target="http://www.fldoe.org/workforce/dwdframe/1213/energy/rtf/9700420.rtf" TargetMode="External"/><Relationship Id="rId4" Type="http://schemas.openxmlformats.org/officeDocument/2006/relationships/hyperlink" Target="http://www.fldoe.org/workforce/dwdframe/1213/energy/rtf/9709360.rt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ferc.gov/" TargetMode="External"/><Relationship Id="rId2" Type="http://schemas.openxmlformats.org/officeDocument/2006/relationships/hyperlink" Target="http://www.eia.doe.gov/"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962400"/>
            <a:ext cx="9144000" cy="2000548"/>
          </a:xfrm>
          <a:prstGeom prst="rect">
            <a:avLst/>
          </a:prstGeom>
          <a:noFill/>
        </p:spPr>
        <p:txBody>
          <a:bodyPr>
            <a:spAutoFit/>
          </a:bodyPr>
          <a:lstStyle/>
          <a:p>
            <a:pPr algn="ctr">
              <a:defRPr/>
            </a:pPr>
            <a:r>
              <a:rPr lang="en-US" sz="4000" dirty="0" smtClean="0">
                <a:solidFill>
                  <a:schemeClr val="bg1"/>
                </a:solidFill>
                <a:latin typeface="Arial" pitchFamily="34" charset="0"/>
                <a:cs typeface="Arial" pitchFamily="34" charset="0"/>
              </a:rPr>
              <a:t>Adopting a 17</a:t>
            </a:r>
            <a:r>
              <a:rPr lang="en-US" sz="4000" baseline="30000" dirty="0" smtClean="0">
                <a:solidFill>
                  <a:schemeClr val="bg1"/>
                </a:solidFill>
                <a:latin typeface="Arial" pitchFamily="34" charset="0"/>
                <a:cs typeface="Arial" pitchFamily="34" charset="0"/>
              </a:rPr>
              <a:t>th</a:t>
            </a:r>
            <a:r>
              <a:rPr lang="en-US" sz="4000" dirty="0" smtClean="0">
                <a:solidFill>
                  <a:schemeClr val="bg1"/>
                </a:solidFill>
                <a:latin typeface="Arial" pitchFamily="34" charset="0"/>
                <a:cs typeface="Arial" pitchFamily="34" charset="0"/>
              </a:rPr>
              <a:t> Energy Career Cluster </a:t>
            </a:r>
            <a:endParaRPr lang="en-US" sz="4000" dirty="0">
              <a:solidFill>
                <a:schemeClr val="bg1"/>
              </a:solidFill>
              <a:latin typeface="Arial" pitchFamily="34" charset="0"/>
              <a:cs typeface="Arial" pitchFamily="34" charset="0"/>
            </a:endParaRPr>
          </a:p>
          <a:p>
            <a:pPr algn="ctr">
              <a:defRPr/>
            </a:pPr>
            <a:endParaRPr lang="en-US" sz="2800" dirty="0" smtClean="0">
              <a:solidFill>
                <a:schemeClr val="bg1"/>
              </a:solidFill>
              <a:latin typeface="Arial" pitchFamily="34" charset="0"/>
              <a:cs typeface="Arial" pitchFamily="34" charset="0"/>
            </a:endParaRPr>
          </a:p>
          <a:p>
            <a:pPr algn="ctr">
              <a:defRPr/>
            </a:pPr>
            <a:r>
              <a:rPr lang="en-US" sz="2800" i="1" dirty="0" smtClean="0">
                <a:solidFill>
                  <a:schemeClr val="bg1"/>
                </a:solidFill>
                <a:latin typeface="Arial" pitchFamily="34" charset="0"/>
                <a:cs typeface="Arial" pitchFamily="34" charset="0"/>
              </a:rPr>
              <a:t>Add state energy consortium </a:t>
            </a:r>
          </a:p>
          <a:p>
            <a:pPr algn="ctr">
              <a:defRPr/>
            </a:pPr>
            <a:r>
              <a:rPr lang="en-US" sz="2800" i="1" dirty="0" smtClean="0">
                <a:solidFill>
                  <a:schemeClr val="bg1"/>
                </a:solidFill>
                <a:latin typeface="Arial" pitchFamily="34" charset="0"/>
                <a:cs typeface="Arial" pitchFamily="34" charset="0"/>
              </a:rPr>
              <a:t>logo here</a:t>
            </a:r>
            <a:endParaRPr lang="en-US" sz="2800" i="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3" cstate="print"/>
          <a:srcRect/>
          <a:stretch>
            <a:fillRect/>
          </a:stretch>
        </p:blipFill>
        <p:spPr bwMode="auto">
          <a:xfrm>
            <a:off x="2667000" y="1676400"/>
            <a:ext cx="6172200" cy="3781425"/>
          </a:xfrm>
          <a:prstGeom prst="rect">
            <a:avLst/>
          </a:prstGeom>
          <a:noFill/>
          <a:ln w="9525">
            <a:noFill/>
            <a:miter lim="800000"/>
            <a:headEnd/>
            <a:tailEnd/>
          </a:ln>
        </p:spPr>
      </p:pic>
      <p:pic>
        <p:nvPicPr>
          <p:cNvPr id="35844" name="Picture 4" descr="http://www.fldoe.org/images/banner/banner_students.jpg"/>
          <p:cNvPicPr>
            <a:picLocks noChangeAspect="1" noChangeArrowheads="1"/>
          </p:cNvPicPr>
          <p:nvPr/>
        </p:nvPicPr>
        <p:blipFill>
          <a:blip r:embed="rId4" cstate="print"/>
          <a:srcRect/>
          <a:stretch>
            <a:fillRect/>
          </a:stretch>
        </p:blipFill>
        <p:spPr bwMode="auto">
          <a:xfrm>
            <a:off x="609600" y="457200"/>
            <a:ext cx="7610475" cy="1276350"/>
          </a:xfrm>
          <a:prstGeom prst="rect">
            <a:avLst/>
          </a:prstGeom>
          <a:noFill/>
        </p:spPr>
      </p:pic>
      <p:sp>
        <p:nvSpPr>
          <p:cNvPr id="6" name="Pentagon 5"/>
          <p:cNvSpPr/>
          <p:nvPr/>
        </p:nvSpPr>
        <p:spPr bwMode="auto">
          <a:xfrm>
            <a:off x="0" y="1752600"/>
            <a:ext cx="2971800" cy="2819400"/>
          </a:xfrm>
          <a:prstGeom prst="homePlat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ea typeface="ＭＳ Ｐゴシック" pitchFamily="-64" charset="-128"/>
              </a:rPr>
              <a:t>17</a:t>
            </a:r>
            <a:r>
              <a:rPr kumimoji="0" lang="en-US" sz="2400" b="0" i="0" u="none" strike="noStrike" cap="none" normalizeH="0" baseline="30000" dirty="0" smtClean="0">
                <a:ln>
                  <a:noFill/>
                </a:ln>
                <a:solidFill>
                  <a:schemeClr val="tx1"/>
                </a:solidFill>
                <a:effectLst/>
                <a:latin typeface="Arial" charset="0"/>
                <a:ea typeface="ＭＳ Ｐゴシック" pitchFamily="-64" charset="-128"/>
              </a:rPr>
              <a:t>th</a:t>
            </a:r>
            <a:r>
              <a:rPr kumimoji="0" lang="en-US" sz="2400" b="0" i="0" u="none" strike="noStrike" cap="none" normalizeH="0" baseline="0" dirty="0" smtClean="0">
                <a:ln>
                  <a:noFill/>
                </a:ln>
                <a:solidFill>
                  <a:schemeClr val="tx1"/>
                </a:solidFill>
                <a:effectLst/>
                <a:latin typeface="Arial" charset="0"/>
                <a:ea typeface="ＭＳ Ｐゴシック" pitchFamily="-64" charset="-128"/>
              </a:rPr>
              <a:t> Career Cluster</a:t>
            </a:r>
          </a:p>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ea typeface="ＭＳ Ｐゴシック" pitchFamily="-64" charset="-128"/>
              </a:rPr>
              <a:t> </a:t>
            </a:r>
          </a:p>
          <a:p>
            <a:pPr marL="0" marR="0" indent="0" algn="l" defTabSz="914400" rtl="0" eaLnBrk="0" fontAlgn="base" latinLnBrk="0" hangingPunct="0">
              <a:lnSpc>
                <a:spcPct val="100000"/>
              </a:lnSpc>
              <a:spcBef>
                <a:spcPct val="0"/>
              </a:spcBef>
              <a:spcAft>
                <a:spcPct val="0"/>
              </a:spcAft>
              <a:buClrTx/>
              <a:buSzTx/>
              <a:buFontTx/>
              <a:buNone/>
              <a:tabLst/>
            </a:pPr>
            <a:r>
              <a:rPr lang="en-US" sz="3200" b="1" dirty="0" smtClean="0">
                <a:solidFill>
                  <a:srgbClr val="FFFF00"/>
                </a:solidFill>
                <a:latin typeface="Arial" charset="0"/>
                <a:ea typeface="ＭＳ Ｐゴシック" pitchFamily="-64" charset="-128"/>
              </a:rPr>
              <a:t>ENERGY</a:t>
            </a:r>
          </a:p>
          <a:p>
            <a:pPr marL="0" marR="0" indent="0" algn="l" defTabSz="914400" rtl="0" eaLnBrk="0" fontAlgn="base" latinLnBrk="0" hangingPunct="0">
              <a:lnSpc>
                <a:spcPct val="100000"/>
              </a:lnSpc>
              <a:spcBef>
                <a:spcPct val="0"/>
              </a:spcBef>
              <a:spcAft>
                <a:spcPct val="0"/>
              </a:spcAft>
              <a:buClrTx/>
              <a:buSzTx/>
              <a:buFontTx/>
              <a:buNone/>
              <a:tabLst/>
            </a:pPr>
            <a:endParaRPr lang="en-US" dirty="0" smtClean="0">
              <a:latin typeface="Arial" charset="0"/>
              <a:ea typeface="ＭＳ Ｐゴシック" pitchFamily="-64" charset="-128"/>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ea typeface="ＭＳ Ｐゴシック" pitchFamily="-64" charset="-128"/>
              </a:rPr>
              <a:t>1</a:t>
            </a:r>
            <a:r>
              <a:rPr kumimoji="0" lang="en-US" sz="2400" b="0" i="0" u="none" strike="noStrike" cap="none" normalizeH="0" baseline="30000" dirty="0" smtClean="0">
                <a:ln>
                  <a:noFill/>
                </a:ln>
                <a:solidFill>
                  <a:schemeClr val="tx1"/>
                </a:solidFill>
                <a:effectLst/>
                <a:latin typeface="Arial" charset="0"/>
                <a:ea typeface="ＭＳ Ｐゴシック" pitchFamily="-64" charset="-128"/>
              </a:rPr>
              <a:t>st</a:t>
            </a:r>
            <a:r>
              <a:rPr kumimoji="0" lang="en-US" sz="2400" b="0" i="0" u="none" strike="noStrike" cap="none" normalizeH="0" baseline="0" dirty="0" smtClean="0">
                <a:ln>
                  <a:noFill/>
                </a:ln>
                <a:solidFill>
                  <a:schemeClr val="tx1"/>
                </a:solidFill>
                <a:effectLst/>
                <a:latin typeface="Arial" charset="0"/>
                <a:ea typeface="ＭＳ Ｐゴシック" pitchFamily="-64" charset="-128"/>
              </a:rPr>
              <a:t> in the Nation!!</a:t>
            </a:r>
          </a:p>
        </p:txBody>
      </p:sp>
    </p:spTree>
    <p:extLst>
      <p:ext uri="{BB962C8B-B14F-4D97-AF65-F5344CB8AC3E}">
        <p14:creationId xmlns:p14="http://schemas.microsoft.com/office/powerpoint/2010/main" val="3453157237"/>
      </p:ext>
    </p:extLst>
  </p:cSld>
  <p:clrMapOvr>
    <a:masterClrMapping/>
  </p:clrMapOvr>
  <p:transition spd="med">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Grp="1" noChangeAspect="1" noChangeArrowheads="1"/>
          </p:cNvPicPr>
          <p:nvPr>
            <p:ph idx="1"/>
          </p:nvPr>
        </p:nvPicPr>
        <p:blipFill>
          <a:blip r:embed="rId3" cstate="print"/>
          <a:srcRect/>
          <a:stretch>
            <a:fillRect/>
          </a:stretch>
        </p:blipFill>
        <p:spPr bwMode="auto">
          <a:xfrm>
            <a:off x="0" y="1219200"/>
            <a:ext cx="9015966" cy="4495800"/>
          </a:xfrm>
          <a:prstGeom prst="rect">
            <a:avLst/>
          </a:prstGeom>
          <a:noFill/>
          <a:ln w="9525">
            <a:noFill/>
            <a:miter lim="800000"/>
            <a:headEnd/>
            <a:tailEnd/>
          </a:ln>
        </p:spPr>
      </p:pic>
      <p:pic>
        <p:nvPicPr>
          <p:cNvPr id="5" name="Picture 4" descr="http://www.fldoe.org/images/banner/banner_students.jpg"/>
          <p:cNvPicPr>
            <a:picLocks noChangeAspect="1" noChangeArrowheads="1"/>
          </p:cNvPicPr>
          <p:nvPr/>
        </p:nvPicPr>
        <p:blipFill>
          <a:blip r:embed="rId4" cstate="print"/>
          <a:srcRect/>
          <a:stretch>
            <a:fillRect/>
          </a:stretch>
        </p:blipFill>
        <p:spPr bwMode="auto">
          <a:xfrm>
            <a:off x="1371600" y="0"/>
            <a:ext cx="7772400" cy="1276350"/>
          </a:xfrm>
          <a:prstGeom prst="rect">
            <a:avLst/>
          </a:prstGeom>
          <a:noFill/>
        </p:spPr>
      </p:pic>
      <p:sp>
        <p:nvSpPr>
          <p:cNvPr id="4" name="TextBox 3"/>
          <p:cNvSpPr txBox="1"/>
          <p:nvPr/>
        </p:nvSpPr>
        <p:spPr>
          <a:xfrm>
            <a:off x="6477000" y="5181600"/>
            <a:ext cx="228600"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679045777"/>
      </p:ext>
    </p:extLst>
  </p:cSld>
  <p:clrMapOvr>
    <a:masterClrMapping/>
  </p:clrMapOvr>
  <p:transition spd="med">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457200" y="381000"/>
            <a:ext cx="8229600" cy="1066800"/>
          </a:xfrm>
        </p:spPr>
        <p:txBody>
          <a:bodyPr>
            <a:noAutofit/>
          </a:bodyPr>
          <a:lstStyle/>
          <a:p>
            <a:pPr algn="ctr"/>
            <a:r>
              <a:rPr lang="en-US" sz="3400" b="1" dirty="0" smtClean="0"/>
              <a:t>2012-13 Florida Energy Career Cluster </a:t>
            </a:r>
            <a:br>
              <a:rPr lang="en-US" sz="3400" b="1" dirty="0" smtClean="0"/>
            </a:br>
            <a:r>
              <a:rPr lang="en-US" sz="3400" b="1" dirty="0" smtClean="0"/>
              <a:t>Curriculum Frameworks</a:t>
            </a:r>
            <a:br>
              <a:rPr lang="en-US" sz="3400" b="1" dirty="0" smtClean="0"/>
            </a:br>
            <a:endParaRPr lang="en-US" sz="3400" dirty="0" smtClean="0"/>
          </a:p>
        </p:txBody>
      </p:sp>
      <p:sp>
        <p:nvSpPr>
          <p:cNvPr id="54274" name="Slide Number Placeholder 3"/>
          <p:cNvSpPr>
            <a:spLocks noGrp="1"/>
          </p:cNvSpPr>
          <p:nvPr>
            <p:ph type="sldNum" sz="quarter" idx="4294967295"/>
          </p:nvPr>
        </p:nvSpPr>
        <p:spPr>
          <a:xfrm>
            <a:off x="6553200" y="6356350"/>
            <a:ext cx="2133600" cy="365125"/>
          </a:xfrm>
          <a:prstGeom prst="rect">
            <a:avLst/>
          </a:prstGeom>
          <a:noFill/>
        </p:spPr>
        <p:txBody>
          <a:bodyPr/>
          <a:lstStyle/>
          <a:p>
            <a:fld id="{3552E642-56F5-4A0C-AE35-8F3F0D2A5E1F}" type="slidenum">
              <a:rPr lang="en-US" smtClean="0"/>
              <a:pPr/>
              <a:t>12</a:t>
            </a:fld>
            <a:endParaRPr lang="en-US" smtClean="0"/>
          </a:p>
        </p:txBody>
      </p:sp>
      <p:sp>
        <p:nvSpPr>
          <p:cNvPr id="54275" name="Content Placeholder 6"/>
          <p:cNvSpPr>
            <a:spLocks noGrp="1"/>
          </p:cNvSpPr>
          <p:nvPr>
            <p:ph idx="1"/>
          </p:nvPr>
        </p:nvSpPr>
        <p:spPr>
          <a:xfrm>
            <a:off x="1066800" y="1341437"/>
            <a:ext cx="8229600" cy="4525963"/>
          </a:xfrm>
        </p:spPr>
        <p:txBody>
          <a:bodyPr/>
          <a:lstStyle/>
          <a:p>
            <a:pPr>
              <a:buFontTx/>
              <a:buNone/>
            </a:pPr>
            <a:r>
              <a:rPr lang="en-US" sz="1600" b="1" u="sng" dirty="0" smtClean="0"/>
              <a:t>Secondary and PSAV Programs/Courses</a:t>
            </a:r>
            <a:endParaRPr lang="en-US" sz="1600" u="sng" dirty="0" smtClean="0">
              <a:hlinkClick r:id="rId2" action="ppaction://hlinkfile" tooltip="RTF File"/>
            </a:endParaRPr>
          </a:p>
          <a:p>
            <a:r>
              <a:rPr lang="en-US" sz="1600" dirty="0" smtClean="0">
                <a:hlinkClick r:id="rId2" action="ppaction://hlinkfile" tooltip="RTF File"/>
              </a:rPr>
              <a:t>Power Distribution Technician (9700100 / X600100)</a:t>
            </a:r>
            <a:r>
              <a:rPr lang="en-US" sz="1600" dirty="0" smtClean="0"/>
              <a:t> (RTF, 393KB) </a:t>
            </a:r>
            <a:r>
              <a:rPr lang="en-US" sz="1600" b="1" dirty="0" smtClean="0">
                <a:solidFill>
                  <a:srgbClr val="FF0000"/>
                </a:solidFill>
              </a:rPr>
              <a:t>New</a:t>
            </a:r>
            <a:r>
              <a:rPr lang="en-US" sz="1600" dirty="0" smtClean="0">
                <a:solidFill>
                  <a:srgbClr val="FF0000"/>
                </a:solidFill>
              </a:rPr>
              <a:t> </a:t>
            </a:r>
          </a:p>
          <a:p>
            <a:r>
              <a:rPr lang="en-US" sz="1600" dirty="0" smtClean="0">
                <a:hlinkClick r:id="rId3" action="ppaction://hlinkfile" tooltip="RTF File"/>
              </a:rPr>
              <a:t>Energy Generation Technician (9700200 / X600200)</a:t>
            </a:r>
            <a:r>
              <a:rPr lang="en-US" sz="1600" dirty="0" smtClean="0"/>
              <a:t> (RTF, 334KB) </a:t>
            </a:r>
            <a:r>
              <a:rPr lang="en-US" sz="1600" b="1" dirty="0" smtClean="0">
                <a:solidFill>
                  <a:srgbClr val="FF0000"/>
                </a:solidFill>
              </a:rPr>
              <a:t>New</a:t>
            </a:r>
            <a:r>
              <a:rPr lang="en-US" sz="1600" dirty="0" smtClean="0"/>
              <a:t> </a:t>
            </a:r>
          </a:p>
          <a:p>
            <a:r>
              <a:rPr lang="en-US" sz="1600" dirty="0" smtClean="0">
                <a:hlinkClick r:id="rId4" action="ppaction://hlinkfile" tooltip="RTF File"/>
              </a:rPr>
              <a:t>Solar Energy Technology (8006100 / A600200)</a:t>
            </a:r>
            <a:r>
              <a:rPr lang="en-US" sz="1600" dirty="0" smtClean="0"/>
              <a:t> (RTF, 444KB) </a:t>
            </a:r>
            <a:r>
              <a:rPr lang="en-US" sz="1600" b="1" dirty="0" smtClean="0">
                <a:solidFill>
                  <a:srgbClr val="FF0000"/>
                </a:solidFill>
              </a:rPr>
              <a:t>New</a:t>
            </a:r>
            <a:r>
              <a:rPr lang="en-US" sz="1600" dirty="0" smtClean="0"/>
              <a:t> </a:t>
            </a:r>
          </a:p>
          <a:p>
            <a:pPr>
              <a:buFontTx/>
              <a:buNone/>
            </a:pPr>
            <a:r>
              <a:rPr lang="en-US" sz="1600" b="1" u="sng" dirty="0" smtClean="0"/>
              <a:t>PSAV Programs Only</a:t>
            </a:r>
          </a:p>
          <a:p>
            <a:r>
              <a:rPr lang="en-US" sz="1600" dirty="0" smtClean="0">
                <a:hlinkClick r:id="rId5" action="ppaction://hlinkfile" tooltip="RTF File"/>
              </a:rPr>
              <a:t>Electrical Line Service and Repair (PSAV - I460303) </a:t>
            </a:r>
            <a:r>
              <a:rPr lang="en-US" sz="1600" dirty="0" smtClean="0"/>
              <a:t>(RTF, 293KB) </a:t>
            </a:r>
          </a:p>
          <a:p>
            <a:r>
              <a:rPr lang="en-US" sz="1600" dirty="0" smtClean="0">
                <a:hlinkClick r:id="rId6" action="ppaction://hlinkfile" tooltip="RTF File"/>
              </a:rPr>
              <a:t>Solar Thermal System Design, Installation and Maintenance – Entry Level (PSAV - X600300) </a:t>
            </a:r>
            <a:r>
              <a:rPr lang="en-US" sz="1600" dirty="0" smtClean="0"/>
              <a:t>(RTF, 273KB) </a:t>
            </a:r>
            <a:r>
              <a:rPr lang="en-US" sz="1600" b="1" dirty="0" smtClean="0">
                <a:solidFill>
                  <a:srgbClr val="FF0000"/>
                </a:solidFill>
              </a:rPr>
              <a:t>New</a:t>
            </a:r>
            <a:r>
              <a:rPr lang="en-US" sz="1600" dirty="0" smtClean="0">
                <a:solidFill>
                  <a:srgbClr val="FF0000"/>
                </a:solidFill>
              </a:rPr>
              <a:t> </a:t>
            </a:r>
          </a:p>
          <a:p>
            <a:pPr>
              <a:buFontTx/>
              <a:buNone/>
            </a:pPr>
            <a:r>
              <a:rPr lang="en-US" sz="1600" b="1" u="sng" dirty="0" smtClean="0"/>
              <a:t>Degree &amp; Certificate Programs/Courses</a:t>
            </a:r>
          </a:p>
          <a:p>
            <a:r>
              <a:rPr lang="en-US" sz="1600" dirty="0" smtClean="0">
                <a:hlinkClick r:id="rId7" action="ppaction://hlinkfile" tooltip="RTF File"/>
              </a:rPr>
              <a:t>Electrical Distribution Technology (AAS/AS - 0615030201)</a:t>
            </a:r>
            <a:r>
              <a:rPr lang="en-US" sz="1600" dirty="0" smtClean="0"/>
              <a:t> (RTF, 319KB) </a:t>
            </a:r>
          </a:p>
          <a:p>
            <a:pPr lvl="1"/>
            <a:r>
              <a:rPr lang="en-US" sz="1600" dirty="0" smtClean="0">
                <a:hlinkClick r:id="rId8" action="ppaction://hlinkfile" tooltip="RTF File"/>
              </a:rPr>
              <a:t>Electrical </a:t>
            </a:r>
            <a:r>
              <a:rPr lang="en-US" sz="1600" dirty="0" err="1" smtClean="0">
                <a:hlinkClick r:id="rId8" action="ppaction://hlinkfile" tooltip="RTF File"/>
              </a:rPr>
              <a:t>Dist</a:t>
            </a:r>
            <a:r>
              <a:rPr lang="en-US" sz="1600" dirty="0" smtClean="0">
                <a:hlinkClick r:id="rId8" action="ppaction://hlinkfile" tooltip="RTF File"/>
              </a:rPr>
              <a:t> Technology Advanced (CCC - 0615030202)</a:t>
            </a:r>
            <a:r>
              <a:rPr lang="en-US" sz="1600" dirty="0" smtClean="0"/>
              <a:t> (RTF, 304KB) </a:t>
            </a:r>
          </a:p>
          <a:p>
            <a:pPr lvl="1"/>
            <a:r>
              <a:rPr lang="en-US" sz="1600" dirty="0" smtClean="0">
                <a:hlinkClick r:id="rId9" action="ppaction://hlinkfile" tooltip="RTF File"/>
              </a:rPr>
              <a:t>Electrical </a:t>
            </a:r>
            <a:r>
              <a:rPr lang="en-US" sz="1600" dirty="0" err="1" smtClean="0">
                <a:hlinkClick r:id="rId9" action="ppaction://hlinkfile" tooltip="RTF File"/>
              </a:rPr>
              <a:t>Dist</a:t>
            </a:r>
            <a:r>
              <a:rPr lang="en-US" sz="1600" dirty="0" smtClean="0">
                <a:hlinkClick r:id="rId9" action="ppaction://hlinkfile" tooltip="RTF File"/>
              </a:rPr>
              <a:t> Technology Basic (CCC - 0615030203)</a:t>
            </a:r>
            <a:r>
              <a:rPr lang="en-US" sz="1600" dirty="0" smtClean="0"/>
              <a:t> (RTF, 256KB) </a:t>
            </a:r>
          </a:p>
          <a:p>
            <a:r>
              <a:rPr lang="en-US" sz="1600" dirty="0" smtClean="0">
                <a:hlinkClick r:id="rId10" action="ppaction://hlinkfile" tooltip="RTF File"/>
              </a:rPr>
              <a:t>Electrical Power Technology (AAS/AS - 0615030200)</a:t>
            </a:r>
            <a:r>
              <a:rPr lang="en-US" sz="1600" dirty="0" smtClean="0"/>
              <a:t> (RTF, 320KB) </a:t>
            </a:r>
          </a:p>
          <a:p>
            <a:pPr lvl="1"/>
            <a:r>
              <a:rPr lang="en-US" sz="1600" dirty="0" smtClean="0">
                <a:hlinkClick r:id="rId11" action="ppaction://hlinkfile" tooltip=" RTF File"/>
              </a:rPr>
              <a:t>Alternative Energy Engineering Technology (CCC - 0615030204)</a:t>
            </a:r>
            <a:r>
              <a:rPr lang="en-US" sz="1600" dirty="0" smtClean="0"/>
              <a:t> (RTF, 213KB) </a:t>
            </a:r>
          </a:p>
          <a:p>
            <a:endParaRPr lang="en-US" sz="1400" dirty="0" smtClean="0"/>
          </a:p>
        </p:txBody>
      </p:sp>
    </p:spTree>
    <p:extLst>
      <p:ext uri="{BB962C8B-B14F-4D97-AF65-F5344CB8AC3E}">
        <p14:creationId xmlns:p14="http://schemas.microsoft.com/office/powerpoint/2010/main" val="1767086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b="1" u="sng" dirty="0" smtClean="0"/>
              <a:t>Applicable </a:t>
            </a:r>
            <a:r>
              <a:rPr lang="en-US" sz="1600" b="1" u="sng" dirty="0"/>
              <a:t>Level </a:t>
            </a:r>
            <a:r>
              <a:rPr lang="en-US" sz="1600" b="1" u="sng" dirty="0" smtClean="0"/>
              <a:t>6-8</a:t>
            </a:r>
            <a:endParaRPr lang="en-US" sz="1600" b="1" u="sng" dirty="0"/>
          </a:p>
          <a:p>
            <a:r>
              <a:rPr lang="en-US" sz="1600" dirty="0" smtClean="0">
                <a:hlinkClick r:id="rId2" action="ppaction://hlinkfile" tooltip="RTF File"/>
              </a:rPr>
              <a:t>Fundamentals </a:t>
            </a:r>
            <a:r>
              <a:rPr lang="en-US" sz="1600" dirty="0">
                <a:hlinkClick r:id="rId2" action="ppaction://hlinkfile" tooltip="RTF File"/>
              </a:rPr>
              <a:t>of Energy (9790300)</a:t>
            </a:r>
            <a:r>
              <a:rPr lang="en-US" sz="1600" dirty="0"/>
              <a:t> (RTF, 319KB) </a:t>
            </a:r>
            <a:r>
              <a:rPr lang="en-US" sz="1600" b="1" dirty="0"/>
              <a:t>New</a:t>
            </a:r>
            <a:r>
              <a:rPr lang="en-US" sz="1600" dirty="0"/>
              <a:t> </a:t>
            </a:r>
          </a:p>
          <a:p>
            <a:r>
              <a:rPr lang="en-US" sz="1600" dirty="0">
                <a:hlinkClick r:id="rId3" action="ppaction://hlinkfile" tooltip="RTF File"/>
              </a:rPr>
              <a:t>Introduction to Energy (9709350)</a:t>
            </a:r>
            <a:r>
              <a:rPr lang="en-US" sz="1600" dirty="0"/>
              <a:t> (RTF, 224KB) </a:t>
            </a:r>
            <a:r>
              <a:rPr lang="en-US" sz="1600" b="1" dirty="0"/>
              <a:t>New</a:t>
            </a:r>
            <a:r>
              <a:rPr lang="en-US" sz="1600" dirty="0"/>
              <a:t> </a:t>
            </a:r>
          </a:p>
          <a:p>
            <a:r>
              <a:rPr lang="en-US" sz="1600" dirty="0">
                <a:hlinkClick r:id="rId4" action="ppaction://hlinkfile" tooltip="RTF File"/>
              </a:rPr>
              <a:t>Introduction to Energy and Career Planning (9709360)</a:t>
            </a:r>
            <a:r>
              <a:rPr lang="en-US" sz="1600" dirty="0"/>
              <a:t> (RTF, 200KB) </a:t>
            </a:r>
            <a:r>
              <a:rPr lang="en-US" sz="1600" b="1" dirty="0"/>
              <a:t>New</a:t>
            </a:r>
            <a:r>
              <a:rPr lang="en-US" sz="1600" dirty="0"/>
              <a:t> </a:t>
            </a:r>
          </a:p>
          <a:p>
            <a:pPr marL="0" indent="0">
              <a:buNone/>
            </a:pPr>
            <a:endParaRPr lang="en-US" sz="1600" b="1" u="sng" dirty="0" smtClean="0"/>
          </a:p>
          <a:p>
            <a:pPr marL="0" indent="0">
              <a:buNone/>
            </a:pPr>
            <a:r>
              <a:rPr lang="en-US" sz="1600" b="1" u="sng" dirty="0" smtClean="0"/>
              <a:t>Applicable </a:t>
            </a:r>
            <a:r>
              <a:rPr lang="en-US" sz="1600" b="1" u="sng" dirty="0"/>
              <a:t>Level 9-12, 30-31</a:t>
            </a:r>
          </a:p>
          <a:p>
            <a:r>
              <a:rPr lang="en-US" sz="1600" dirty="0">
                <a:hlinkClick r:id="rId5" action="ppaction://hlinkfile" tooltip="RTF File"/>
              </a:rPr>
              <a:t>Energy Cooperative Education-OJT (9700420 / X909999)</a:t>
            </a:r>
            <a:r>
              <a:rPr lang="en-US" sz="1600" dirty="0"/>
              <a:t> (RTF, 232KB) </a:t>
            </a:r>
            <a:r>
              <a:rPr lang="en-US" sz="1600" b="1" dirty="0"/>
              <a:t>New</a:t>
            </a:r>
            <a:r>
              <a:rPr lang="en-US" sz="1600" dirty="0"/>
              <a:t> </a:t>
            </a:r>
          </a:p>
          <a:p>
            <a:r>
              <a:rPr lang="en-US" sz="1600" dirty="0">
                <a:hlinkClick r:id="rId6" action="ppaction://hlinkfile" tooltip="RTF File"/>
              </a:rPr>
              <a:t>Energy Directed Study (Secondary - 9701000)</a:t>
            </a:r>
            <a:r>
              <a:rPr lang="en-US" sz="1600" dirty="0"/>
              <a:t> (RTF, 292KB) </a:t>
            </a:r>
            <a:r>
              <a:rPr lang="en-US" sz="1600" b="1" dirty="0"/>
              <a:t>New</a:t>
            </a:r>
            <a:r>
              <a:rPr lang="en-US" sz="1600" dirty="0"/>
              <a:t> </a:t>
            </a:r>
          </a:p>
          <a:p>
            <a:endParaRPr lang="en-US" dirty="0"/>
          </a:p>
        </p:txBody>
      </p:sp>
      <p:sp>
        <p:nvSpPr>
          <p:cNvPr id="3" name="Title 2"/>
          <p:cNvSpPr>
            <a:spLocks noGrp="1"/>
          </p:cNvSpPr>
          <p:nvPr>
            <p:ph type="title"/>
          </p:nvPr>
        </p:nvSpPr>
        <p:spPr>
          <a:xfrm>
            <a:off x="457200" y="76200"/>
            <a:ext cx="8686800" cy="1219200"/>
          </a:xfrm>
        </p:spPr>
        <p:txBody>
          <a:bodyPr>
            <a:normAutofit/>
          </a:bodyPr>
          <a:lstStyle/>
          <a:p>
            <a:pPr algn="ctr"/>
            <a:r>
              <a:rPr lang="en-US" sz="3400" dirty="0"/>
              <a:t>2012-13 Florida Energy Career Cluster </a:t>
            </a:r>
            <a:br>
              <a:rPr lang="en-US" sz="3400" dirty="0"/>
            </a:br>
            <a:r>
              <a:rPr lang="en-US" sz="3400" dirty="0"/>
              <a:t>Curriculum Frameworks</a:t>
            </a:r>
          </a:p>
        </p:txBody>
      </p:sp>
      <p:sp>
        <p:nvSpPr>
          <p:cNvPr id="4" name="Slide Number Placeholder 3"/>
          <p:cNvSpPr>
            <a:spLocks noGrp="1"/>
          </p:cNvSpPr>
          <p:nvPr>
            <p:ph type="sldNum" sz="quarter" idx="10"/>
          </p:nvPr>
        </p:nvSpPr>
        <p:spPr/>
        <p:txBody>
          <a:bodyPr/>
          <a:lstStyle/>
          <a:p>
            <a:pPr>
              <a:defRPr/>
            </a:pPr>
            <a:fld id="{9532D47F-584C-4101-83AB-51540DE3DC24}" type="slidenum">
              <a:rPr lang="en-US" smtClean="0"/>
              <a:pPr>
                <a:defRPr/>
              </a:pPr>
              <a:t>13</a:t>
            </a:fld>
            <a:endParaRPr lang="en-US" dirty="0"/>
          </a:p>
        </p:txBody>
      </p:sp>
    </p:spTree>
    <p:extLst>
      <p:ext uri="{BB962C8B-B14F-4D97-AF65-F5344CB8AC3E}">
        <p14:creationId xmlns:p14="http://schemas.microsoft.com/office/powerpoint/2010/main" val="3191855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543800" cy="4114800"/>
          </a:xfrm>
        </p:spPr>
        <p:txBody>
          <a:bodyPr/>
          <a:lstStyle/>
          <a:p>
            <a:r>
              <a:rPr lang="en-US" sz="2800" dirty="0" smtClean="0"/>
              <a:t>Being converted to a dual enrollment program</a:t>
            </a:r>
          </a:p>
          <a:p>
            <a:pPr lvl="1"/>
            <a:r>
              <a:rPr lang="en-US" sz="2600" dirty="0" smtClean="0"/>
              <a:t>Algebraic Concepts</a:t>
            </a:r>
          </a:p>
          <a:p>
            <a:pPr lvl="1"/>
            <a:r>
              <a:rPr lang="en-US" sz="2600" dirty="0" smtClean="0"/>
              <a:t>Print Reading &amp; Problem Solving</a:t>
            </a:r>
          </a:p>
          <a:p>
            <a:pPr lvl="1"/>
            <a:r>
              <a:rPr lang="en-US" sz="2600" dirty="0" smtClean="0"/>
              <a:t>Mechanical Laws &amp; Principles</a:t>
            </a:r>
          </a:p>
          <a:p>
            <a:pPr lvl="1"/>
            <a:r>
              <a:rPr lang="en-US" sz="2600" dirty="0" smtClean="0"/>
              <a:t>History &amp; Structure of the Energy Industry</a:t>
            </a:r>
          </a:p>
          <a:p>
            <a:pPr lvl="1"/>
            <a:r>
              <a:rPr lang="en-US" sz="2600" dirty="0" smtClean="0"/>
              <a:t>Electrical Power &amp; Natural Gas Generation, Transmission &amp; Distribution</a:t>
            </a:r>
            <a:endParaRPr lang="en-US" sz="2600" dirty="0"/>
          </a:p>
        </p:txBody>
      </p:sp>
      <p:sp>
        <p:nvSpPr>
          <p:cNvPr id="3" name="Title 2"/>
          <p:cNvSpPr>
            <a:spLocks noGrp="1"/>
          </p:cNvSpPr>
          <p:nvPr>
            <p:ph type="title"/>
          </p:nvPr>
        </p:nvSpPr>
        <p:spPr>
          <a:xfrm>
            <a:off x="457200" y="76200"/>
            <a:ext cx="8686800" cy="1219200"/>
          </a:xfrm>
        </p:spPr>
        <p:txBody>
          <a:bodyPr>
            <a:normAutofit/>
          </a:bodyPr>
          <a:lstStyle/>
          <a:p>
            <a:r>
              <a:rPr lang="en-US" sz="3400" dirty="0" smtClean="0"/>
              <a:t>Sample Energy Career Cluster Adoption for Technical Colleges (from Georgia)</a:t>
            </a:r>
            <a:endParaRPr lang="en-US" sz="3400" dirty="0"/>
          </a:p>
        </p:txBody>
      </p:sp>
      <p:sp>
        <p:nvSpPr>
          <p:cNvPr id="4" name="Slide Number Placeholder 3"/>
          <p:cNvSpPr>
            <a:spLocks noGrp="1"/>
          </p:cNvSpPr>
          <p:nvPr>
            <p:ph type="sldNum" sz="quarter" idx="10"/>
          </p:nvPr>
        </p:nvSpPr>
        <p:spPr/>
        <p:txBody>
          <a:bodyPr/>
          <a:lstStyle/>
          <a:p>
            <a:pPr>
              <a:defRPr/>
            </a:pPr>
            <a:fld id="{9532D47F-584C-4101-83AB-51540DE3DC24}" type="slidenum">
              <a:rPr lang="en-US" smtClean="0"/>
              <a:pPr>
                <a:defRPr/>
              </a:pPr>
              <a:t>14</a:t>
            </a:fld>
            <a:endParaRPr lang="en-US" dirty="0"/>
          </a:p>
        </p:txBody>
      </p:sp>
    </p:spTree>
    <p:extLst>
      <p:ext uri="{BB962C8B-B14F-4D97-AF65-F5344CB8AC3E}">
        <p14:creationId xmlns:p14="http://schemas.microsoft.com/office/powerpoint/2010/main" val="691257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Font typeface="Wingdings" pitchFamily="2" charset="2"/>
              <a:buChar char="§"/>
            </a:pPr>
            <a:r>
              <a:rPr lang="en-US" dirty="0" smtClean="0"/>
              <a:t>Energy Industry Fundamentals</a:t>
            </a:r>
          </a:p>
          <a:p>
            <a:pPr lvl="1">
              <a:buFont typeface="Wingdings" pitchFamily="2" charset="2"/>
              <a:buChar char="§"/>
            </a:pPr>
            <a:r>
              <a:rPr lang="en-US" dirty="0" smtClean="0"/>
              <a:t>Introduction to Alternative Energy </a:t>
            </a:r>
          </a:p>
          <a:p>
            <a:pPr lvl="1">
              <a:buFont typeface="Wingdings" pitchFamily="2" charset="2"/>
              <a:buChar char="§"/>
            </a:pPr>
            <a:r>
              <a:rPr lang="en-US" dirty="0" smtClean="0"/>
              <a:t>Basic Circuit Analysis</a:t>
            </a:r>
          </a:p>
          <a:p>
            <a:pPr lvl="1"/>
            <a:endParaRPr lang="en-US" dirty="0"/>
          </a:p>
          <a:p>
            <a:pPr marL="457200" lvl="1" indent="0">
              <a:buNone/>
            </a:pPr>
            <a:r>
              <a:rPr lang="en-US" dirty="0" smtClean="0"/>
              <a:t>(Total of 27 credit hours)</a:t>
            </a:r>
            <a:endParaRPr lang="en-US" dirty="0"/>
          </a:p>
        </p:txBody>
      </p:sp>
      <p:sp>
        <p:nvSpPr>
          <p:cNvPr id="3" name="Title 2"/>
          <p:cNvSpPr>
            <a:spLocks noGrp="1"/>
          </p:cNvSpPr>
          <p:nvPr>
            <p:ph type="title"/>
          </p:nvPr>
        </p:nvSpPr>
        <p:spPr>
          <a:xfrm>
            <a:off x="457200" y="76200"/>
            <a:ext cx="8686800" cy="1219200"/>
          </a:xfrm>
        </p:spPr>
        <p:txBody>
          <a:bodyPr>
            <a:normAutofit/>
          </a:bodyPr>
          <a:lstStyle/>
          <a:p>
            <a:r>
              <a:rPr lang="en-US" sz="3400" dirty="0" smtClean="0"/>
              <a:t>Sample Energy Career Cluster Adoption for Technical Colleges (from Georgia)</a:t>
            </a:r>
            <a:endParaRPr lang="en-US" sz="3400" dirty="0"/>
          </a:p>
        </p:txBody>
      </p:sp>
      <p:sp>
        <p:nvSpPr>
          <p:cNvPr id="4" name="Slide Number Placeholder 3"/>
          <p:cNvSpPr>
            <a:spLocks noGrp="1"/>
          </p:cNvSpPr>
          <p:nvPr>
            <p:ph type="sldNum" sz="quarter" idx="10"/>
          </p:nvPr>
        </p:nvSpPr>
        <p:spPr/>
        <p:txBody>
          <a:bodyPr/>
          <a:lstStyle/>
          <a:p>
            <a:pPr>
              <a:defRPr/>
            </a:pPr>
            <a:fld id="{9532D47F-584C-4101-83AB-51540DE3DC24}" type="slidenum">
              <a:rPr lang="en-US" smtClean="0"/>
              <a:pPr>
                <a:defRPr/>
              </a:pPr>
              <a:t>15</a:t>
            </a:fld>
            <a:endParaRPr lang="en-US" dirty="0"/>
          </a:p>
        </p:txBody>
      </p:sp>
    </p:spTree>
    <p:extLst>
      <p:ext uri="{BB962C8B-B14F-4D97-AF65-F5344CB8AC3E}">
        <p14:creationId xmlns:p14="http://schemas.microsoft.com/office/powerpoint/2010/main" val="903667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0" y="1143000"/>
            <a:ext cx="4419600" cy="2477601"/>
          </a:xfrm>
          <a:prstGeom prst="rect">
            <a:avLst/>
          </a:prstGeom>
          <a:noFill/>
        </p:spPr>
        <p:txBody>
          <a:bodyPr>
            <a:spAutoFit/>
          </a:bodyPr>
          <a:lstStyle/>
          <a:p>
            <a:pPr>
              <a:spcAft>
                <a:spcPts val="1800"/>
              </a:spcAft>
              <a:defRPr/>
            </a:pPr>
            <a:r>
              <a:rPr lang="en-US" sz="2200" b="1" i="1" dirty="0">
                <a:solidFill>
                  <a:schemeClr val="bg1"/>
                </a:solidFill>
                <a:latin typeface="Arial" pitchFamily="34" charset="0"/>
                <a:cs typeface="Arial" pitchFamily="34" charset="0"/>
              </a:rPr>
              <a:t>For more information, contact:</a:t>
            </a:r>
          </a:p>
          <a:p>
            <a:pPr>
              <a:defRPr/>
            </a:pPr>
            <a:r>
              <a:rPr lang="en-US" sz="2200" b="1" dirty="0">
                <a:solidFill>
                  <a:schemeClr val="bg1"/>
                </a:solidFill>
              </a:rPr>
              <a:t>Name</a:t>
            </a:r>
          </a:p>
          <a:p>
            <a:pPr>
              <a:spcAft>
                <a:spcPts val="1800"/>
              </a:spcAft>
              <a:defRPr/>
            </a:pPr>
            <a:r>
              <a:rPr lang="en-US" sz="2200" b="1" dirty="0">
                <a:solidFill>
                  <a:schemeClr val="bg1"/>
                </a:solidFill>
              </a:rPr>
              <a:t>Title</a:t>
            </a:r>
          </a:p>
          <a:p>
            <a:pPr>
              <a:spcAft>
                <a:spcPts val="600"/>
              </a:spcAft>
              <a:defRPr/>
            </a:pPr>
            <a:r>
              <a:rPr lang="en-US" sz="2200" b="1" dirty="0" smtClean="0">
                <a:solidFill>
                  <a:schemeClr val="bg1"/>
                </a:solidFill>
                <a:latin typeface="Arial" pitchFamily="34" charset="0"/>
                <a:cs typeface="Arial" pitchFamily="34" charset="0"/>
              </a:rPr>
              <a:t>Contact Information</a:t>
            </a:r>
            <a:endParaRPr lang="en-US" sz="2200" b="1" dirty="0">
              <a:solidFill>
                <a:schemeClr val="bg1"/>
              </a:solidFill>
              <a:latin typeface="Arial" pitchFamily="34" charset="0"/>
              <a:cs typeface="Arial" pitchFamily="34" charset="0"/>
            </a:endParaRPr>
          </a:p>
          <a:p>
            <a:pPr>
              <a:defRPr/>
            </a:pPr>
            <a:endParaRPr lang="en-US" sz="32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76200" y="0"/>
            <a:ext cx="9296400" cy="1219200"/>
          </a:xfrm>
          <a:noFill/>
        </p:spPr>
        <p:txBody>
          <a:bodyPr>
            <a:normAutofit/>
          </a:bodyPr>
          <a:lstStyle/>
          <a:p>
            <a:pPr algn="ctr" eaLnBrk="1" hangingPunct="1"/>
            <a:r>
              <a:rPr lang="en-US" sz="3900" dirty="0" smtClean="0">
                <a:latin typeface="Arial" charset="0"/>
                <a:cs typeface="Arial" charset="0"/>
              </a:rPr>
              <a:t>Why a 17</a:t>
            </a:r>
            <a:r>
              <a:rPr lang="en-US" sz="3900" baseline="30000" dirty="0" smtClean="0">
                <a:latin typeface="Arial" charset="0"/>
                <a:cs typeface="Arial" charset="0"/>
              </a:rPr>
              <a:t>th</a:t>
            </a:r>
            <a:r>
              <a:rPr lang="en-US" sz="3900" dirty="0" smtClean="0">
                <a:latin typeface="Arial" charset="0"/>
                <a:cs typeface="Arial" charset="0"/>
              </a:rPr>
              <a:t> Career Cluster in Energy?</a:t>
            </a:r>
          </a:p>
        </p:txBody>
      </p:sp>
      <p:sp>
        <p:nvSpPr>
          <p:cNvPr id="4" name="Slide Number Placeholder 3"/>
          <p:cNvSpPr>
            <a:spLocks noGrp="1"/>
          </p:cNvSpPr>
          <p:nvPr>
            <p:ph type="sldNum" sz="quarter" idx="10"/>
          </p:nvPr>
        </p:nvSpPr>
        <p:spPr/>
        <p:txBody>
          <a:bodyPr/>
          <a:lstStyle/>
          <a:p>
            <a:pPr>
              <a:defRPr/>
            </a:pPr>
            <a:fld id="{1386809E-6A30-42FC-AB8F-3CE5931DAD6E}" type="slidenum">
              <a:rPr lang="en-US"/>
              <a:pPr>
                <a:defRPr/>
              </a:pPr>
              <a:t>2</a:t>
            </a:fld>
            <a:endParaRPr lang="en-US" dirty="0"/>
          </a:p>
        </p:txBody>
      </p:sp>
      <p:sp>
        <p:nvSpPr>
          <p:cNvPr id="7" name="Content Placeholder 1"/>
          <p:cNvSpPr txBox="1">
            <a:spLocks noGrp="1"/>
          </p:cNvSpPr>
          <p:nvPr>
            <p:ph idx="1"/>
          </p:nvPr>
        </p:nvSpPr>
        <p:spPr bwMode="auto">
          <a:xfrm>
            <a:off x="1143000" y="1371600"/>
            <a:ext cx="7543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50B848"/>
              </a:buClr>
              <a:buFont typeface="Wingdings" pitchFamily="2" charset="2"/>
              <a:buChar char="§"/>
              <a:defRPr sz="3200" kern="1200" baseline="0">
                <a:solidFill>
                  <a:srgbClr val="0073AE"/>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50B848"/>
              </a:buClr>
              <a:buFont typeface="Arial" charset="0"/>
              <a:buChar char="–"/>
              <a:defRPr sz="2800" kern="1200" baseline="0">
                <a:solidFill>
                  <a:srgbClr val="0073AE"/>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50B848"/>
              </a:buClr>
              <a:buFont typeface="Arial" charset="0"/>
              <a:buChar char="•"/>
              <a:defRPr sz="2400" kern="1200" baseline="0">
                <a:solidFill>
                  <a:srgbClr val="0073AE"/>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rgbClr val="50B848"/>
              </a:buClr>
              <a:buFont typeface="Arial" charset="0"/>
              <a:buChar char="–"/>
              <a:defRPr sz="2000" kern="1200" baseline="0">
                <a:solidFill>
                  <a:srgbClr val="0073AE"/>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rgbClr val="50B848"/>
              </a:buClr>
              <a:buFont typeface="Arial" charset="0"/>
              <a:buChar char="»"/>
              <a:defRPr sz="2000" kern="1200" baseline="0">
                <a:solidFill>
                  <a:srgbClr val="0073A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latin typeface="Arial" charset="0"/>
                <a:cs typeface="Arial" charset="0"/>
              </a:rPr>
              <a:t>This is a grassroots state by state effort</a:t>
            </a:r>
          </a:p>
          <a:p>
            <a:r>
              <a:rPr lang="en-US" dirty="0" smtClean="0">
                <a:latin typeface="Arial" charset="0"/>
                <a:cs typeface="Arial" charset="0"/>
              </a:rPr>
              <a:t>Energy jobs hidden among other clusters</a:t>
            </a:r>
          </a:p>
          <a:p>
            <a:r>
              <a:rPr lang="en-US" dirty="0" smtClean="0">
                <a:latin typeface="Arial" charset="0"/>
                <a:cs typeface="Arial" charset="0"/>
              </a:rPr>
              <a:t>The Nation has a focus on a clean energy economy</a:t>
            </a:r>
          </a:p>
          <a:p>
            <a:r>
              <a:rPr lang="en-US" dirty="0" smtClean="0">
                <a:latin typeface="Arial" charset="0"/>
                <a:cs typeface="Arial" charset="0"/>
              </a:rPr>
              <a:t>50% of the energy workforce will retire in the next 5-10 years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1" name="Line 31"/>
          <p:cNvSpPr>
            <a:spLocks noChangeShapeType="1"/>
          </p:cNvSpPr>
          <p:nvPr/>
        </p:nvSpPr>
        <p:spPr bwMode="auto">
          <a:xfrm>
            <a:off x="6964363" y="2833688"/>
            <a:ext cx="184150" cy="1587"/>
          </a:xfrm>
          <a:prstGeom prst="line">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txBody>
          <a:bodyPr/>
          <a:lstStyle/>
          <a:p>
            <a:pPr>
              <a:defRPr/>
            </a:pPr>
            <a:endParaRPr lang="en-US"/>
          </a:p>
        </p:txBody>
      </p:sp>
      <p:sp>
        <p:nvSpPr>
          <p:cNvPr id="3076" name="Text Box 9"/>
          <p:cNvSpPr txBox="1">
            <a:spLocks noChangeArrowheads="1"/>
          </p:cNvSpPr>
          <p:nvPr/>
        </p:nvSpPr>
        <p:spPr bwMode="auto">
          <a:xfrm>
            <a:off x="609600" y="1828800"/>
            <a:ext cx="1645920" cy="3077766"/>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a:spAutoFit/>
          </a:bodyPr>
          <a:lstStyle/>
          <a:p>
            <a:pPr marL="174625" indent="-174625">
              <a:defRPr/>
            </a:pPr>
            <a:r>
              <a:rPr lang="en-US" sz="1200" b="1" dirty="0">
                <a:solidFill>
                  <a:schemeClr val="tx1"/>
                </a:solidFill>
              </a:rPr>
              <a:t>Construction</a:t>
            </a:r>
          </a:p>
          <a:p>
            <a:pPr marL="166688" indent="-166688" eaLnBrk="0" hangingPunct="0">
              <a:buClr>
                <a:schemeClr val="bg1"/>
              </a:buClr>
              <a:buFont typeface="Wingdings" pitchFamily="2" charset="2"/>
              <a:buChar char=""/>
              <a:defRPr/>
            </a:pPr>
            <a:r>
              <a:rPr lang="en-US" sz="1000" dirty="0">
                <a:solidFill>
                  <a:schemeClr val="tx1"/>
                </a:solidFill>
              </a:rPr>
              <a:t>Boilermaker</a:t>
            </a:r>
          </a:p>
          <a:p>
            <a:pPr marL="166688" indent="-166688" eaLnBrk="0" hangingPunct="0">
              <a:buClr>
                <a:schemeClr val="bg1"/>
              </a:buClr>
              <a:buFont typeface="Wingdings" pitchFamily="2" charset="2"/>
              <a:buChar char=""/>
              <a:defRPr/>
            </a:pPr>
            <a:r>
              <a:rPr lang="en-US" sz="1000" dirty="0">
                <a:solidFill>
                  <a:schemeClr val="tx1"/>
                </a:solidFill>
              </a:rPr>
              <a:t>Carpenter</a:t>
            </a:r>
          </a:p>
          <a:p>
            <a:pPr marL="166688" indent="-166688" eaLnBrk="0" hangingPunct="0">
              <a:buClr>
                <a:schemeClr val="bg1"/>
              </a:buClr>
              <a:buFont typeface="Wingdings" pitchFamily="2" charset="2"/>
              <a:buChar char=""/>
              <a:defRPr/>
            </a:pPr>
            <a:r>
              <a:rPr lang="en-US" sz="1000" dirty="0">
                <a:solidFill>
                  <a:schemeClr val="tx1"/>
                </a:solidFill>
              </a:rPr>
              <a:t>Control &amp; Valve Installers</a:t>
            </a:r>
          </a:p>
          <a:p>
            <a:pPr marL="166688" indent="-166688" eaLnBrk="0" hangingPunct="0">
              <a:buClr>
                <a:schemeClr val="bg1"/>
              </a:buClr>
              <a:buFont typeface="Wingdings" pitchFamily="2" charset="2"/>
              <a:buChar char=""/>
              <a:defRPr/>
            </a:pPr>
            <a:r>
              <a:rPr lang="en-US" sz="1000" dirty="0">
                <a:solidFill>
                  <a:schemeClr val="tx1"/>
                </a:solidFill>
              </a:rPr>
              <a:t>Electrician</a:t>
            </a:r>
          </a:p>
          <a:p>
            <a:pPr marL="166688" indent="-166688" eaLnBrk="0" hangingPunct="0">
              <a:buClr>
                <a:schemeClr val="bg1"/>
              </a:buClr>
              <a:buFont typeface="Wingdings" pitchFamily="2" charset="2"/>
              <a:buChar char=""/>
              <a:defRPr/>
            </a:pPr>
            <a:r>
              <a:rPr lang="en-US" sz="1000" dirty="0">
                <a:solidFill>
                  <a:schemeClr val="tx1"/>
                </a:solidFill>
              </a:rPr>
              <a:t>Electrical and </a:t>
            </a:r>
            <a:r>
              <a:rPr lang="en-US" sz="1000" dirty="0" smtClean="0">
                <a:solidFill>
                  <a:schemeClr val="tx1"/>
                </a:solidFill>
              </a:rPr>
              <a:t>Electronics Repairers</a:t>
            </a:r>
            <a:endParaRPr lang="en-US" sz="1000" dirty="0">
              <a:solidFill>
                <a:schemeClr val="tx1"/>
              </a:solidFill>
            </a:endParaRPr>
          </a:p>
          <a:p>
            <a:pPr marL="166688" indent="-166688" eaLnBrk="0" hangingPunct="0">
              <a:buClr>
                <a:schemeClr val="bg1"/>
              </a:buClr>
              <a:buFont typeface="Wingdings" pitchFamily="2" charset="2"/>
              <a:buChar char=""/>
              <a:defRPr/>
            </a:pPr>
            <a:r>
              <a:rPr lang="en-US" sz="1000" dirty="0">
                <a:solidFill>
                  <a:schemeClr val="tx1"/>
                </a:solidFill>
              </a:rPr>
              <a:t>Insulation Worker</a:t>
            </a:r>
          </a:p>
          <a:p>
            <a:pPr marL="166688" indent="-166688" eaLnBrk="0" hangingPunct="0">
              <a:buClr>
                <a:schemeClr val="bg1"/>
              </a:buClr>
              <a:buFont typeface="Wingdings" pitchFamily="2" charset="2"/>
              <a:buChar char=""/>
              <a:defRPr/>
            </a:pPr>
            <a:r>
              <a:rPr lang="en-US" sz="1000" dirty="0">
                <a:solidFill>
                  <a:schemeClr val="tx1"/>
                </a:solidFill>
              </a:rPr>
              <a:t>Iron / Metalworker</a:t>
            </a:r>
          </a:p>
          <a:p>
            <a:pPr marL="166688" indent="-166688" eaLnBrk="0" hangingPunct="0">
              <a:buClr>
                <a:schemeClr val="bg1"/>
              </a:buClr>
              <a:buFont typeface="Wingdings" pitchFamily="2" charset="2"/>
              <a:buChar char=""/>
              <a:defRPr/>
            </a:pPr>
            <a:r>
              <a:rPr lang="en-US" sz="1000" dirty="0">
                <a:solidFill>
                  <a:schemeClr val="tx1"/>
                </a:solidFill>
              </a:rPr>
              <a:t>Industrial </a:t>
            </a:r>
            <a:r>
              <a:rPr lang="en-US" sz="1000" dirty="0" smtClean="0">
                <a:solidFill>
                  <a:schemeClr val="tx1"/>
                </a:solidFill>
              </a:rPr>
              <a:t>Machinery Mechanics</a:t>
            </a:r>
            <a:endParaRPr lang="en-US" sz="1000" dirty="0">
              <a:solidFill>
                <a:schemeClr val="tx1"/>
              </a:solidFill>
            </a:endParaRPr>
          </a:p>
          <a:p>
            <a:pPr marL="166688" indent="-166688" eaLnBrk="0" hangingPunct="0">
              <a:buClr>
                <a:schemeClr val="bg1"/>
              </a:buClr>
              <a:buFont typeface="Wingdings" pitchFamily="2" charset="2"/>
              <a:buChar char=""/>
              <a:defRPr/>
            </a:pPr>
            <a:r>
              <a:rPr lang="en-US" sz="1000" dirty="0">
                <a:solidFill>
                  <a:schemeClr val="tx1"/>
                </a:solidFill>
              </a:rPr>
              <a:t>Lineworker</a:t>
            </a:r>
          </a:p>
          <a:p>
            <a:pPr marL="166688" indent="-166688" eaLnBrk="0" hangingPunct="0">
              <a:buClr>
                <a:schemeClr val="bg1"/>
              </a:buClr>
              <a:buFont typeface="Wingdings" pitchFamily="2" charset="2"/>
              <a:buChar char=""/>
              <a:defRPr/>
            </a:pPr>
            <a:r>
              <a:rPr lang="en-US" sz="1000" dirty="0">
                <a:solidFill>
                  <a:schemeClr val="tx1"/>
                </a:solidFill>
              </a:rPr>
              <a:t>Machinists</a:t>
            </a:r>
          </a:p>
          <a:p>
            <a:pPr marL="166688" indent="-166688" eaLnBrk="0" hangingPunct="0">
              <a:buClr>
                <a:schemeClr val="bg1"/>
              </a:buClr>
              <a:buFont typeface="Wingdings" pitchFamily="2" charset="2"/>
              <a:buChar char=""/>
              <a:defRPr/>
            </a:pPr>
            <a:r>
              <a:rPr lang="en-US" sz="1000" dirty="0">
                <a:solidFill>
                  <a:schemeClr val="tx1"/>
                </a:solidFill>
              </a:rPr>
              <a:t>Millwright</a:t>
            </a:r>
          </a:p>
          <a:p>
            <a:pPr marL="166688" indent="-166688" eaLnBrk="0" hangingPunct="0">
              <a:buClr>
                <a:schemeClr val="bg1"/>
              </a:buClr>
              <a:buFont typeface="Wingdings" pitchFamily="2" charset="2"/>
              <a:buChar char=""/>
              <a:defRPr/>
            </a:pPr>
            <a:r>
              <a:rPr lang="en-US" sz="1000" dirty="0">
                <a:solidFill>
                  <a:schemeClr val="tx1"/>
                </a:solidFill>
              </a:rPr>
              <a:t>Pipefitter</a:t>
            </a:r>
          </a:p>
          <a:p>
            <a:pPr marL="166688" indent="-166688" eaLnBrk="0" hangingPunct="0">
              <a:buClr>
                <a:schemeClr val="bg1"/>
              </a:buClr>
              <a:buFont typeface="Wingdings" pitchFamily="2" charset="2"/>
              <a:buChar char=""/>
              <a:defRPr/>
            </a:pPr>
            <a:r>
              <a:rPr lang="en-US" sz="1000" dirty="0">
                <a:solidFill>
                  <a:schemeClr val="tx1"/>
                </a:solidFill>
              </a:rPr>
              <a:t>Pipeline Installer</a:t>
            </a:r>
          </a:p>
          <a:p>
            <a:pPr marL="166688" indent="-166688" eaLnBrk="0" hangingPunct="0">
              <a:buClr>
                <a:schemeClr val="bg1"/>
              </a:buClr>
              <a:buFont typeface="Wingdings" pitchFamily="2" charset="2"/>
              <a:buChar char=""/>
              <a:defRPr/>
            </a:pPr>
            <a:r>
              <a:rPr lang="en-US" sz="1000" dirty="0">
                <a:solidFill>
                  <a:schemeClr val="tx1"/>
                </a:solidFill>
              </a:rPr>
              <a:t>Pipelayer</a:t>
            </a:r>
          </a:p>
          <a:p>
            <a:pPr marL="166688" indent="-166688" eaLnBrk="0" hangingPunct="0">
              <a:buClr>
                <a:schemeClr val="bg1"/>
              </a:buClr>
              <a:buFont typeface="Wingdings" pitchFamily="2" charset="2"/>
              <a:buChar char=""/>
              <a:defRPr/>
            </a:pPr>
            <a:r>
              <a:rPr lang="en-US" sz="1000" dirty="0">
                <a:solidFill>
                  <a:schemeClr val="tx1"/>
                </a:solidFill>
              </a:rPr>
              <a:t>Welder</a:t>
            </a:r>
          </a:p>
        </p:txBody>
      </p:sp>
      <p:sp>
        <p:nvSpPr>
          <p:cNvPr id="3077" name="Text Box 10"/>
          <p:cNvSpPr txBox="1">
            <a:spLocks noChangeArrowheads="1"/>
          </p:cNvSpPr>
          <p:nvPr/>
        </p:nvSpPr>
        <p:spPr bwMode="auto">
          <a:xfrm>
            <a:off x="2514600" y="3962400"/>
            <a:ext cx="1826325" cy="2769989"/>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Ins="0">
            <a:spAutoFit/>
          </a:bodyPr>
          <a:lstStyle/>
          <a:p>
            <a:pPr>
              <a:defRPr/>
            </a:pPr>
            <a:r>
              <a:rPr lang="en-US" sz="1200" b="1" dirty="0">
                <a:solidFill>
                  <a:schemeClr val="tx1"/>
                </a:solidFill>
              </a:rPr>
              <a:t>Maintenance Operations</a:t>
            </a:r>
          </a:p>
          <a:p>
            <a:pPr marL="166688" indent="-166688" eaLnBrk="0" hangingPunct="0">
              <a:buClr>
                <a:schemeClr val="bg1"/>
              </a:buClr>
              <a:buFont typeface="Wingdings" pitchFamily="2" charset="2"/>
              <a:buChar char=""/>
              <a:defRPr/>
            </a:pPr>
            <a:r>
              <a:rPr lang="en-US" sz="900" dirty="0">
                <a:solidFill>
                  <a:schemeClr val="tx1"/>
                </a:solidFill>
              </a:rPr>
              <a:t>Boilermaker</a:t>
            </a:r>
          </a:p>
          <a:p>
            <a:pPr marL="166688" indent="-166688" eaLnBrk="0" hangingPunct="0">
              <a:buClr>
                <a:schemeClr val="bg1"/>
              </a:buClr>
              <a:buFont typeface="Wingdings" pitchFamily="2" charset="2"/>
              <a:buChar char=""/>
              <a:defRPr/>
            </a:pPr>
            <a:r>
              <a:rPr lang="en-US" sz="900" dirty="0">
                <a:solidFill>
                  <a:schemeClr val="tx1"/>
                </a:solidFill>
              </a:rPr>
              <a:t>Carpenter</a:t>
            </a:r>
          </a:p>
          <a:p>
            <a:pPr marL="166688" indent="-166688" eaLnBrk="0" hangingPunct="0">
              <a:buClr>
                <a:schemeClr val="bg1"/>
              </a:buClr>
              <a:buFont typeface="Wingdings" pitchFamily="2" charset="2"/>
              <a:buChar char=""/>
              <a:defRPr/>
            </a:pPr>
            <a:r>
              <a:rPr lang="en-US" sz="900" dirty="0">
                <a:solidFill>
                  <a:schemeClr val="tx1"/>
                </a:solidFill>
              </a:rPr>
              <a:t>Control &amp; Valve Installer</a:t>
            </a:r>
          </a:p>
          <a:p>
            <a:pPr marL="166688" indent="-166688" eaLnBrk="0" hangingPunct="0">
              <a:buClr>
                <a:schemeClr val="bg1"/>
              </a:buClr>
              <a:buFont typeface="Wingdings" pitchFamily="2" charset="2"/>
              <a:buChar char=""/>
              <a:defRPr/>
            </a:pPr>
            <a:r>
              <a:rPr lang="en-US" sz="900" dirty="0">
                <a:solidFill>
                  <a:schemeClr val="tx1"/>
                </a:solidFill>
              </a:rPr>
              <a:t>Corrosion Technician</a:t>
            </a:r>
          </a:p>
          <a:p>
            <a:pPr marL="166688" indent="-166688" eaLnBrk="0" hangingPunct="0">
              <a:buClr>
                <a:schemeClr val="bg1"/>
              </a:buClr>
              <a:buFont typeface="Wingdings" pitchFamily="2" charset="2"/>
              <a:buChar char=""/>
              <a:defRPr/>
            </a:pPr>
            <a:r>
              <a:rPr lang="en-US" sz="900" dirty="0">
                <a:solidFill>
                  <a:schemeClr val="tx1"/>
                </a:solidFill>
              </a:rPr>
              <a:t>Electrician</a:t>
            </a:r>
          </a:p>
          <a:p>
            <a:pPr marL="166688" indent="-166688" eaLnBrk="0" hangingPunct="0">
              <a:buClr>
                <a:schemeClr val="bg1"/>
              </a:buClr>
              <a:buFont typeface="Wingdings" pitchFamily="2" charset="2"/>
              <a:buChar char=""/>
              <a:defRPr/>
            </a:pPr>
            <a:r>
              <a:rPr lang="en-US" sz="900" dirty="0">
                <a:solidFill>
                  <a:schemeClr val="tx1"/>
                </a:solidFill>
              </a:rPr>
              <a:t>Heavy Equipment Operator</a:t>
            </a:r>
          </a:p>
          <a:p>
            <a:pPr marL="166688" indent="-166688" eaLnBrk="0" hangingPunct="0">
              <a:buClr>
                <a:schemeClr val="bg1"/>
              </a:buClr>
              <a:buFont typeface="Wingdings" pitchFamily="2" charset="2"/>
              <a:buChar char=""/>
              <a:defRPr/>
            </a:pPr>
            <a:r>
              <a:rPr lang="en-US" sz="900" dirty="0">
                <a:solidFill>
                  <a:schemeClr val="tx1"/>
                </a:solidFill>
              </a:rPr>
              <a:t>Industrial Machinery Mechanic</a:t>
            </a:r>
          </a:p>
          <a:p>
            <a:pPr marL="166688" indent="-166688" eaLnBrk="0" hangingPunct="0">
              <a:buClr>
                <a:schemeClr val="bg1"/>
              </a:buClr>
              <a:buFont typeface="Wingdings" pitchFamily="2" charset="2"/>
              <a:buChar char=""/>
              <a:defRPr/>
            </a:pPr>
            <a:r>
              <a:rPr lang="en-US" sz="900" dirty="0">
                <a:solidFill>
                  <a:schemeClr val="tx1"/>
                </a:solidFill>
              </a:rPr>
              <a:t>Insulation Worker</a:t>
            </a:r>
          </a:p>
          <a:p>
            <a:pPr marL="166688" indent="-166688" eaLnBrk="0" hangingPunct="0">
              <a:buClr>
                <a:schemeClr val="bg1"/>
              </a:buClr>
              <a:buFont typeface="Wingdings" pitchFamily="2" charset="2"/>
              <a:buChar char=""/>
              <a:defRPr/>
            </a:pPr>
            <a:r>
              <a:rPr lang="en-US" sz="900" dirty="0">
                <a:solidFill>
                  <a:schemeClr val="tx1"/>
                </a:solidFill>
              </a:rPr>
              <a:t>Iron / Metalworker</a:t>
            </a:r>
          </a:p>
          <a:p>
            <a:pPr marL="166688" indent="-166688" eaLnBrk="0" hangingPunct="0">
              <a:buClr>
                <a:schemeClr val="bg1"/>
              </a:buClr>
              <a:buFont typeface="Wingdings" pitchFamily="2" charset="2"/>
              <a:buChar char=""/>
              <a:defRPr/>
            </a:pPr>
            <a:r>
              <a:rPr lang="en-US" sz="900" dirty="0">
                <a:solidFill>
                  <a:schemeClr val="tx1"/>
                </a:solidFill>
              </a:rPr>
              <a:t>Lineworker</a:t>
            </a:r>
          </a:p>
          <a:p>
            <a:pPr marL="166688" indent="-166688" eaLnBrk="0" hangingPunct="0">
              <a:buClr>
                <a:schemeClr val="bg1"/>
              </a:buClr>
              <a:buFont typeface="Wingdings" pitchFamily="2" charset="2"/>
              <a:buChar char=""/>
              <a:defRPr/>
            </a:pPr>
            <a:r>
              <a:rPr lang="en-US" sz="900" dirty="0">
                <a:solidFill>
                  <a:schemeClr val="tx1"/>
                </a:solidFill>
              </a:rPr>
              <a:t>Millwright</a:t>
            </a:r>
          </a:p>
          <a:p>
            <a:pPr marL="166688" indent="-166688" eaLnBrk="0" hangingPunct="0">
              <a:buClr>
                <a:schemeClr val="bg1"/>
              </a:buClr>
              <a:buFont typeface="Wingdings" pitchFamily="2" charset="2"/>
              <a:buChar char=""/>
              <a:defRPr/>
            </a:pPr>
            <a:r>
              <a:rPr lang="en-US" sz="900" dirty="0">
                <a:solidFill>
                  <a:schemeClr val="tx1"/>
                </a:solidFill>
              </a:rPr>
              <a:t>Pipefitter / Pipelayer</a:t>
            </a:r>
          </a:p>
          <a:p>
            <a:pPr marL="166688" indent="-166688" eaLnBrk="0" hangingPunct="0">
              <a:buClr>
                <a:schemeClr val="bg1"/>
              </a:buClr>
              <a:buFont typeface="Wingdings" pitchFamily="2" charset="2"/>
              <a:buChar char=""/>
              <a:defRPr/>
            </a:pPr>
            <a:r>
              <a:rPr lang="en-US" sz="900" dirty="0">
                <a:solidFill>
                  <a:schemeClr val="tx1"/>
                </a:solidFill>
              </a:rPr>
              <a:t>Pipeline Installer</a:t>
            </a:r>
          </a:p>
          <a:p>
            <a:pPr marL="166688" indent="-166688" eaLnBrk="0" hangingPunct="0">
              <a:buClr>
                <a:schemeClr val="bg1"/>
              </a:buClr>
              <a:buFont typeface="Wingdings" pitchFamily="2" charset="2"/>
              <a:buChar char=""/>
              <a:defRPr/>
            </a:pPr>
            <a:r>
              <a:rPr lang="en-US" sz="900" dirty="0">
                <a:solidFill>
                  <a:schemeClr val="tx1"/>
                </a:solidFill>
              </a:rPr>
              <a:t>Substation  Mechanic</a:t>
            </a:r>
          </a:p>
          <a:p>
            <a:pPr marL="166688" indent="-166688" eaLnBrk="0" hangingPunct="0">
              <a:buClr>
                <a:schemeClr val="bg1"/>
              </a:buClr>
              <a:buFont typeface="Wingdings" pitchFamily="2" charset="2"/>
              <a:buChar char=""/>
              <a:defRPr/>
            </a:pPr>
            <a:r>
              <a:rPr lang="en-US" sz="900" dirty="0">
                <a:solidFill>
                  <a:schemeClr val="tx1"/>
                </a:solidFill>
              </a:rPr>
              <a:t>Utility Metering &amp; Regulation Technician </a:t>
            </a:r>
          </a:p>
          <a:p>
            <a:pPr marL="166688" indent="-166688" eaLnBrk="0" hangingPunct="0">
              <a:buClr>
                <a:schemeClr val="bg1"/>
              </a:buClr>
              <a:buFont typeface="Wingdings" pitchFamily="2" charset="2"/>
              <a:buChar char=""/>
              <a:defRPr/>
            </a:pPr>
            <a:r>
              <a:rPr lang="en-US" sz="900" dirty="0">
                <a:solidFill>
                  <a:schemeClr val="tx1"/>
                </a:solidFill>
              </a:rPr>
              <a:t>Relay Technician</a:t>
            </a:r>
          </a:p>
          <a:p>
            <a:pPr marL="166688" indent="-166688" eaLnBrk="0" hangingPunct="0">
              <a:buClr>
                <a:schemeClr val="bg1"/>
              </a:buClr>
              <a:buFont typeface="Wingdings" pitchFamily="2" charset="2"/>
              <a:buChar char=""/>
              <a:defRPr/>
            </a:pPr>
            <a:r>
              <a:rPr lang="en-US" sz="900" dirty="0">
                <a:solidFill>
                  <a:schemeClr val="tx1"/>
                </a:solidFill>
              </a:rPr>
              <a:t>Welder</a:t>
            </a:r>
          </a:p>
        </p:txBody>
      </p:sp>
      <p:sp>
        <p:nvSpPr>
          <p:cNvPr id="3082" name="Text Box 16"/>
          <p:cNvSpPr txBox="1">
            <a:spLocks noChangeArrowheads="1"/>
          </p:cNvSpPr>
          <p:nvPr/>
        </p:nvSpPr>
        <p:spPr bwMode="auto">
          <a:xfrm rot="-5400000">
            <a:off x="-196056" y="1281906"/>
            <a:ext cx="1017588" cy="396875"/>
          </a:xfrm>
          <a:prstGeom prst="rect">
            <a:avLst/>
          </a:prstGeom>
          <a:noFill/>
          <a:ln w="9525">
            <a:noFill/>
            <a:miter lim="800000"/>
            <a:headEnd/>
            <a:tailEnd/>
          </a:ln>
        </p:spPr>
        <p:txBody>
          <a:bodyPr wrap="none">
            <a:spAutoFit/>
          </a:bodyPr>
          <a:lstStyle/>
          <a:p>
            <a:pPr>
              <a:defRPr/>
            </a:pPr>
            <a:r>
              <a:rPr lang="en-US" sz="2000" b="1" dirty="0">
                <a:latin typeface="+mn-lt"/>
              </a:rPr>
              <a:t>Clusters</a:t>
            </a:r>
          </a:p>
        </p:txBody>
      </p:sp>
      <p:sp>
        <p:nvSpPr>
          <p:cNvPr id="3083" name="Text Box 17"/>
          <p:cNvSpPr txBox="1">
            <a:spLocks noChangeArrowheads="1"/>
          </p:cNvSpPr>
          <p:nvPr/>
        </p:nvSpPr>
        <p:spPr bwMode="auto">
          <a:xfrm rot="-5400000">
            <a:off x="-284163" y="4252913"/>
            <a:ext cx="1196975" cy="400050"/>
          </a:xfrm>
          <a:prstGeom prst="rect">
            <a:avLst/>
          </a:prstGeom>
          <a:noFill/>
          <a:ln w="9525">
            <a:noFill/>
            <a:miter lim="800000"/>
            <a:headEnd/>
            <a:tailEnd/>
          </a:ln>
        </p:spPr>
        <p:txBody>
          <a:bodyPr wrap="none">
            <a:spAutoFit/>
          </a:bodyPr>
          <a:lstStyle/>
          <a:p>
            <a:pPr>
              <a:defRPr/>
            </a:pPr>
            <a:r>
              <a:rPr lang="en-US" sz="2000" b="1" dirty="0">
                <a:latin typeface="+mn-lt"/>
              </a:rPr>
              <a:t>Pathways</a:t>
            </a:r>
          </a:p>
        </p:txBody>
      </p:sp>
      <p:sp>
        <p:nvSpPr>
          <p:cNvPr id="3086" name="Line 22"/>
          <p:cNvSpPr>
            <a:spLocks noChangeShapeType="1"/>
          </p:cNvSpPr>
          <p:nvPr/>
        </p:nvSpPr>
        <p:spPr bwMode="auto">
          <a:xfrm>
            <a:off x="2590800" y="3281363"/>
            <a:ext cx="182563" cy="1587"/>
          </a:xfrm>
          <a:prstGeom prst="line">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txBody>
          <a:bodyPr/>
          <a:lstStyle/>
          <a:p>
            <a:pPr>
              <a:defRPr/>
            </a:pPr>
            <a:endParaRPr lang="en-US" dirty="0"/>
          </a:p>
        </p:txBody>
      </p:sp>
      <p:sp>
        <p:nvSpPr>
          <p:cNvPr id="3088" name="Text Box 27"/>
          <p:cNvSpPr txBox="1">
            <a:spLocks noChangeArrowheads="1"/>
          </p:cNvSpPr>
          <p:nvPr/>
        </p:nvSpPr>
        <p:spPr bwMode="auto">
          <a:xfrm>
            <a:off x="7162800" y="1752600"/>
            <a:ext cx="1645920" cy="2308324"/>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Ins="0">
            <a:spAutoFit/>
          </a:bodyPr>
          <a:lstStyle/>
          <a:p>
            <a:pPr>
              <a:defRPr/>
            </a:pPr>
            <a:r>
              <a:rPr lang="en-US" sz="1200" b="1" dirty="0">
                <a:solidFill>
                  <a:schemeClr val="tx1"/>
                </a:solidFill>
              </a:rPr>
              <a:t>Manufacturing Production Process Development</a:t>
            </a:r>
          </a:p>
          <a:p>
            <a:pPr marL="166688" indent="-166688" eaLnBrk="0" hangingPunct="0">
              <a:buClr>
                <a:schemeClr val="bg1"/>
              </a:buClr>
              <a:buFont typeface="Wingdings" pitchFamily="2" charset="2"/>
              <a:buChar char=""/>
              <a:defRPr/>
            </a:pPr>
            <a:r>
              <a:rPr lang="en-US" sz="900" dirty="0">
                <a:solidFill>
                  <a:schemeClr val="tx1"/>
                </a:solidFill>
              </a:rPr>
              <a:t>Electrical &amp; Electronics  Technician</a:t>
            </a:r>
          </a:p>
          <a:p>
            <a:pPr marL="166688" indent="-166688" eaLnBrk="0" hangingPunct="0">
              <a:buClr>
                <a:schemeClr val="bg1"/>
              </a:buClr>
              <a:buFont typeface="Wingdings" pitchFamily="2" charset="2"/>
              <a:buChar char=""/>
              <a:defRPr/>
            </a:pPr>
            <a:r>
              <a:rPr lang="en-US" sz="900" dirty="0">
                <a:solidFill>
                  <a:schemeClr val="tx1"/>
                </a:solidFill>
              </a:rPr>
              <a:t>Engineering &amp; </a:t>
            </a:r>
            <a:r>
              <a:rPr lang="en-US" sz="900" dirty="0" smtClean="0">
                <a:solidFill>
                  <a:schemeClr val="tx1"/>
                </a:solidFill>
              </a:rPr>
              <a:t>Related </a:t>
            </a:r>
            <a:r>
              <a:rPr lang="en-US" sz="900" dirty="0">
                <a:solidFill>
                  <a:schemeClr val="tx1"/>
                </a:solidFill>
              </a:rPr>
              <a:t>Technician</a:t>
            </a:r>
          </a:p>
          <a:p>
            <a:pPr marL="166688" indent="-166688" eaLnBrk="0" hangingPunct="0">
              <a:buClr>
                <a:schemeClr val="bg1"/>
              </a:buClr>
              <a:buFont typeface="Wingdings" pitchFamily="2" charset="2"/>
              <a:buChar char=""/>
              <a:defRPr/>
            </a:pPr>
            <a:r>
              <a:rPr lang="en-US" sz="900" dirty="0">
                <a:solidFill>
                  <a:schemeClr val="tx1"/>
                </a:solidFill>
              </a:rPr>
              <a:t>Power Plant Operator</a:t>
            </a:r>
          </a:p>
          <a:p>
            <a:pPr marL="166688" indent="-166688" eaLnBrk="0" hangingPunct="0">
              <a:buClr>
                <a:schemeClr val="bg1"/>
              </a:buClr>
              <a:buFont typeface="Wingdings" pitchFamily="2" charset="2"/>
              <a:buChar char=""/>
              <a:defRPr/>
            </a:pPr>
            <a:r>
              <a:rPr lang="en-US" sz="900" dirty="0">
                <a:solidFill>
                  <a:schemeClr val="tx1"/>
                </a:solidFill>
              </a:rPr>
              <a:t>Nuclear Reactor Operator</a:t>
            </a:r>
          </a:p>
          <a:p>
            <a:pPr marL="166688" indent="-166688" eaLnBrk="0" hangingPunct="0">
              <a:buClr>
                <a:schemeClr val="bg1"/>
              </a:buClr>
              <a:buFont typeface="Wingdings" pitchFamily="2" charset="2"/>
              <a:buChar char=""/>
              <a:defRPr/>
            </a:pPr>
            <a:r>
              <a:rPr lang="en-US" sz="900" dirty="0">
                <a:solidFill>
                  <a:schemeClr val="tx1"/>
                </a:solidFill>
              </a:rPr>
              <a:t>Gas Processing and Distribution Plant Operator</a:t>
            </a:r>
          </a:p>
          <a:p>
            <a:pPr marL="166688" indent="-166688" eaLnBrk="0" hangingPunct="0">
              <a:buClr>
                <a:schemeClr val="bg1"/>
              </a:buClr>
              <a:buFont typeface="Wingdings" pitchFamily="2" charset="2"/>
              <a:buChar char=""/>
              <a:defRPr/>
            </a:pPr>
            <a:r>
              <a:rPr lang="en-US" sz="900" dirty="0">
                <a:solidFill>
                  <a:schemeClr val="tx1"/>
                </a:solidFill>
              </a:rPr>
              <a:t>Power Distributor &amp; Dispatcher</a:t>
            </a:r>
          </a:p>
          <a:p>
            <a:pPr marL="166688" indent="-166688" eaLnBrk="0" hangingPunct="0">
              <a:buClr>
                <a:schemeClr val="bg1"/>
              </a:buClr>
              <a:buFont typeface="Wingdings" pitchFamily="2" charset="2"/>
              <a:buChar char=""/>
              <a:defRPr/>
            </a:pPr>
            <a:r>
              <a:rPr lang="en-US" sz="900" dirty="0">
                <a:solidFill>
                  <a:schemeClr val="tx1"/>
                </a:solidFill>
              </a:rPr>
              <a:t>Gas Controller &amp; Dispatcher</a:t>
            </a:r>
          </a:p>
          <a:p>
            <a:pPr marL="166688" indent="-166688" eaLnBrk="0" hangingPunct="0">
              <a:buClr>
                <a:schemeClr val="bg1"/>
              </a:buClr>
              <a:buFont typeface="Wingdings" pitchFamily="2" charset="2"/>
              <a:buChar char=""/>
              <a:defRPr/>
            </a:pPr>
            <a:r>
              <a:rPr lang="en-US" sz="900" dirty="0">
                <a:solidFill>
                  <a:schemeClr val="tx1"/>
                </a:solidFill>
              </a:rPr>
              <a:t>Auxiliary. Equip. Operator</a:t>
            </a:r>
          </a:p>
        </p:txBody>
      </p:sp>
      <p:sp>
        <p:nvSpPr>
          <p:cNvPr id="3097" name="Text Box 10"/>
          <p:cNvSpPr txBox="1">
            <a:spLocks noChangeArrowheads="1"/>
          </p:cNvSpPr>
          <p:nvPr/>
        </p:nvSpPr>
        <p:spPr bwMode="auto">
          <a:xfrm>
            <a:off x="2514600" y="1828800"/>
            <a:ext cx="1828800" cy="1846659"/>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Ins="0">
            <a:spAutoFit/>
          </a:bodyPr>
          <a:lstStyle/>
          <a:p>
            <a:pPr>
              <a:defRPr/>
            </a:pPr>
            <a:r>
              <a:rPr lang="en-US" sz="1200" b="1" dirty="0">
                <a:solidFill>
                  <a:schemeClr val="tx1"/>
                </a:solidFill>
              </a:rPr>
              <a:t>Design and </a:t>
            </a:r>
            <a:br>
              <a:rPr lang="en-US" sz="1200" b="1" dirty="0">
                <a:solidFill>
                  <a:schemeClr val="tx1"/>
                </a:solidFill>
              </a:rPr>
            </a:br>
            <a:r>
              <a:rPr lang="en-US" sz="1200" b="1" dirty="0">
                <a:solidFill>
                  <a:schemeClr val="tx1"/>
                </a:solidFill>
              </a:rPr>
              <a:t>Pre-construction</a:t>
            </a:r>
          </a:p>
          <a:p>
            <a:pPr marL="166688" indent="-166688" eaLnBrk="0" hangingPunct="0">
              <a:buClr>
                <a:schemeClr val="bg1"/>
              </a:buClr>
              <a:buFont typeface="Wingdings" pitchFamily="2" charset="2"/>
              <a:buChar char=""/>
              <a:defRPr/>
            </a:pPr>
            <a:r>
              <a:rPr lang="en-US" sz="1000" dirty="0">
                <a:solidFill>
                  <a:schemeClr val="tx1"/>
                </a:solidFill>
              </a:rPr>
              <a:t>Engineer - Civil , Chemical, Electrical, Nuclear, Mechanical, Power Systems, Energy Transmission, Environmental, Industrial</a:t>
            </a:r>
          </a:p>
          <a:p>
            <a:pPr marL="166688" indent="-166688" eaLnBrk="0" hangingPunct="0">
              <a:buClr>
                <a:schemeClr val="bg1"/>
              </a:buClr>
              <a:buFont typeface="Wingdings" pitchFamily="2" charset="2"/>
              <a:buChar char=""/>
              <a:defRPr/>
            </a:pPr>
            <a:r>
              <a:rPr lang="en-US" sz="1000" dirty="0">
                <a:solidFill>
                  <a:schemeClr val="tx1"/>
                </a:solidFill>
              </a:rPr>
              <a:t>Electrical &amp; Electronics Engineering Technician</a:t>
            </a:r>
          </a:p>
          <a:p>
            <a:pPr marL="166688" indent="-166688" eaLnBrk="0" hangingPunct="0">
              <a:buClr>
                <a:schemeClr val="bg1"/>
              </a:buClr>
              <a:buFont typeface="Wingdings" pitchFamily="2" charset="2"/>
              <a:buChar char=""/>
              <a:defRPr/>
            </a:pPr>
            <a:r>
              <a:rPr lang="en-US" sz="1000" dirty="0">
                <a:solidFill>
                  <a:schemeClr val="tx1"/>
                </a:solidFill>
              </a:rPr>
              <a:t>Mechanical Technician</a:t>
            </a:r>
          </a:p>
          <a:p>
            <a:pPr marL="166688" indent="-166688" eaLnBrk="0" hangingPunct="0">
              <a:buClr>
                <a:schemeClr val="bg1"/>
              </a:buClr>
              <a:buFont typeface="Wingdings" pitchFamily="2" charset="2"/>
              <a:buChar char=""/>
              <a:defRPr/>
            </a:pPr>
            <a:r>
              <a:rPr lang="en-US" sz="1000" dirty="0">
                <a:solidFill>
                  <a:schemeClr val="tx1"/>
                </a:solidFill>
              </a:rPr>
              <a:t>Machinists</a:t>
            </a:r>
          </a:p>
        </p:txBody>
      </p:sp>
      <p:sp>
        <p:nvSpPr>
          <p:cNvPr id="30741" name="Title 33"/>
          <p:cNvSpPr>
            <a:spLocks noGrp="1"/>
          </p:cNvSpPr>
          <p:nvPr>
            <p:ph type="title"/>
          </p:nvPr>
        </p:nvSpPr>
        <p:spPr>
          <a:xfrm>
            <a:off x="0" y="-381000"/>
            <a:ext cx="9144000" cy="1417638"/>
          </a:xfrm>
          <a:noFill/>
        </p:spPr>
        <p:txBody>
          <a:bodyPr/>
          <a:lstStyle/>
          <a:p>
            <a:pPr algn="ctr"/>
            <a:r>
              <a:rPr lang="en-US" sz="2400" b="1" dirty="0" smtClean="0">
                <a:solidFill>
                  <a:schemeClr val="tx1"/>
                </a:solidFill>
              </a:rPr>
              <a:t>Where do in-demand energy careers fall in the </a:t>
            </a:r>
            <a:br>
              <a:rPr lang="en-US" sz="2400" b="1" dirty="0" smtClean="0">
                <a:solidFill>
                  <a:schemeClr val="tx1"/>
                </a:solidFill>
              </a:rPr>
            </a:br>
            <a:r>
              <a:rPr lang="en-US" sz="2400" b="1" dirty="0" smtClean="0">
                <a:solidFill>
                  <a:schemeClr val="tx1"/>
                </a:solidFill>
              </a:rPr>
              <a:t>current career cluster system?</a:t>
            </a:r>
          </a:p>
        </p:txBody>
      </p:sp>
      <p:sp>
        <p:nvSpPr>
          <p:cNvPr id="35" name="Text Box 15"/>
          <p:cNvSpPr txBox="1">
            <a:spLocks noChangeArrowheads="1"/>
          </p:cNvSpPr>
          <p:nvPr/>
        </p:nvSpPr>
        <p:spPr bwMode="auto">
          <a:xfrm>
            <a:off x="1600200" y="838200"/>
            <a:ext cx="1737360" cy="82296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0" rIns="0" bIns="0" anchor="ctr"/>
          <a:lstStyle/>
          <a:p>
            <a:pPr algn="ctr">
              <a:defRPr/>
            </a:pPr>
            <a:r>
              <a:rPr lang="en-US" sz="1400" b="1" dirty="0">
                <a:solidFill>
                  <a:schemeClr val="tx1"/>
                </a:solidFill>
              </a:rPr>
              <a:t>Architecture and Construction</a:t>
            </a:r>
          </a:p>
        </p:txBody>
      </p:sp>
      <p:sp>
        <p:nvSpPr>
          <p:cNvPr id="36" name="Text Box 15"/>
          <p:cNvSpPr txBox="1">
            <a:spLocks noChangeArrowheads="1"/>
          </p:cNvSpPr>
          <p:nvPr/>
        </p:nvSpPr>
        <p:spPr bwMode="auto">
          <a:xfrm>
            <a:off x="4343400" y="838200"/>
            <a:ext cx="1737360" cy="82296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0" rIns="0" bIns="0" anchor="ctr"/>
          <a:lstStyle/>
          <a:p>
            <a:pPr algn="ctr">
              <a:defRPr/>
            </a:pPr>
            <a:r>
              <a:rPr lang="en-US" sz="1400" b="1" dirty="0">
                <a:solidFill>
                  <a:schemeClr val="tx1"/>
                </a:solidFill>
              </a:rPr>
              <a:t>Science, Technology, Engineering and Mathematics</a:t>
            </a:r>
          </a:p>
        </p:txBody>
      </p:sp>
      <p:sp>
        <p:nvSpPr>
          <p:cNvPr id="37" name="Text Box 15"/>
          <p:cNvSpPr txBox="1">
            <a:spLocks noChangeArrowheads="1"/>
          </p:cNvSpPr>
          <p:nvPr/>
        </p:nvSpPr>
        <p:spPr bwMode="auto">
          <a:xfrm>
            <a:off x="6781800" y="838200"/>
            <a:ext cx="1737360" cy="82296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0" rIns="0" bIns="0" anchor="ctr"/>
          <a:lstStyle/>
          <a:p>
            <a:pPr algn="ctr">
              <a:defRPr/>
            </a:pPr>
            <a:r>
              <a:rPr lang="en-US" sz="1400" b="1" dirty="0">
                <a:solidFill>
                  <a:schemeClr val="tx1"/>
                </a:solidFill>
              </a:rPr>
              <a:t>Manufacturing</a:t>
            </a:r>
          </a:p>
        </p:txBody>
      </p:sp>
      <p:sp>
        <p:nvSpPr>
          <p:cNvPr id="23" name="Text Box 10"/>
          <p:cNvSpPr txBox="1">
            <a:spLocks noChangeArrowheads="1"/>
          </p:cNvSpPr>
          <p:nvPr/>
        </p:nvSpPr>
        <p:spPr bwMode="auto">
          <a:xfrm>
            <a:off x="4800600" y="1828800"/>
            <a:ext cx="1828800" cy="1892826"/>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Ins="0">
            <a:spAutoFit/>
          </a:bodyPr>
          <a:lstStyle/>
          <a:p>
            <a:pPr marL="174625" indent="-174625" eaLnBrk="0" hangingPunct="0">
              <a:defRPr/>
            </a:pPr>
            <a:r>
              <a:rPr lang="en-US" sz="1200" b="1" dirty="0">
                <a:solidFill>
                  <a:schemeClr val="tx1"/>
                </a:solidFill>
              </a:rPr>
              <a:t>Engineering and Technology</a:t>
            </a:r>
          </a:p>
          <a:p>
            <a:pPr marL="166688" indent="-166688" eaLnBrk="0" hangingPunct="0">
              <a:buClr>
                <a:schemeClr val="bg1"/>
              </a:buClr>
              <a:buFont typeface="Wingdings" pitchFamily="2" charset="2"/>
              <a:buChar char=""/>
              <a:defRPr/>
            </a:pPr>
            <a:r>
              <a:rPr lang="en-US" sz="900" dirty="0">
                <a:solidFill>
                  <a:schemeClr val="tx1"/>
                </a:solidFill>
              </a:rPr>
              <a:t>Electrical Engineer</a:t>
            </a:r>
          </a:p>
          <a:p>
            <a:pPr marL="166688" indent="-166688" eaLnBrk="0" hangingPunct="0">
              <a:buClr>
                <a:schemeClr val="bg1"/>
              </a:buClr>
              <a:buFont typeface="Wingdings" pitchFamily="2" charset="2"/>
              <a:buChar char=""/>
              <a:defRPr/>
            </a:pPr>
            <a:r>
              <a:rPr lang="en-US" sz="900" dirty="0">
                <a:solidFill>
                  <a:schemeClr val="tx1"/>
                </a:solidFill>
              </a:rPr>
              <a:t>Power Systems Engineer</a:t>
            </a:r>
          </a:p>
          <a:p>
            <a:pPr marL="166688" indent="-166688" eaLnBrk="0" hangingPunct="0">
              <a:buClr>
                <a:schemeClr val="bg1"/>
              </a:buClr>
              <a:buFont typeface="Wingdings" pitchFamily="2" charset="2"/>
              <a:buChar char=""/>
              <a:defRPr/>
            </a:pPr>
            <a:r>
              <a:rPr lang="en-US" sz="900" dirty="0">
                <a:solidFill>
                  <a:schemeClr val="tx1"/>
                </a:solidFill>
              </a:rPr>
              <a:t>Mechanical Engineer</a:t>
            </a:r>
          </a:p>
          <a:p>
            <a:pPr marL="166688" indent="-166688" eaLnBrk="0" hangingPunct="0">
              <a:buClr>
                <a:schemeClr val="bg1"/>
              </a:buClr>
              <a:buFont typeface="Wingdings" pitchFamily="2" charset="2"/>
              <a:buChar char=""/>
              <a:defRPr/>
            </a:pPr>
            <a:r>
              <a:rPr lang="en-US" sz="900" dirty="0">
                <a:solidFill>
                  <a:schemeClr val="tx1"/>
                </a:solidFill>
              </a:rPr>
              <a:t>Nuclear Engineer</a:t>
            </a:r>
          </a:p>
          <a:p>
            <a:pPr marL="166688" indent="-166688" eaLnBrk="0" hangingPunct="0">
              <a:buClr>
                <a:schemeClr val="bg1"/>
              </a:buClr>
              <a:buFont typeface="Wingdings" pitchFamily="2" charset="2"/>
              <a:buChar char=""/>
              <a:defRPr/>
            </a:pPr>
            <a:r>
              <a:rPr lang="en-US" sz="900" dirty="0">
                <a:solidFill>
                  <a:schemeClr val="tx1"/>
                </a:solidFill>
              </a:rPr>
              <a:t>Chemical Engineer</a:t>
            </a:r>
          </a:p>
          <a:p>
            <a:pPr marL="166688" indent="-166688" eaLnBrk="0" hangingPunct="0">
              <a:buClr>
                <a:schemeClr val="bg1"/>
              </a:buClr>
              <a:buFont typeface="Wingdings" pitchFamily="2" charset="2"/>
              <a:buChar char=""/>
              <a:defRPr/>
            </a:pPr>
            <a:r>
              <a:rPr lang="en-US" sz="900" dirty="0">
                <a:solidFill>
                  <a:schemeClr val="tx1"/>
                </a:solidFill>
              </a:rPr>
              <a:t>Civil </a:t>
            </a:r>
            <a:r>
              <a:rPr lang="en-US" sz="900" dirty="0" smtClean="0">
                <a:solidFill>
                  <a:schemeClr val="tx1"/>
                </a:solidFill>
              </a:rPr>
              <a:t>Engineer</a:t>
            </a:r>
            <a:endParaRPr lang="en-US" sz="900" dirty="0">
              <a:solidFill>
                <a:schemeClr val="tx1"/>
              </a:solidFill>
            </a:endParaRPr>
          </a:p>
          <a:p>
            <a:pPr marL="166688" indent="-166688" eaLnBrk="0" hangingPunct="0">
              <a:buClr>
                <a:schemeClr val="bg1"/>
              </a:buClr>
              <a:buFont typeface="Wingdings" pitchFamily="2" charset="2"/>
              <a:buChar char=""/>
              <a:defRPr/>
            </a:pPr>
            <a:r>
              <a:rPr lang="en-US" sz="900" dirty="0">
                <a:solidFill>
                  <a:schemeClr val="tx1"/>
                </a:solidFill>
              </a:rPr>
              <a:t>Energy Transmission Engineer</a:t>
            </a:r>
          </a:p>
          <a:p>
            <a:pPr marL="166688" indent="-166688" eaLnBrk="0" hangingPunct="0">
              <a:buClr>
                <a:schemeClr val="bg1"/>
              </a:buClr>
              <a:buFont typeface="Wingdings" pitchFamily="2" charset="2"/>
              <a:buChar char=""/>
              <a:defRPr/>
            </a:pPr>
            <a:r>
              <a:rPr lang="en-US" sz="900" dirty="0">
                <a:solidFill>
                  <a:schemeClr val="tx1"/>
                </a:solidFill>
              </a:rPr>
              <a:t>Procurement Engineer</a:t>
            </a:r>
          </a:p>
          <a:p>
            <a:pPr marL="166688" indent="-166688" eaLnBrk="0" hangingPunct="0">
              <a:buClr>
                <a:schemeClr val="bg1"/>
              </a:buClr>
              <a:buFont typeface="Wingdings" pitchFamily="2" charset="2"/>
              <a:buChar char=""/>
              <a:defRPr/>
            </a:pPr>
            <a:r>
              <a:rPr lang="en-US" sz="900" dirty="0">
                <a:solidFill>
                  <a:schemeClr val="tx1"/>
                </a:solidFill>
              </a:rPr>
              <a:t>Environmental Engineer</a:t>
            </a:r>
          </a:p>
          <a:p>
            <a:pPr marL="166688" indent="-166688" eaLnBrk="0" hangingPunct="0">
              <a:buClr>
                <a:schemeClr val="bg1"/>
              </a:buClr>
              <a:buFont typeface="Wingdings" pitchFamily="2" charset="2"/>
              <a:buChar char=""/>
              <a:defRPr/>
            </a:pPr>
            <a:r>
              <a:rPr lang="en-US" sz="900" dirty="0">
                <a:solidFill>
                  <a:schemeClr val="tx1"/>
                </a:solidFill>
              </a:rPr>
              <a:t>Industrial Engineer</a:t>
            </a:r>
          </a:p>
        </p:txBody>
      </p:sp>
      <p:sp>
        <p:nvSpPr>
          <p:cNvPr id="24" name="Text Box 10"/>
          <p:cNvSpPr txBox="1">
            <a:spLocks noChangeArrowheads="1"/>
          </p:cNvSpPr>
          <p:nvPr/>
        </p:nvSpPr>
        <p:spPr bwMode="auto">
          <a:xfrm>
            <a:off x="4800600" y="3886200"/>
            <a:ext cx="1828800" cy="1107996"/>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Ins="0">
            <a:spAutoFit/>
          </a:bodyPr>
          <a:lstStyle/>
          <a:p>
            <a:pPr marL="174625" indent="-174625" eaLnBrk="0" hangingPunct="0">
              <a:defRPr/>
            </a:pPr>
            <a:r>
              <a:rPr lang="en-US" sz="1200" b="1" dirty="0">
                <a:solidFill>
                  <a:schemeClr val="tx1"/>
                </a:solidFill>
              </a:rPr>
              <a:t>Science and Math</a:t>
            </a:r>
          </a:p>
          <a:p>
            <a:pPr marL="166688" indent="-166688" eaLnBrk="0" hangingPunct="0">
              <a:buClr>
                <a:schemeClr val="bg1"/>
              </a:buClr>
              <a:buFont typeface="Wingdings" pitchFamily="2" charset="2"/>
              <a:buChar char=""/>
              <a:defRPr/>
            </a:pPr>
            <a:r>
              <a:rPr lang="en-US" sz="900" dirty="0">
                <a:solidFill>
                  <a:schemeClr val="tx1"/>
                </a:solidFill>
              </a:rPr>
              <a:t>Nuclear Chemist</a:t>
            </a:r>
          </a:p>
          <a:p>
            <a:pPr marL="166688" indent="-166688" eaLnBrk="0" hangingPunct="0">
              <a:buClr>
                <a:schemeClr val="bg1"/>
              </a:buClr>
              <a:buFont typeface="Wingdings" pitchFamily="2" charset="2"/>
              <a:buChar char=""/>
              <a:defRPr/>
            </a:pPr>
            <a:r>
              <a:rPr lang="en-US" sz="900" dirty="0">
                <a:solidFill>
                  <a:schemeClr val="tx1"/>
                </a:solidFill>
              </a:rPr>
              <a:t>Nuclear Technician</a:t>
            </a:r>
          </a:p>
          <a:p>
            <a:pPr marL="166688" indent="-166688" eaLnBrk="0" hangingPunct="0">
              <a:buClr>
                <a:schemeClr val="bg1"/>
              </a:buClr>
              <a:buFont typeface="Wingdings" pitchFamily="2" charset="2"/>
              <a:buChar char=""/>
              <a:defRPr/>
            </a:pPr>
            <a:r>
              <a:rPr lang="en-US" sz="900" dirty="0">
                <a:solidFill>
                  <a:schemeClr val="tx1"/>
                </a:solidFill>
              </a:rPr>
              <a:t>Materials Scientist</a:t>
            </a:r>
          </a:p>
          <a:p>
            <a:pPr marL="166688" indent="-166688" eaLnBrk="0" hangingPunct="0">
              <a:buClr>
                <a:schemeClr val="bg1"/>
              </a:buClr>
              <a:buFont typeface="Wingdings" pitchFamily="2" charset="2"/>
              <a:buChar char=""/>
              <a:defRPr/>
            </a:pPr>
            <a:r>
              <a:rPr lang="en-US" sz="900" dirty="0">
                <a:solidFill>
                  <a:schemeClr val="tx1"/>
                </a:solidFill>
              </a:rPr>
              <a:t>Radiation Protection Technician</a:t>
            </a:r>
          </a:p>
          <a:p>
            <a:pPr marL="166688" indent="-166688" eaLnBrk="0" hangingPunct="0">
              <a:buClr>
                <a:schemeClr val="bg1"/>
              </a:buClr>
              <a:buFont typeface="Wingdings" pitchFamily="2" charset="2"/>
              <a:buChar char=""/>
              <a:defRPr/>
            </a:pPr>
            <a:r>
              <a:rPr lang="en-US" sz="900" dirty="0">
                <a:solidFill>
                  <a:schemeClr val="tx1"/>
                </a:solidFill>
              </a:rPr>
              <a:t>Health Physicist</a:t>
            </a:r>
          </a:p>
          <a:p>
            <a:pPr marL="166688" indent="-166688" eaLnBrk="0" hangingPunct="0">
              <a:buClr>
                <a:schemeClr val="bg1"/>
              </a:buClr>
              <a:buFont typeface="Wingdings" pitchFamily="2" charset="2"/>
              <a:buChar char=""/>
              <a:defRPr/>
            </a:pPr>
            <a:r>
              <a:rPr lang="en-US" sz="900" dirty="0">
                <a:solidFill>
                  <a:schemeClr val="tx1"/>
                </a:solidFill>
              </a:rPr>
              <a:t>Chemistry Technician</a:t>
            </a:r>
          </a:p>
        </p:txBody>
      </p:sp>
      <p:sp>
        <p:nvSpPr>
          <p:cNvPr id="25" name="Text Box 10"/>
          <p:cNvSpPr txBox="1">
            <a:spLocks noChangeArrowheads="1"/>
          </p:cNvSpPr>
          <p:nvPr/>
        </p:nvSpPr>
        <p:spPr bwMode="auto">
          <a:xfrm>
            <a:off x="4953000" y="5410200"/>
            <a:ext cx="1828800" cy="600164"/>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Ins="0">
            <a:spAutoFit/>
          </a:bodyPr>
          <a:lstStyle/>
          <a:p>
            <a:pPr marL="174625" indent="-174625" eaLnBrk="0" hangingPunct="0">
              <a:defRPr/>
            </a:pPr>
            <a:r>
              <a:rPr lang="en-US" sz="1200" b="1" dirty="0">
                <a:solidFill>
                  <a:schemeClr val="tx1"/>
                </a:solidFill>
              </a:rPr>
              <a:t>Logistics &amp; Inventory Control</a:t>
            </a:r>
          </a:p>
          <a:p>
            <a:pPr marL="166688" indent="-166688" eaLnBrk="0" hangingPunct="0">
              <a:buClr>
                <a:schemeClr val="bg1"/>
              </a:buClr>
              <a:buFont typeface="Wingdings" pitchFamily="2" charset="2"/>
              <a:buChar char=""/>
              <a:defRPr/>
            </a:pPr>
            <a:r>
              <a:rPr lang="en-US" sz="900" dirty="0">
                <a:solidFill>
                  <a:schemeClr val="tx1"/>
                </a:solidFill>
              </a:rPr>
              <a:t>Heavy Materials Technician</a:t>
            </a:r>
          </a:p>
        </p:txBody>
      </p:sp>
      <p:sp>
        <p:nvSpPr>
          <p:cNvPr id="26" name="Text Box 10"/>
          <p:cNvSpPr txBox="1">
            <a:spLocks noChangeArrowheads="1"/>
          </p:cNvSpPr>
          <p:nvPr/>
        </p:nvSpPr>
        <p:spPr bwMode="auto">
          <a:xfrm>
            <a:off x="4953000" y="6096000"/>
            <a:ext cx="1828800" cy="553998"/>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Ins="0">
            <a:spAutoFit/>
          </a:bodyPr>
          <a:lstStyle/>
          <a:p>
            <a:pPr marL="174625" indent="-174625" eaLnBrk="0" hangingPunct="0">
              <a:defRPr/>
            </a:pPr>
            <a:r>
              <a:rPr lang="en-US" sz="1200" b="1" dirty="0">
                <a:solidFill>
                  <a:schemeClr val="tx1"/>
                </a:solidFill>
              </a:rPr>
              <a:t>Quality Assurance</a:t>
            </a:r>
          </a:p>
          <a:p>
            <a:pPr marL="166688" indent="-166688" eaLnBrk="0" hangingPunct="0">
              <a:buClr>
                <a:schemeClr val="bg1"/>
              </a:buClr>
              <a:buFont typeface="Wingdings" pitchFamily="2" charset="2"/>
              <a:buChar char=""/>
              <a:defRPr/>
            </a:pPr>
            <a:r>
              <a:rPr lang="en-US" sz="900" dirty="0">
                <a:solidFill>
                  <a:schemeClr val="tx1"/>
                </a:solidFill>
              </a:rPr>
              <a:t>Quality Control Tech</a:t>
            </a:r>
          </a:p>
          <a:p>
            <a:pPr marL="166688" indent="-166688" eaLnBrk="0" hangingPunct="0">
              <a:buClr>
                <a:schemeClr val="bg1"/>
              </a:buClr>
              <a:buFont typeface="Wingdings" pitchFamily="2" charset="2"/>
              <a:buChar char=""/>
              <a:defRPr/>
            </a:pPr>
            <a:r>
              <a:rPr lang="en-US" sz="900" dirty="0">
                <a:solidFill>
                  <a:schemeClr val="tx1"/>
                </a:solidFill>
              </a:rPr>
              <a:t>Quality Assurance Tech</a:t>
            </a:r>
          </a:p>
        </p:txBody>
      </p:sp>
      <p:cxnSp>
        <p:nvCxnSpPr>
          <p:cNvPr id="28" name="Straight Arrow Connector 27"/>
          <p:cNvCxnSpPr/>
          <p:nvPr/>
        </p:nvCxnSpPr>
        <p:spPr>
          <a:xfrm rot="10800000">
            <a:off x="6781800" y="5710238"/>
            <a:ext cx="152400" cy="4762"/>
          </a:xfrm>
          <a:prstGeom prst="straightConnector1">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6934200" y="4876800"/>
            <a:ext cx="228600" cy="1588"/>
          </a:xfrm>
          <a:prstGeom prst="straightConnector1">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rot="5400000">
            <a:off x="4533901" y="4076700"/>
            <a:ext cx="4800600" cy="3175"/>
          </a:xfrm>
          <a:prstGeom prst="line">
            <a:avLst/>
          </a:prstGeom>
          <a:ln cmpd="sng">
            <a:solidFill>
              <a:schemeClr val="accent1">
                <a:lumMod val="60000"/>
                <a:lumOff val="40000"/>
              </a:schemeClr>
            </a:solidFill>
            <a:tailEnd type="none"/>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rot="10800000">
            <a:off x="6781800" y="6477000"/>
            <a:ext cx="152400" cy="1588"/>
          </a:xfrm>
          <a:prstGeom prst="straightConnector1">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rot="5400000">
            <a:off x="723901" y="3314700"/>
            <a:ext cx="3276600" cy="3175"/>
          </a:xfrm>
          <a:prstGeom prst="line">
            <a:avLst/>
          </a:prstGeom>
          <a:ln cmpd="sng">
            <a:solidFill>
              <a:schemeClr val="accent1">
                <a:lumMod val="60000"/>
                <a:lumOff val="40000"/>
              </a:schemeClr>
            </a:solidFill>
            <a:tailEnd type="none"/>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a:off x="2362200" y="2590800"/>
            <a:ext cx="152400" cy="1588"/>
          </a:xfrm>
          <a:prstGeom prst="straightConnector1">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10800000">
            <a:off x="2209800" y="3581400"/>
            <a:ext cx="152400" cy="1588"/>
          </a:xfrm>
          <a:prstGeom prst="straightConnector1">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a:off x="2362200" y="4953000"/>
            <a:ext cx="152400" cy="1588"/>
          </a:xfrm>
          <a:prstGeom prst="straightConnector1">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rot="5400000">
            <a:off x="3162301" y="3086100"/>
            <a:ext cx="2819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4572000" y="4495800"/>
            <a:ext cx="152400" cy="1588"/>
          </a:xfrm>
          <a:prstGeom prst="straightConnector1">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p:nvPr/>
        </p:nvCxnSpPr>
        <p:spPr>
          <a:xfrm>
            <a:off x="4572000" y="2971800"/>
            <a:ext cx="152400" cy="1588"/>
          </a:xfrm>
          <a:prstGeom prst="straightConnector1">
            <a:avLst/>
          </a:prstGeom>
          <a:ln>
            <a:solidFill>
              <a:schemeClr val="accent1">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3089" name="Text Box 28"/>
          <p:cNvSpPr txBox="1">
            <a:spLocks noChangeArrowheads="1"/>
          </p:cNvSpPr>
          <p:nvPr/>
        </p:nvSpPr>
        <p:spPr bwMode="auto">
          <a:xfrm>
            <a:off x="7148513" y="4150425"/>
            <a:ext cx="1645920" cy="2539157"/>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Ins="0">
            <a:spAutoFit/>
          </a:bodyPr>
          <a:lstStyle/>
          <a:p>
            <a:pPr marL="174625" indent="-174625" eaLnBrk="0" hangingPunct="0">
              <a:defRPr/>
            </a:pPr>
            <a:r>
              <a:rPr lang="en-US" sz="1200" b="1" dirty="0">
                <a:solidFill>
                  <a:schemeClr val="tx1"/>
                </a:solidFill>
              </a:rPr>
              <a:t>Maintenance, Installation &amp; Repair</a:t>
            </a:r>
          </a:p>
          <a:p>
            <a:pPr marL="166688" indent="-166688" eaLnBrk="0" hangingPunct="0">
              <a:buClr>
                <a:schemeClr val="bg1"/>
              </a:buClr>
              <a:buFont typeface="Wingdings" pitchFamily="2" charset="2"/>
              <a:buChar char=""/>
              <a:defRPr/>
            </a:pPr>
            <a:r>
              <a:rPr lang="en-US" sz="900" dirty="0" smtClean="0">
                <a:solidFill>
                  <a:schemeClr val="tx1"/>
                </a:solidFill>
              </a:rPr>
              <a:t>Boilermaker</a:t>
            </a:r>
          </a:p>
          <a:p>
            <a:pPr marL="166688" indent="-166688" eaLnBrk="0" hangingPunct="0">
              <a:buClr>
                <a:schemeClr val="bg1"/>
              </a:buClr>
              <a:buFont typeface="Wingdings" pitchFamily="2" charset="2"/>
              <a:buChar char=""/>
              <a:defRPr/>
            </a:pPr>
            <a:r>
              <a:rPr lang="en-US" sz="900" dirty="0" smtClean="0">
                <a:solidFill>
                  <a:schemeClr val="tx1"/>
                </a:solidFill>
              </a:rPr>
              <a:t>Control &amp; Valve Installers</a:t>
            </a:r>
            <a:endParaRPr lang="en-US" sz="900" dirty="0">
              <a:solidFill>
                <a:schemeClr val="tx1"/>
              </a:solidFill>
            </a:endParaRPr>
          </a:p>
          <a:p>
            <a:pPr marL="166688" indent="-166688" eaLnBrk="0" hangingPunct="0">
              <a:buClr>
                <a:schemeClr val="bg1"/>
              </a:buClr>
              <a:buFont typeface="Wingdings" pitchFamily="2" charset="2"/>
              <a:buChar char=""/>
              <a:defRPr/>
            </a:pPr>
            <a:r>
              <a:rPr lang="en-US" sz="900" dirty="0">
                <a:solidFill>
                  <a:schemeClr val="tx1"/>
                </a:solidFill>
              </a:rPr>
              <a:t>Corrosion Technician</a:t>
            </a:r>
          </a:p>
          <a:p>
            <a:pPr marL="166688" indent="-166688" eaLnBrk="0" hangingPunct="0">
              <a:buClr>
                <a:schemeClr val="bg1"/>
              </a:buClr>
              <a:buFont typeface="Wingdings" pitchFamily="2" charset="2"/>
              <a:buChar char=""/>
              <a:defRPr/>
            </a:pPr>
            <a:r>
              <a:rPr lang="en-US" sz="900" dirty="0">
                <a:solidFill>
                  <a:schemeClr val="tx1"/>
                </a:solidFill>
              </a:rPr>
              <a:t>Pipefitter / Pipelayer</a:t>
            </a:r>
          </a:p>
          <a:p>
            <a:pPr marL="166688" indent="-166688" eaLnBrk="0" hangingPunct="0">
              <a:buClr>
                <a:schemeClr val="bg1"/>
              </a:buClr>
              <a:buFont typeface="Wingdings" pitchFamily="2" charset="2"/>
              <a:buChar char=""/>
              <a:defRPr/>
            </a:pPr>
            <a:r>
              <a:rPr lang="en-US" sz="900" dirty="0">
                <a:solidFill>
                  <a:schemeClr val="tx1"/>
                </a:solidFill>
              </a:rPr>
              <a:t>Pipeline Installer</a:t>
            </a:r>
          </a:p>
          <a:p>
            <a:pPr marL="166688" indent="-166688" eaLnBrk="0" hangingPunct="0">
              <a:buClr>
                <a:schemeClr val="bg1"/>
              </a:buClr>
              <a:buFont typeface="Wingdings" pitchFamily="2" charset="2"/>
              <a:buChar char=""/>
              <a:defRPr/>
            </a:pPr>
            <a:r>
              <a:rPr lang="en-US" sz="900" dirty="0">
                <a:solidFill>
                  <a:schemeClr val="tx1"/>
                </a:solidFill>
              </a:rPr>
              <a:t>Instrument &amp; Control Tech</a:t>
            </a:r>
          </a:p>
          <a:p>
            <a:pPr marL="166688" indent="-166688" eaLnBrk="0" hangingPunct="0">
              <a:buClr>
                <a:schemeClr val="bg1"/>
              </a:buClr>
              <a:buFont typeface="Wingdings" pitchFamily="2" charset="2"/>
              <a:buChar char=""/>
              <a:defRPr/>
            </a:pPr>
            <a:r>
              <a:rPr lang="en-US" sz="900" dirty="0">
                <a:solidFill>
                  <a:schemeClr val="tx1"/>
                </a:solidFill>
              </a:rPr>
              <a:t>Electrical &amp; Instrumentation  Tech</a:t>
            </a:r>
          </a:p>
          <a:p>
            <a:pPr marL="166688" indent="-166688" eaLnBrk="0" hangingPunct="0">
              <a:buClr>
                <a:schemeClr val="bg1"/>
              </a:buClr>
              <a:buFont typeface="Wingdings" pitchFamily="2" charset="2"/>
              <a:buChar char=""/>
              <a:defRPr/>
            </a:pPr>
            <a:r>
              <a:rPr lang="en-US" sz="900" dirty="0">
                <a:solidFill>
                  <a:schemeClr val="tx1"/>
                </a:solidFill>
              </a:rPr>
              <a:t>Elec.. &amp; Electronics Repairer</a:t>
            </a:r>
          </a:p>
          <a:p>
            <a:pPr marL="166688" indent="-166688" eaLnBrk="0" hangingPunct="0">
              <a:buClr>
                <a:schemeClr val="bg1"/>
              </a:buClr>
              <a:buFont typeface="Wingdings" pitchFamily="2" charset="2"/>
              <a:buChar char=""/>
              <a:defRPr/>
            </a:pPr>
            <a:r>
              <a:rPr lang="en-US" sz="900" dirty="0">
                <a:solidFill>
                  <a:schemeClr val="tx1"/>
                </a:solidFill>
              </a:rPr>
              <a:t>Elec. Equipment Installer / Repairer</a:t>
            </a:r>
          </a:p>
          <a:p>
            <a:pPr marL="166688" indent="-166688" eaLnBrk="0" hangingPunct="0">
              <a:buClr>
                <a:schemeClr val="bg1"/>
              </a:buClr>
              <a:buFont typeface="Wingdings" pitchFamily="2" charset="2"/>
              <a:buChar char=""/>
              <a:defRPr/>
            </a:pPr>
            <a:r>
              <a:rPr lang="en-US" sz="900" dirty="0">
                <a:solidFill>
                  <a:schemeClr val="tx1"/>
                </a:solidFill>
              </a:rPr>
              <a:t>Industrial Machinery Mechanic</a:t>
            </a:r>
          </a:p>
          <a:p>
            <a:pPr marL="166688" indent="-166688" eaLnBrk="0" hangingPunct="0">
              <a:buClr>
                <a:schemeClr val="bg1"/>
              </a:buClr>
              <a:buFont typeface="Wingdings" pitchFamily="2" charset="2"/>
              <a:buChar char=""/>
              <a:defRPr/>
            </a:pPr>
            <a:r>
              <a:rPr lang="en-US" sz="900" dirty="0">
                <a:solidFill>
                  <a:schemeClr val="tx1"/>
                </a:solidFill>
              </a:rPr>
              <a:t>Millwright</a:t>
            </a:r>
          </a:p>
          <a:p>
            <a:pPr marL="166688" indent="-166688" eaLnBrk="0" hangingPunct="0">
              <a:buClr>
                <a:schemeClr val="bg1"/>
              </a:buClr>
              <a:buFont typeface="Wingdings" pitchFamily="2" charset="2"/>
              <a:buChar char=""/>
              <a:defRPr/>
            </a:pPr>
            <a:r>
              <a:rPr lang="en-US" sz="900" dirty="0">
                <a:solidFill>
                  <a:schemeClr val="tx1"/>
                </a:solidFill>
              </a:rPr>
              <a:t>Welder</a:t>
            </a:r>
          </a:p>
        </p:txBody>
      </p:sp>
    </p:spTree>
    <p:extLst>
      <p:ext uri="{BB962C8B-B14F-4D97-AF65-F5344CB8AC3E}">
        <p14:creationId xmlns:p14="http://schemas.microsoft.com/office/powerpoint/2010/main" val="2040919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62"/>
          <p:cNvGrpSpPr/>
          <p:nvPr/>
        </p:nvGrpSpPr>
        <p:grpSpPr>
          <a:xfrm>
            <a:off x="152400" y="762000"/>
            <a:ext cx="8705850" cy="6096001"/>
            <a:chOff x="92075" y="217714"/>
            <a:chExt cx="8766175" cy="6640287"/>
          </a:xfrm>
        </p:grpSpPr>
        <p:grpSp>
          <p:nvGrpSpPr>
            <p:cNvPr id="4" name="Group 94"/>
            <p:cNvGrpSpPr>
              <a:grpSpLocks/>
            </p:cNvGrpSpPr>
            <p:nvPr/>
          </p:nvGrpSpPr>
          <p:grpSpPr bwMode="auto">
            <a:xfrm>
              <a:off x="1360067" y="902678"/>
              <a:ext cx="6238301" cy="849514"/>
              <a:chOff x="2203974" y="504237"/>
              <a:chExt cx="4841880" cy="731889"/>
            </a:xfrm>
          </p:grpSpPr>
          <p:sp>
            <p:nvSpPr>
              <p:cNvPr id="73" name="Cube 72"/>
              <p:cNvSpPr/>
              <p:nvPr/>
            </p:nvSpPr>
            <p:spPr>
              <a:xfrm>
                <a:off x="2203974" y="504237"/>
                <a:ext cx="1096963" cy="731889"/>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Plant Operator</a:t>
                </a:r>
              </a:p>
            </p:txBody>
          </p:sp>
          <p:sp>
            <p:nvSpPr>
              <p:cNvPr id="74" name="Cube 73"/>
              <p:cNvSpPr/>
              <p:nvPr/>
            </p:nvSpPr>
            <p:spPr>
              <a:xfrm>
                <a:off x="3140600" y="504237"/>
                <a:ext cx="1096963" cy="731889"/>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100" dirty="0">
                    <a:solidFill>
                      <a:schemeClr val="tx1"/>
                    </a:solidFill>
                  </a:rPr>
                  <a:t>Electrical </a:t>
                </a:r>
                <a:endParaRPr lang="en-US" sz="1100" dirty="0" smtClean="0">
                  <a:solidFill>
                    <a:schemeClr val="tx1"/>
                  </a:solidFill>
                </a:endParaRPr>
              </a:p>
              <a:p>
                <a:pPr algn="ctr">
                  <a:defRPr/>
                </a:pPr>
                <a:r>
                  <a:rPr lang="en-US" sz="1100" dirty="0" smtClean="0">
                    <a:solidFill>
                      <a:schemeClr val="tx1"/>
                    </a:solidFill>
                  </a:rPr>
                  <a:t>Technician</a:t>
                </a:r>
                <a:endParaRPr lang="en-US" sz="1100" dirty="0">
                  <a:solidFill>
                    <a:schemeClr val="tx1"/>
                  </a:solidFill>
                </a:endParaRPr>
              </a:p>
            </p:txBody>
          </p:sp>
          <p:sp>
            <p:nvSpPr>
              <p:cNvPr id="75" name="Cube 74"/>
              <p:cNvSpPr/>
              <p:nvPr/>
            </p:nvSpPr>
            <p:spPr>
              <a:xfrm>
                <a:off x="4075638" y="504237"/>
                <a:ext cx="1098551" cy="731889"/>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anchor="ctr"/>
              <a:lstStyle/>
              <a:p>
                <a:pPr algn="ctr">
                  <a:defRPr/>
                </a:pPr>
                <a:r>
                  <a:rPr lang="en-US" sz="1100" dirty="0">
                    <a:solidFill>
                      <a:schemeClr val="tx1"/>
                    </a:solidFill>
                  </a:rPr>
                  <a:t>Mechanical </a:t>
                </a:r>
              </a:p>
              <a:p>
                <a:pPr algn="ctr">
                  <a:defRPr/>
                </a:pPr>
                <a:r>
                  <a:rPr lang="en-US" sz="1100" dirty="0">
                    <a:solidFill>
                      <a:schemeClr val="tx1"/>
                    </a:solidFill>
                  </a:rPr>
                  <a:t>Technician</a:t>
                </a:r>
              </a:p>
            </p:txBody>
          </p:sp>
          <p:sp>
            <p:nvSpPr>
              <p:cNvPr id="83" name="Cube 82"/>
              <p:cNvSpPr/>
              <p:nvPr/>
            </p:nvSpPr>
            <p:spPr>
              <a:xfrm>
                <a:off x="5012264" y="629221"/>
                <a:ext cx="1096964" cy="606904"/>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Instrument &amp; Control Technician</a:t>
                </a:r>
              </a:p>
            </p:txBody>
          </p:sp>
          <p:sp>
            <p:nvSpPr>
              <p:cNvPr id="84" name="Cube 83"/>
              <p:cNvSpPr/>
              <p:nvPr/>
            </p:nvSpPr>
            <p:spPr>
              <a:xfrm>
                <a:off x="5948890" y="504237"/>
                <a:ext cx="1096964" cy="731889"/>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Alternate Fuel Technicians</a:t>
                </a:r>
              </a:p>
            </p:txBody>
          </p:sp>
        </p:grpSp>
        <p:grpSp>
          <p:nvGrpSpPr>
            <p:cNvPr id="7" name="Group 93"/>
            <p:cNvGrpSpPr>
              <a:grpSpLocks/>
            </p:cNvGrpSpPr>
            <p:nvPr/>
          </p:nvGrpSpPr>
          <p:grpSpPr bwMode="auto">
            <a:xfrm>
              <a:off x="1338944" y="424543"/>
              <a:ext cx="6227153" cy="805544"/>
              <a:chOff x="2356878" y="657358"/>
              <a:chExt cx="4841269" cy="731520"/>
            </a:xfrm>
          </p:grpSpPr>
          <p:sp>
            <p:nvSpPr>
              <p:cNvPr id="88" name="Cube 87"/>
              <p:cNvSpPr/>
              <p:nvPr/>
            </p:nvSpPr>
            <p:spPr>
              <a:xfrm>
                <a:off x="2356374" y="657028"/>
                <a:ext cx="1096963" cy="731889"/>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Lineworker</a:t>
                </a:r>
              </a:p>
            </p:txBody>
          </p:sp>
          <p:sp>
            <p:nvSpPr>
              <p:cNvPr id="89" name="Cube 88"/>
              <p:cNvSpPr/>
              <p:nvPr/>
            </p:nvSpPr>
            <p:spPr>
              <a:xfrm>
                <a:off x="3293000" y="657028"/>
                <a:ext cx="1096963" cy="731889"/>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100" dirty="0">
                    <a:solidFill>
                      <a:schemeClr val="tx1"/>
                    </a:solidFill>
                  </a:rPr>
                  <a:t>Substation Technician</a:t>
                </a:r>
              </a:p>
            </p:txBody>
          </p:sp>
          <p:sp>
            <p:nvSpPr>
              <p:cNvPr id="90" name="Cube 89"/>
              <p:cNvSpPr/>
              <p:nvPr/>
            </p:nvSpPr>
            <p:spPr>
              <a:xfrm>
                <a:off x="4228038" y="657028"/>
                <a:ext cx="1098551" cy="731889"/>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anchor="ctr"/>
              <a:lstStyle/>
              <a:p>
                <a:pPr algn="ctr">
                  <a:defRPr/>
                </a:pPr>
                <a:r>
                  <a:rPr lang="en-US" sz="1100" dirty="0">
                    <a:solidFill>
                      <a:schemeClr val="tx1"/>
                    </a:solidFill>
                  </a:rPr>
                  <a:t>Engineering</a:t>
                </a:r>
              </a:p>
              <a:p>
                <a:pPr algn="ctr">
                  <a:defRPr/>
                </a:pPr>
                <a:r>
                  <a:rPr lang="en-US" sz="1100" dirty="0">
                    <a:solidFill>
                      <a:schemeClr val="tx1"/>
                    </a:solidFill>
                  </a:rPr>
                  <a:t>Technician</a:t>
                </a:r>
              </a:p>
            </p:txBody>
          </p:sp>
          <p:sp>
            <p:nvSpPr>
              <p:cNvPr id="91" name="Cube 90"/>
              <p:cNvSpPr/>
              <p:nvPr/>
            </p:nvSpPr>
            <p:spPr>
              <a:xfrm>
                <a:off x="5164664" y="657028"/>
                <a:ext cx="1096964" cy="731889"/>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Relay</a:t>
                </a:r>
              </a:p>
              <a:p>
                <a:pPr algn="ctr">
                  <a:defRPr/>
                </a:pPr>
                <a:r>
                  <a:rPr lang="en-US" sz="1100" dirty="0">
                    <a:solidFill>
                      <a:schemeClr val="tx1"/>
                    </a:solidFill>
                  </a:rPr>
                  <a:t>Technician</a:t>
                </a:r>
              </a:p>
            </p:txBody>
          </p:sp>
          <p:sp>
            <p:nvSpPr>
              <p:cNvPr id="92" name="Cube 91"/>
              <p:cNvSpPr/>
              <p:nvPr/>
            </p:nvSpPr>
            <p:spPr>
              <a:xfrm>
                <a:off x="6101290" y="657028"/>
                <a:ext cx="1096964" cy="731889"/>
              </a:xfrm>
              <a:prstGeom prst="cube">
                <a:avLst/>
              </a:prstGeom>
              <a:gradFill flip="none" rotWithShape="1">
                <a:gsLst>
                  <a:gs pos="0">
                    <a:schemeClr val="tx2">
                      <a:lumMod val="60000"/>
                      <a:lumOff val="40000"/>
                    </a:schemeClr>
                  </a:gs>
                  <a:gs pos="50000">
                    <a:schemeClr val="accent1">
                      <a:lumMod val="40000"/>
                      <a:lumOff val="60000"/>
                    </a:schemeClr>
                  </a:gs>
                  <a:gs pos="100000">
                    <a:schemeClr val="accent1">
                      <a:lumMod val="20000"/>
                      <a:lumOff val="8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Natural Gas Technology</a:t>
                </a:r>
              </a:p>
            </p:txBody>
          </p:sp>
        </p:grpSp>
        <p:sp>
          <p:nvSpPr>
            <p:cNvPr id="77" name="Cube 76"/>
            <p:cNvSpPr/>
            <p:nvPr/>
          </p:nvSpPr>
          <p:spPr bwMode="auto">
            <a:xfrm>
              <a:off x="649291" y="3933979"/>
              <a:ext cx="1096962" cy="903361"/>
            </a:xfrm>
            <a:prstGeom prst="cube">
              <a:avLst/>
            </a:prstGeom>
            <a:gradFill flip="none" rotWithShape="1">
              <a:gsLst>
                <a:gs pos="0">
                  <a:srgbClr val="D5EC46">
                    <a:tint val="66000"/>
                    <a:satMod val="160000"/>
                  </a:srgbClr>
                </a:gs>
                <a:gs pos="50000">
                  <a:srgbClr val="D5EC46">
                    <a:tint val="44500"/>
                    <a:satMod val="160000"/>
                  </a:srgbClr>
                </a:gs>
                <a:gs pos="100000">
                  <a:srgbClr val="D5EC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100" dirty="0">
                  <a:solidFill>
                    <a:schemeClr val="tx1"/>
                  </a:solidFill>
                </a:rPr>
                <a:t>Business Fundamentals</a:t>
              </a:r>
            </a:p>
          </p:txBody>
        </p:sp>
        <p:sp>
          <p:nvSpPr>
            <p:cNvPr id="78" name="Cube 77"/>
            <p:cNvSpPr/>
            <p:nvPr/>
          </p:nvSpPr>
          <p:spPr bwMode="auto">
            <a:xfrm>
              <a:off x="1513114" y="3933980"/>
              <a:ext cx="1023257" cy="877506"/>
            </a:xfrm>
            <a:prstGeom prst="cube">
              <a:avLst/>
            </a:prstGeom>
            <a:gradFill flip="none" rotWithShape="1">
              <a:gsLst>
                <a:gs pos="0">
                  <a:srgbClr val="D5EC46">
                    <a:tint val="66000"/>
                    <a:satMod val="160000"/>
                  </a:srgbClr>
                </a:gs>
                <a:gs pos="50000">
                  <a:srgbClr val="D5EC46">
                    <a:tint val="44500"/>
                    <a:satMod val="160000"/>
                  </a:srgbClr>
                </a:gs>
                <a:gs pos="100000">
                  <a:srgbClr val="D5EC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Teamwork</a:t>
              </a:r>
            </a:p>
          </p:txBody>
        </p:sp>
        <p:sp>
          <p:nvSpPr>
            <p:cNvPr id="79" name="Cube 78"/>
            <p:cNvSpPr/>
            <p:nvPr/>
          </p:nvSpPr>
          <p:spPr bwMode="auto">
            <a:xfrm>
              <a:off x="2383972" y="3933979"/>
              <a:ext cx="1066800" cy="877507"/>
            </a:xfrm>
            <a:prstGeom prst="cube">
              <a:avLst/>
            </a:prstGeom>
            <a:gradFill flip="none" rotWithShape="1">
              <a:gsLst>
                <a:gs pos="0">
                  <a:srgbClr val="D5EC46">
                    <a:tint val="66000"/>
                    <a:satMod val="160000"/>
                  </a:srgbClr>
                </a:gs>
                <a:gs pos="50000">
                  <a:srgbClr val="D5EC46">
                    <a:tint val="44500"/>
                    <a:satMod val="160000"/>
                  </a:srgbClr>
                </a:gs>
                <a:gs pos="100000">
                  <a:srgbClr val="D5EC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anchor="ctr"/>
            <a:lstStyle/>
            <a:p>
              <a:pPr algn="ctr">
                <a:defRPr/>
              </a:pPr>
              <a:r>
                <a:rPr lang="en-US" sz="1100" dirty="0">
                  <a:solidFill>
                    <a:schemeClr val="tx1"/>
                  </a:solidFill>
                </a:rPr>
                <a:t>Following</a:t>
              </a:r>
              <a:br>
                <a:rPr lang="en-US" sz="1100" dirty="0">
                  <a:solidFill>
                    <a:schemeClr val="tx1"/>
                  </a:solidFill>
                </a:rPr>
              </a:br>
              <a:r>
                <a:rPr lang="en-US" sz="1100" dirty="0">
                  <a:solidFill>
                    <a:schemeClr val="tx1"/>
                  </a:solidFill>
                </a:rPr>
                <a:t>Directions</a:t>
              </a:r>
            </a:p>
          </p:txBody>
        </p:sp>
        <p:sp>
          <p:nvSpPr>
            <p:cNvPr id="80" name="Cube 79"/>
            <p:cNvSpPr/>
            <p:nvPr/>
          </p:nvSpPr>
          <p:spPr bwMode="auto">
            <a:xfrm>
              <a:off x="3298371" y="3933979"/>
              <a:ext cx="1186543" cy="910163"/>
            </a:xfrm>
            <a:prstGeom prst="cube">
              <a:avLst/>
            </a:prstGeom>
            <a:gradFill flip="none" rotWithShape="1">
              <a:gsLst>
                <a:gs pos="0">
                  <a:srgbClr val="D5EC46">
                    <a:tint val="66000"/>
                    <a:satMod val="160000"/>
                  </a:srgbClr>
                </a:gs>
                <a:gs pos="50000">
                  <a:srgbClr val="D5EC46">
                    <a:tint val="44500"/>
                    <a:satMod val="160000"/>
                  </a:srgbClr>
                </a:gs>
                <a:gs pos="100000">
                  <a:srgbClr val="D5EC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100" dirty="0">
                  <a:solidFill>
                    <a:schemeClr val="tx1"/>
                  </a:solidFill>
                </a:rPr>
                <a:t>Planning, Organizing &amp; Scheduling</a:t>
              </a:r>
            </a:p>
          </p:txBody>
        </p:sp>
        <p:sp>
          <p:nvSpPr>
            <p:cNvPr id="81" name="Cube 80"/>
            <p:cNvSpPr/>
            <p:nvPr/>
          </p:nvSpPr>
          <p:spPr bwMode="auto">
            <a:xfrm>
              <a:off x="4321630" y="3933979"/>
              <a:ext cx="1240970" cy="910164"/>
            </a:xfrm>
            <a:prstGeom prst="cube">
              <a:avLst/>
            </a:prstGeom>
            <a:gradFill flip="none" rotWithShape="1">
              <a:gsLst>
                <a:gs pos="0">
                  <a:srgbClr val="D5EC46">
                    <a:tint val="66000"/>
                    <a:satMod val="160000"/>
                  </a:srgbClr>
                </a:gs>
                <a:gs pos="50000">
                  <a:srgbClr val="D5EC46">
                    <a:tint val="44500"/>
                    <a:satMod val="160000"/>
                  </a:srgbClr>
                </a:gs>
                <a:gs pos="100000">
                  <a:srgbClr val="D5EC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anchor="ctr"/>
            <a:lstStyle/>
            <a:p>
              <a:pPr algn="ctr">
                <a:defRPr/>
              </a:pPr>
              <a:r>
                <a:rPr lang="en-US" sz="1100" dirty="0">
                  <a:solidFill>
                    <a:schemeClr val="tx1"/>
                  </a:solidFill>
                </a:rPr>
                <a:t>Problem Solving</a:t>
              </a:r>
              <a:br>
                <a:rPr lang="en-US" sz="1100" dirty="0">
                  <a:solidFill>
                    <a:schemeClr val="tx1"/>
                  </a:solidFill>
                </a:rPr>
              </a:br>
              <a:r>
                <a:rPr lang="en-US" sz="1100" dirty="0">
                  <a:solidFill>
                    <a:schemeClr val="tx1"/>
                  </a:solidFill>
                </a:rPr>
                <a:t>Decision Making</a:t>
              </a:r>
            </a:p>
          </p:txBody>
        </p:sp>
        <p:sp>
          <p:nvSpPr>
            <p:cNvPr id="71" name="Cube 70"/>
            <p:cNvSpPr/>
            <p:nvPr/>
          </p:nvSpPr>
          <p:spPr bwMode="auto">
            <a:xfrm>
              <a:off x="5389567" y="3932639"/>
              <a:ext cx="858834" cy="911504"/>
            </a:xfrm>
            <a:prstGeom prst="cube">
              <a:avLst/>
            </a:prstGeom>
            <a:gradFill flip="none" rotWithShape="1">
              <a:gsLst>
                <a:gs pos="0">
                  <a:srgbClr val="D5EC46">
                    <a:tint val="66000"/>
                    <a:satMod val="160000"/>
                  </a:srgbClr>
                </a:gs>
                <a:gs pos="50000">
                  <a:srgbClr val="D5EC46">
                    <a:tint val="44500"/>
                    <a:satMod val="160000"/>
                  </a:srgbClr>
                </a:gs>
                <a:gs pos="100000">
                  <a:srgbClr val="D5EC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anchor="ctr"/>
            <a:lstStyle/>
            <a:p>
              <a:pPr algn="ctr">
                <a:defRPr/>
              </a:pPr>
              <a:r>
                <a:rPr lang="en-US" sz="1100" dirty="0">
                  <a:solidFill>
                    <a:schemeClr val="tx1"/>
                  </a:solidFill>
                </a:rPr>
                <a:t>Ethics</a:t>
              </a:r>
            </a:p>
          </p:txBody>
        </p:sp>
        <p:sp>
          <p:nvSpPr>
            <p:cNvPr id="72" name="Cube 71"/>
            <p:cNvSpPr/>
            <p:nvPr/>
          </p:nvSpPr>
          <p:spPr bwMode="auto">
            <a:xfrm>
              <a:off x="6063343" y="3932639"/>
              <a:ext cx="1317171" cy="911503"/>
            </a:xfrm>
            <a:prstGeom prst="cube">
              <a:avLst/>
            </a:prstGeom>
            <a:gradFill flip="none" rotWithShape="1">
              <a:gsLst>
                <a:gs pos="0">
                  <a:srgbClr val="D5EC46">
                    <a:tint val="66000"/>
                    <a:satMod val="160000"/>
                  </a:srgbClr>
                </a:gs>
                <a:gs pos="50000">
                  <a:srgbClr val="D5EC46">
                    <a:tint val="44500"/>
                    <a:satMod val="160000"/>
                  </a:srgbClr>
                </a:gs>
                <a:gs pos="100000">
                  <a:srgbClr val="D5EC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anchor="ctr"/>
            <a:lstStyle/>
            <a:p>
              <a:pPr algn="ctr">
                <a:defRPr/>
              </a:pPr>
              <a:r>
                <a:rPr lang="en-US" sz="1100" dirty="0">
                  <a:solidFill>
                    <a:schemeClr val="tx1"/>
                  </a:solidFill>
                </a:rPr>
                <a:t>Employability &amp;</a:t>
              </a:r>
            </a:p>
            <a:p>
              <a:pPr algn="ctr">
                <a:defRPr/>
              </a:pPr>
              <a:r>
                <a:rPr lang="en-US" sz="1100" spc="-20" dirty="0">
                  <a:solidFill>
                    <a:schemeClr val="tx1"/>
                  </a:solidFill>
                </a:rPr>
                <a:t>Entrepreneurship</a:t>
              </a:r>
            </a:p>
            <a:p>
              <a:pPr algn="ctr">
                <a:defRPr/>
              </a:pPr>
              <a:r>
                <a:rPr lang="en-US" sz="1100" dirty="0">
                  <a:solidFill>
                    <a:schemeClr val="tx1"/>
                  </a:solidFill>
                </a:rPr>
                <a:t>Skills</a:t>
              </a:r>
            </a:p>
          </p:txBody>
        </p:sp>
        <p:sp>
          <p:nvSpPr>
            <p:cNvPr id="82" name="Cube 81"/>
            <p:cNvSpPr/>
            <p:nvPr/>
          </p:nvSpPr>
          <p:spPr bwMode="auto">
            <a:xfrm>
              <a:off x="7217229" y="3934426"/>
              <a:ext cx="1254034" cy="898831"/>
            </a:xfrm>
            <a:prstGeom prst="cube">
              <a:avLst/>
            </a:prstGeom>
            <a:gradFill flip="none" rotWithShape="1">
              <a:gsLst>
                <a:gs pos="0">
                  <a:srgbClr val="D5EC46">
                    <a:tint val="66000"/>
                    <a:satMod val="160000"/>
                  </a:srgbClr>
                </a:gs>
                <a:gs pos="50000">
                  <a:srgbClr val="D5EC46">
                    <a:tint val="44500"/>
                    <a:satMod val="160000"/>
                  </a:srgbClr>
                </a:gs>
                <a:gs pos="100000">
                  <a:srgbClr val="D5EC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1000" dirty="0">
                  <a:solidFill>
                    <a:schemeClr val="tx1"/>
                  </a:solidFill>
                </a:rPr>
                <a:t>Working with Basic</a:t>
              </a:r>
            </a:p>
            <a:p>
              <a:pPr algn="ctr">
                <a:defRPr/>
              </a:pPr>
              <a:r>
                <a:rPr lang="en-US" sz="1000" spc="-30" dirty="0">
                  <a:solidFill>
                    <a:schemeClr val="tx1"/>
                  </a:solidFill>
                </a:rPr>
                <a:t>Hand &amp; Power Tools</a:t>
              </a:r>
              <a:br>
                <a:rPr lang="en-US" sz="1000" spc="-30" dirty="0">
                  <a:solidFill>
                    <a:schemeClr val="tx1"/>
                  </a:solidFill>
                </a:rPr>
              </a:br>
              <a:r>
                <a:rPr lang="en-US" sz="1000" dirty="0">
                  <a:solidFill>
                    <a:schemeClr val="tx1"/>
                  </a:solidFill>
                </a:rPr>
                <a:t>&amp; Technology</a:t>
              </a:r>
            </a:p>
          </p:txBody>
        </p:sp>
        <p:sp>
          <p:nvSpPr>
            <p:cNvPr id="52" name="Cube 51"/>
            <p:cNvSpPr/>
            <p:nvPr/>
          </p:nvSpPr>
          <p:spPr bwMode="auto">
            <a:xfrm>
              <a:off x="324307" y="4939524"/>
              <a:ext cx="1101721" cy="906105"/>
            </a:xfrm>
            <a:prstGeom prst="cube">
              <a:avLst/>
            </a:prstGeom>
            <a:gradFill flip="none" rotWithShape="1">
              <a:gsLst>
                <a:gs pos="0">
                  <a:srgbClr val="F2CF46">
                    <a:tint val="66000"/>
                    <a:satMod val="160000"/>
                  </a:srgbClr>
                </a:gs>
                <a:gs pos="50000">
                  <a:srgbClr val="F2CF46">
                    <a:tint val="44500"/>
                    <a:satMod val="160000"/>
                  </a:srgbClr>
                </a:gs>
                <a:gs pos="100000">
                  <a:srgbClr val="F2CF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1100" dirty="0">
                  <a:solidFill>
                    <a:schemeClr val="tx1"/>
                  </a:solidFill>
                </a:rPr>
                <a:t>Mathematics</a:t>
              </a:r>
            </a:p>
          </p:txBody>
        </p:sp>
        <p:sp>
          <p:nvSpPr>
            <p:cNvPr id="53" name="Cube 52"/>
            <p:cNvSpPr/>
            <p:nvPr/>
          </p:nvSpPr>
          <p:spPr bwMode="auto">
            <a:xfrm>
              <a:off x="1252995" y="4939526"/>
              <a:ext cx="1218062" cy="895218"/>
            </a:xfrm>
            <a:prstGeom prst="cube">
              <a:avLst/>
            </a:prstGeom>
            <a:gradFill flip="none" rotWithShape="1">
              <a:gsLst>
                <a:gs pos="0">
                  <a:srgbClr val="F2CF46">
                    <a:tint val="66000"/>
                    <a:satMod val="160000"/>
                  </a:srgbClr>
                </a:gs>
                <a:gs pos="50000">
                  <a:srgbClr val="F2CF46">
                    <a:tint val="44500"/>
                    <a:satMod val="160000"/>
                  </a:srgbClr>
                </a:gs>
                <a:gs pos="100000">
                  <a:srgbClr val="F2CF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000" dirty="0">
                  <a:solidFill>
                    <a:schemeClr val="tx1"/>
                  </a:solidFill>
                </a:rPr>
                <a:t>Locating,</a:t>
              </a:r>
              <a:br>
                <a:rPr lang="en-US" sz="1000" dirty="0">
                  <a:solidFill>
                    <a:schemeClr val="tx1"/>
                  </a:solidFill>
                </a:rPr>
              </a:br>
              <a:r>
                <a:rPr lang="en-US" sz="1000" dirty="0">
                  <a:solidFill>
                    <a:schemeClr val="tx1"/>
                  </a:solidFill>
                </a:rPr>
                <a:t>Reading &amp; Using Information</a:t>
              </a:r>
            </a:p>
          </p:txBody>
        </p:sp>
        <p:sp>
          <p:nvSpPr>
            <p:cNvPr id="54" name="Cube 53"/>
            <p:cNvSpPr/>
            <p:nvPr/>
          </p:nvSpPr>
          <p:spPr bwMode="auto">
            <a:xfrm>
              <a:off x="2324100" y="4935952"/>
              <a:ext cx="952500" cy="942334"/>
            </a:xfrm>
            <a:prstGeom prst="cube">
              <a:avLst/>
            </a:prstGeom>
            <a:gradFill flip="none" rotWithShape="1">
              <a:gsLst>
                <a:gs pos="0">
                  <a:srgbClr val="F2CF46">
                    <a:tint val="66000"/>
                    <a:satMod val="160000"/>
                  </a:srgbClr>
                </a:gs>
                <a:gs pos="50000">
                  <a:srgbClr val="F2CF46">
                    <a:tint val="44500"/>
                    <a:satMod val="160000"/>
                  </a:srgbClr>
                </a:gs>
                <a:gs pos="100000">
                  <a:srgbClr val="F2CF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anchor="ctr"/>
            <a:lstStyle/>
            <a:p>
              <a:pPr algn="ctr">
                <a:defRPr/>
              </a:pPr>
              <a:r>
                <a:rPr lang="en-US" sz="1100" dirty="0">
                  <a:solidFill>
                    <a:schemeClr val="tx1"/>
                  </a:solidFill>
                </a:rPr>
                <a:t>Writing</a:t>
              </a:r>
            </a:p>
          </p:txBody>
        </p:sp>
        <p:sp>
          <p:nvSpPr>
            <p:cNvPr id="55" name="Cube 54"/>
            <p:cNvSpPr/>
            <p:nvPr/>
          </p:nvSpPr>
          <p:spPr bwMode="auto">
            <a:xfrm>
              <a:off x="3093720" y="4935952"/>
              <a:ext cx="999309" cy="898791"/>
            </a:xfrm>
            <a:prstGeom prst="cube">
              <a:avLst/>
            </a:prstGeom>
            <a:gradFill flip="none" rotWithShape="1">
              <a:gsLst>
                <a:gs pos="0">
                  <a:srgbClr val="F2CF46">
                    <a:tint val="66000"/>
                    <a:satMod val="160000"/>
                  </a:srgbClr>
                </a:gs>
                <a:gs pos="50000">
                  <a:srgbClr val="F2CF46">
                    <a:tint val="44500"/>
                    <a:satMod val="160000"/>
                  </a:srgbClr>
                </a:gs>
                <a:gs pos="100000">
                  <a:srgbClr val="F2CF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Listening</a:t>
              </a:r>
            </a:p>
          </p:txBody>
        </p:sp>
        <p:sp>
          <p:nvSpPr>
            <p:cNvPr id="56" name="Cube 55"/>
            <p:cNvSpPr/>
            <p:nvPr/>
          </p:nvSpPr>
          <p:spPr bwMode="auto">
            <a:xfrm>
              <a:off x="3916680" y="4935952"/>
              <a:ext cx="1014549" cy="920562"/>
            </a:xfrm>
            <a:prstGeom prst="cube">
              <a:avLst/>
            </a:prstGeom>
            <a:gradFill flip="none" rotWithShape="1">
              <a:gsLst>
                <a:gs pos="0">
                  <a:srgbClr val="F2CF46">
                    <a:tint val="66000"/>
                    <a:satMod val="160000"/>
                  </a:srgbClr>
                </a:gs>
                <a:gs pos="50000">
                  <a:srgbClr val="F2CF46">
                    <a:tint val="44500"/>
                    <a:satMod val="160000"/>
                  </a:srgbClr>
                </a:gs>
                <a:gs pos="100000">
                  <a:srgbClr val="F2CF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Speaking</a:t>
              </a:r>
            </a:p>
          </p:txBody>
        </p:sp>
        <p:sp>
          <p:nvSpPr>
            <p:cNvPr id="57" name="Cube 56"/>
            <p:cNvSpPr/>
            <p:nvPr/>
          </p:nvSpPr>
          <p:spPr bwMode="auto">
            <a:xfrm>
              <a:off x="4739640" y="4935952"/>
              <a:ext cx="1182189" cy="887905"/>
            </a:xfrm>
            <a:prstGeom prst="cube">
              <a:avLst/>
            </a:prstGeom>
            <a:gradFill flip="none" rotWithShape="1">
              <a:gsLst>
                <a:gs pos="0">
                  <a:srgbClr val="F2CF46">
                    <a:tint val="66000"/>
                    <a:satMod val="160000"/>
                  </a:srgbClr>
                </a:gs>
                <a:gs pos="50000">
                  <a:srgbClr val="F2CF46">
                    <a:tint val="44500"/>
                    <a:satMod val="160000"/>
                  </a:srgbClr>
                </a:gs>
                <a:gs pos="100000">
                  <a:srgbClr val="F2CF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100" dirty="0">
                  <a:solidFill>
                    <a:schemeClr val="tx1"/>
                  </a:solidFill>
                </a:rPr>
                <a:t>Engineering &amp; Technology</a:t>
              </a:r>
            </a:p>
          </p:txBody>
        </p:sp>
        <p:sp>
          <p:nvSpPr>
            <p:cNvPr id="58" name="Cube 57"/>
            <p:cNvSpPr/>
            <p:nvPr/>
          </p:nvSpPr>
          <p:spPr bwMode="auto">
            <a:xfrm>
              <a:off x="5730240" y="5197928"/>
              <a:ext cx="1203960" cy="625928"/>
            </a:xfrm>
            <a:prstGeom prst="cube">
              <a:avLst/>
            </a:prstGeom>
            <a:gradFill flip="none" rotWithShape="1">
              <a:gsLst>
                <a:gs pos="0">
                  <a:srgbClr val="F2CF46">
                    <a:tint val="66000"/>
                    <a:satMod val="160000"/>
                  </a:srgbClr>
                </a:gs>
                <a:gs pos="50000">
                  <a:srgbClr val="F2CF46">
                    <a:tint val="44500"/>
                    <a:satMod val="160000"/>
                  </a:srgbClr>
                </a:gs>
                <a:gs pos="100000">
                  <a:srgbClr val="F2CF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100" dirty="0">
                  <a:solidFill>
                    <a:schemeClr val="tx1"/>
                  </a:solidFill>
                </a:rPr>
                <a:t>Critical &amp; Analytical Thinking</a:t>
              </a:r>
            </a:p>
          </p:txBody>
        </p:sp>
        <p:sp>
          <p:nvSpPr>
            <p:cNvPr id="67" name="Cube 66"/>
            <p:cNvSpPr/>
            <p:nvPr/>
          </p:nvSpPr>
          <p:spPr bwMode="auto">
            <a:xfrm>
              <a:off x="6751319" y="4953416"/>
              <a:ext cx="1075509" cy="881327"/>
            </a:xfrm>
            <a:prstGeom prst="cube">
              <a:avLst/>
            </a:prstGeom>
            <a:gradFill flip="none" rotWithShape="1">
              <a:gsLst>
                <a:gs pos="0">
                  <a:srgbClr val="F2CF46">
                    <a:tint val="66000"/>
                    <a:satMod val="160000"/>
                  </a:srgbClr>
                </a:gs>
                <a:gs pos="50000">
                  <a:srgbClr val="F2CF46">
                    <a:tint val="44500"/>
                    <a:satMod val="160000"/>
                  </a:srgbClr>
                </a:gs>
                <a:gs pos="100000">
                  <a:srgbClr val="F2CF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100" dirty="0">
                  <a:solidFill>
                    <a:schemeClr val="tx1"/>
                  </a:solidFill>
                </a:rPr>
                <a:t>Science</a:t>
              </a:r>
            </a:p>
          </p:txBody>
        </p:sp>
        <p:sp>
          <p:nvSpPr>
            <p:cNvPr id="70" name="Cube 69"/>
            <p:cNvSpPr/>
            <p:nvPr/>
          </p:nvSpPr>
          <p:spPr bwMode="auto">
            <a:xfrm>
              <a:off x="7627621" y="4977278"/>
              <a:ext cx="1021080" cy="881413"/>
            </a:xfrm>
            <a:prstGeom prst="cube">
              <a:avLst/>
            </a:prstGeom>
            <a:gradFill flip="none" rotWithShape="1">
              <a:gsLst>
                <a:gs pos="0">
                  <a:srgbClr val="F2CF46">
                    <a:tint val="66000"/>
                    <a:satMod val="160000"/>
                  </a:srgbClr>
                </a:gs>
                <a:gs pos="50000">
                  <a:srgbClr val="F2CF46">
                    <a:tint val="44500"/>
                    <a:satMod val="160000"/>
                  </a:srgbClr>
                </a:gs>
                <a:gs pos="100000">
                  <a:srgbClr val="F2CF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100" dirty="0">
                  <a:solidFill>
                    <a:schemeClr val="tx1"/>
                  </a:solidFill>
                </a:rPr>
                <a:t>Information Technology</a:t>
              </a:r>
            </a:p>
          </p:txBody>
        </p:sp>
        <p:sp>
          <p:nvSpPr>
            <p:cNvPr id="2" name="Cube 1"/>
            <p:cNvSpPr/>
            <p:nvPr/>
          </p:nvSpPr>
          <p:spPr bwMode="auto">
            <a:xfrm>
              <a:off x="92075" y="5954640"/>
              <a:ext cx="1189038" cy="903361"/>
            </a:xfrm>
            <a:prstGeom prst="cube">
              <a:avLst/>
            </a:prstGeom>
            <a:gradFill flip="none" rotWithShape="1">
              <a:gsLst>
                <a:gs pos="0">
                  <a:srgbClr val="F79646">
                    <a:tint val="66000"/>
                    <a:satMod val="160000"/>
                  </a:srgbClr>
                </a:gs>
                <a:gs pos="50000">
                  <a:srgbClr val="F79646">
                    <a:tint val="44500"/>
                    <a:satMod val="160000"/>
                  </a:srgbClr>
                </a:gs>
                <a:gs pos="100000">
                  <a:srgbClr val="F796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Interpersonal Skills</a:t>
              </a:r>
            </a:p>
          </p:txBody>
        </p:sp>
        <p:sp>
          <p:nvSpPr>
            <p:cNvPr id="25" name="Cube 24"/>
            <p:cNvSpPr/>
            <p:nvPr/>
          </p:nvSpPr>
          <p:spPr bwMode="auto">
            <a:xfrm>
              <a:off x="1108075" y="5954640"/>
              <a:ext cx="1096963" cy="903361"/>
            </a:xfrm>
            <a:prstGeom prst="cube">
              <a:avLst/>
            </a:prstGeom>
            <a:gradFill flip="none" rotWithShape="1">
              <a:gsLst>
                <a:gs pos="0">
                  <a:srgbClr val="F79646">
                    <a:tint val="66000"/>
                    <a:satMod val="160000"/>
                  </a:srgbClr>
                </a:gs>
                <a:gs pos="50000">
                  <a:srgbClr val="F79646">
                    <a:tint val="44500"/>
                    <a:satMod val="160000"/>
                  </a:srgbClr>
                </a:gs>
                <a:gs pos="100000">
                  <a:srgbClr val="F796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Integrity</a:t>
              </a:r>
            </a:p>
          </p:txBody>
        </p:sp>
        <p:sp>
          <p:nvSpPr>
            <p:cNvPr id="31" name="Cube 30"/>
            <p:cNvSpPr/>
            <p:nvPr/>
          </p:nvSpPr>
          <p:spPr bwMode="auto">
            <a:xfrm>
              <a:off x="1937658" y="5954641"/>
              <a:ext cx="1240972" cy="903359"/>
            </a:xfrm>
            <a:prstGeom prst="cube">
              <a:avLst/>
            </a:prstGeom>
            <a:gradFill flip="none" rotWithShape="1">
              <a:gsLst>
                <a:gs pos="0">
                  <a:srgbClr val="F79646">
                    <a:tint val="66000"/>
                    <a:satMod val="160000"/>
                  </a:srgbClr>
                </a:gs>
                <a:gs pos="50000">
                  <a:srgbClr val="F79646">
                    <a:tint val="44500"/>
                    <a:satMod val="160000"/>
                  </a:srgbClr>
                </a:gs>
                <a:gs pos="100000">
                  <a:srgbClr val="F796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anchor="ctr"/>
            <a:lstStyle/>
            <a:p>
              <a:pPr algn="ctr">
                <a:defRPr/>
              </a:pPr>
              <a:r>
                <a:rPr lang="en-US" sz="1100" dirty="0">
                  <a:solidFill>
                    <a:schemeClr val="tx1"/>
                  </a:solidFill>
                </a:rPr>
                <a:t>Professionalism</a:t>
              </a:r>
            </a:p>
          </p:txBody>
        </p:sp>
        <p:sp>
          <p:nvSpPr>
            <p:cNvPr id="65" name="Cube 64"/>
            <p:cNvSpPr/>
            <p:nvPr/>
          </p:nvSpPr>
          <p:spPr bwMode="auto">
            <a:xfrm>
              <a:off x="2955925" y="5954640"/>
              <a:ext cx="1098550" cy="903361"/>
            </a:xfrm>
            <a:prstGeom prst="cube">
              <a:avLst/>
            </a:prstGeom>
            <a:gradFill flip="none" rotWithShape="1">
              <a:gsLst>
                <a:gs pos="0">
                  <a:srgbClr val="F79646">
                    <a:tint val="66000"/>
                    <a:satMod val="160000"/>
                  </a:srgbClr>
                </a:gs>
                <a:gs pos="50000">
                  <a:srgbClr val="F79646">
                    <a:tint val="44500"/>
                    <a:satMod val="160000"/>
                  </a:srgbClr>
                </a:gs>
                <a:gs pos="100000">
                  <a:srgbClr val="F796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Reputation</a:t>
              </a:r>
            </a:p>
          </p:txBody>
        </p:sp>
        <p:sp>
          <p:nvSpPr>
            <p:cNvPr id="30" name="Cube 29"/>
            <p:cNvSpPr/>
            <p:nvPr/>
          </p:nvSpPr>
          <p:spPr bwMode="auto">
            <a:xfrm>
              <a:off x="3881438" y="5954640"/>
              <a:ext cx="1096962" cy="903361"/>
            </a:xfrm>
            <a:prstGeom prst="cube">
              <a:avLst/>
            </a:prstGeom>
            <a:gradFill flip="none" rotWithShape="1">
              <a:gsLst>
                <a:gs pos="0">
                  <a:srgbClr val="F79646">
                    <a:tint val="66000"/>
                    <a:satMod val="160000"/>
                  </a:srgbClr>
                </a:gs>
                <a:gs pos="50000">
                  <a:srgbClr val="F79646">
                    <a:tint val="44500"/>
                    <a:satMod val="160000"/>
                  </a:srgbClr>
                </a:gs>
                <a:gs pos="100000">
                  <a:srgbClr val="F796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Motivation</a:t>
              </a:r>
            </a:p>
          </p:txBody>
        </p:sp>
        <p:sp>
          <p:nvSpPr>
            <p:cNvPr id="29" name="Cube 28"/>
            <p:cNvSpPr/>
            <p:nvPr/>
          </p:nvSpPr>
          <p:spPr bwMode="auto">
            <a:xfrm>
              <a:off x="4757057" y="5954641"/>
              <a:ext cx="1237343" cy="903360"/>
            </a:xfrm>
            <a:prstGeom prst="cube">
              <a:avLst/>
            </a:prstGeom>
            <a:gradFill flip="none" rotWithShape="1">
              <a:gsLst>
                <a:gs pos="0">
                  <a:srgbClr val="F79646">
                    <a:tint val="66000"/>
                    <a:satMod val="160000"/>
                  </a:srgbClr>
                </a:gs>
                <a:gs pos="50000">
                  <a:srgbClr val="F79646">
                    <a:tint val="44500"/>
                    <a:satMod val="160000"/>
                  </a:srgbClr>
                </a:gs>
                <a:gs pos="100000">
                  <a:srgbClr val="F796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Dependability &amp; Reliability</a:t>
              </a:r>
            </a:p>
          </p:txBody>
        </p:sp>
        <p:sp>
          <p:nvSpPr>
            <p:cNvPr id="28" name="Cube 27"/>
            <p:cNvSpPr/>
            <p:nvPr/>
          </p:nvSpPr>
          <p:spPr bwMode="auto">
            <a:xfrm>
              <a:off x="5821363" y="5954640"/>
              <a:ext cx="1187450" cy="903361"/>
            </a:xfrm>
            <a:prstGeom prst="cube">
              <a:avLst/>
            </a:prstGeom>
            <a:gradFill flip="none" rotWithShape="1">
              <a:gsLst>
                <a:gs pos="0">
                  <a:srgbClr val="F79646">
                    <a:tint val="66000"/>
                    <a:satMod val="160000"/>
                  </a:srgbClr>
                </a:gs>
                <a:gs pos="50000">
                  <a:srgbClr val="F79646">
                    <a:tint val="44500"/>
                    <a:satMod val="160000"/>
                  </a:srgbClr>
                </a:gs>
                <a:gs pos="100000">
                  <a:srgbClr val="F796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Self- Development</a:t>
              </a:r>
            </a:p>
          </p:txBody>
        </p:sp>
        <p:sp>
          <p:nvSpPr>
            <p:cNvPr id="27" name="Cube 26"/>
            <p:cNvSpPr/>
            <p:nvPr/>
          </p:nvSpPr>
          <p:spPr bwMode="auto">
            <a:xfrm>
              <a:off x="6837363" y="5954640"/>
              <a:ext cx="1096962" cy="903361"/>
            </a:xfrm>
            <a:prstGeom prst="cube">
              <a:avLst/>
            </a:prstGeom>
            <a:gradFill flip="none" rotWithShape="1">
              <a:gsLst>
                <a:gs pos="0">
                  <a:srgbClr val="F79646">
                    <a:tint val="66000"/>
                    <a:satMod val="160000"/>
                  </a:srgbClr>
                </a:gs>
                <a:gs pos="50000">
                  <a:srgbClr val="F79646">
                    <a:tint val="44500"/>
                    <a:satMod val="160000"/>
                  </a:srgbClr>
                </a:gs>
                <a:gs pos="100000">
                  <a:srgbClr val="F796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Flexibility &amp; Adaptability</a:t>
              </a:r>
            </a:p>
          </p:txBody>
        </p:sp>
        <p:sp>
          <p:nvSpPr>
            <p:cNvPr id="26" name="Cube 25"/>
            <p:cNvSpPr/>
            <p:nvPr/>
          </p:nvSpPr>
          <p:spPr bwMode="auto">
            <a:xfrm>
              <a:off x="7761288" y="5954640"/>
              <a:ext cx="1096962" cy="903361"/>
            </a:xfrm>
            <a:prstGeom prst="cube">
              <a:avLst/>
            </a:prstGeom>
            <a:gradFill flip="none" rotWithShape="1">
              <a:gsLst>
                <a:gs pos="0">
                  <a:srgbClr val="F79646">
                    <a:tint val="66000"/>
                    <a:satMod val="160000"/>
                  </a:srgbClr>
                </a:gs>
                <a:gs pos="50000">
                  <a:srgbClr val="F79646">
                    <a:tint val="44500"/>
                    <a:satMod val="160000"/>
                  </a:srgbClr>
                </a:gs>
                <a:gs pos="100000">
                  <a:srgbClr val="F796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Ability To Learn</a:t>
              </a:r>
            </a:p>
          </p:txBody>
        </p:sp>
        <p:sp>
          <p:nvSpPr>
            <p:cNvPr id="121" name="Cube 120"/>
            <p:cNvSpPr/>
            <p:nvPr/>
          </p:nvSpPr>
          <p:spPr bwMode="auto">
            <a:xfrm>
              <a:off x="1136471" y="1972859"/>
              <a:ext cx="2172788" cy="747584"/>
            </a:xfrm>
            <a:prstGeom prst="cube">
              <a:avLst/>
            </a:prstGeom>
            <a:gradFill flip="none" rotWithShape="1">
              <a:gsLst>
                <a:gs pos="0">
                  <a:srgbClr val="60E146">
                    <a:tint val="66000"/>
                    <a:satMod val="160000"/>
                  </a:srgbClr>
                </a:gs>
                <a:gs pos="50000">
                  <a:srgbClr val="60E146">
                    <a:tint val="44500"/>
                    <a:satMod val="160000"/>
                  </a:srgbClr>
                </a:gs>
                <a:gs pos="100000">
                  <a:srgbClr val="60E1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Non-Nuclear Generation</a:t>
              </a:r>
              <a:br>
                <a:rPr lang="en-US" sz="1100" dirty="0">
                  <a:solidFill>
                    <a:schemeClr val="tx1"/>
                  </a:solidFill>
                </a:rPr>
              </a:br>
              <a:r>
                <a:rPr lang="en-US" sz="800" dirty="0">
                  <a:solidFill>
                    <a:schemeClr val="tx1"/>
                  </a:solidFill>
                </a:rPr>
                <a:t>(Coal, Natural Gas, Oil, Hydro, Solar, Wind, </a:t>
              </a:r>
              <a:r>
                <a:rPr lang="en-US" sz="800" dirty="0" smtClean="0">
                  <a:solidFill>
                    <a:schemeClr val="tx1"/>
                  </a:solidFill>
                </a:rPr>
                <a:t>Biofuel, </a:t>
              </a:r>
              <a:r>
                <a:rPr lang="en-US" sz="800" dirty="0">
                  <a:solidFill>
                    <a:schemeClr val="tx1"/>
                  </a:solidFill>
                </a:rPr>
                <a:t>Geothermal)</a:t>
              </a:r>
              <a:endParaRPr lang="en-US" sz="1200" dirty="0">
                <a:solidFill>
                  <a:schemeClr val="tx1"/>
                </a:solidFill>
              </a:endParaRPr>
            </a:p>
          </p:txBody>
        </p:sp>
        <p:sp>
          <p:nvSpPr>
            <p:cNvPr id="122" name="Cube 121"/>
            <p:cNvSpPr/>
            <p:nvPr/>
          </p:nvSpPr>
          <p:spPr bwMode="auto">
            <a:xfrm>
              <a:off x="3113315" y="1970313"/>
              <a:ext cx="1571625" cy="771183"/>
            </a:xfrm>
            <a:prstGeom prst="cube">
              <a:avLst/>
            </a:prstGeom>
            <a:gradFill flip="none" rotWithShape="1">
              <a:gsLst>
                <a:gs pos="0">
                  <a:srgbClr val="60E146">
                    <a:tint val="66000"/>
                    <a:satMod val="160000"/>
                  </a:srgbClr>
                </a:gs>
                <a:gs pos="50000">
                  <a:srgbClr val="60E146">
                    <a:tint val="44500"/>
                    <a:satMod val="160000"/>
                  </a:srgbClr>
                </a:gs>
                <a:gs pos="100000">
                  <a:srgbClr val="60E1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100" dirty="0">
                  <a:solidFill>
                    <a:schemeClr val="tx1"/>
                  </a:solidFill>
                </a:rPr>
                <a:t>Nuclear Generation</a:t>
              </a:r>
              <a:endParaRPr lang="en-US" sz="800" dirty="0">
                <a:solidFill>
                  <a:schemeClr val="tx1"/>
                </a:solidFill>
              </a:endParaRPr>
            </a:p>
          </p:txBody>
        </p:sp>
        <p:sp>
          <p:nvSpPr>
            <p:cNvPr id="123" name="Cube 122"/>
            <p:cNvSpPr/>
            <p:nvPr/>
          </p:nvSpPr>
          <p:spPr bwMode="auto">
            <a:xfrm>
              <a:off x="4495801" y="1972640"/>
              <a:ext cx="1862182" cy="758361"/>
            </a:xfrm>
            <a:prstGeom prst="cube">
              <a:avLst/>
            </a:prstGeom>
            <a:gradFill flip="none" rotWithShape="1">
              <a:gsLst>
                <a:gs pos="0">
                  <a:srgbClr val="60E146">
                    <a:tint val="66000"/>
                    <a:satMod val="160000"/>
                  </a:srgbClr>
                </a:gs>
                <a:gs pos="50000">
                  <a:srgbClr val="60E146">
                    <a:tint val="44500"/>
                    <a:satMod val="160000"/>
                  </a:srgbClr>
                </a:gs>
                <a:gs pos="100000">
                  <a:srgbClr val="60E1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0" rIns="0" anchor="ctr"/>
            <a:lstStyle/>
            <a:p>
              <a:pPr algn="ctr">
                <a:defRPr/>
              </a:pPr>
              <a:r>
                <a:rPr lang="en-US" sz="1100" dirty="0">
                  <a:solidFill>
                    <a:schemeClr val="tx1"/>
                  </a:solidFill>
                </a:rPr>
                <a:t>Electric </a:t>
              </a:r>
              <a:br>
                <a:rPr lang="en-US" sz="1100" dirty="0">
                  <a:solidFill>
                    <a:schemeClr val="tx1"/>
                  </a:solidFill>
                </a:rPr>
              </a:br>
              <a:r>
                <a:rPr lang="en-US" sz="1100" dirty="0">
                  <a:solidFill>
                    <a:schemeClr val="tx1"/>
                  </a:solidFill>
                </a:rPr>
                <a:t>Transmission &amp;</a:t>
              </a:r>
              <a:br>
                <a:rPr lang="en-US" sz="1100" dirty="0">
                  <a:solidFill>
                    <a:schemeClr val="tx1"/>
                  </a:solidFill>
                </a:rPr>
              </a:br>
              <a:r>
                <a:rPr lang="en-US" sz="1100" dirty="0">
                  <a:solidFill>
                    <a:schemeClr val="tx1"/>
                  </a:solidFill>
                </a:rPr>
                <a:t>Distribution</a:t>
              </a:r>
            </a:p>
          </p:txBody>
        </p:sp>
        <p:sp>
          <p:nvSpPr>
            <p:cNvPr id="124" name="Cube 123"/>
            <p:cNvSpPr/>
            <p:nvPr/>
          </p:nvSpPr>
          <p:spPr bwMode="auto">
            <a:xfrm>
              <a:off x="6172202" y="1977388"/>
              <a:ext cx="1654628" cy="733153"/>
            </a:xfrm>
            <a:prstGeom prst="cube">
              <a:avLst/>
            </a:prstGeom>
            <a:gradFill flip="none" rotWithShape="1">
              <a:gsLst>
                <a:gs pos="0">
                  <a:srgbClr val="60E146">
                    <a:tint val="66000"/>
                    <a:satMod val="160000"/>
                  </a:srgbClr>
                </a:gs>
                <a:gs pos="50000">
                  <a:srgbClr val="60E146">
                    <a:tint val="44500"/>
                    <a:satMod val="160000"/>
                  </a:srgbClr>
                </a:gs>
                <a:gs pos="100000">
                  <a:srgbClr val="60E146">
                    <a:tint val="23500"/>
                    <a:satMod val="160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dirty="0">
                  <a:solidFill>
                    <a:schemeClr val="tx1"/>
                  </a:solidFill>
                </a:rPr>
                <a:t>Gas Transmission &amp; Distribution</a:t>
              </a:r>
            </a:p>
          </p:txBody>
        </p:sp>
        <p:sp>
          <p:nvSpPr>
            <p:cNvPr id="108" name="Trapezoid 107"/>
            <p:cNvSpPr/>
            <p:nvPr/>
          </p:nvSpPr>
          <p:spPr bwMode="auto">
            <a:xfrm>
              <a:off x="1121229" y="1752599"/>
              <a:ext cx="6520543" cy="370115"/>
            </a:xfrm>
            <a:prstGeom prst="trapezoid">
              <a:avLst>
                <a:gd name="adj" fmla="val 47857"/>
              </a:avLst>
            </a:prstGeom>
            <a:gradFill flip="none" rotWithShape="1">
              <a:gsLst>
                <a:gs pos="0">
                  <a:srgbClr val="60CD46">
                    <a:shade val="30000"/>
                    <a:satMod val="115000"/>
                  </a:srgbClr>
                </a:gs>
                <a:gs pos="50000">
                  <a:srgbClr val="60CD46">
                    <a:shade val="67500"/>
                    <a:satMod val="115000"/>
                  </a:srgbClr>
                </a:gs>
                <a:gs pos="100000">
                  <a:srgbClr val="60CD46">
                    <a:shade val="100000"/>
                    <a:satMod val="115000"/>
                  </a:srgb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lt1">
                <a:hueOff val="0"/>
                <a:satOff val="0"/>
                <a:lumOff val="0"/>
                <a:alphaOff val="0"/>
              </a:schemeClr>
            </a:lnRef>
            <a:fillRef idx="1">
              <a:schemeClr val="accent5">
                <a:hueOff val="-4966938"/>
                <a:satOff val="19906"/>
                <a:lumOff val="4314"/>
                <a:alphaOff val="0"/>
              </a:schemeClr>
            </a:fillRef>
            <a:effectRef idx="0">
              <a:schemeClr val="accent5">
                <a:hueOff val="-4966938"/>
                <a:satOff val="19906"/>
                <a:lumOff val="4314"/>
                <a:alphaOff val="0"/>
              </a:schemeClr>
            </a:effectRef>
            <a:fontRef idx="minor">
              <a:schemeClr val="lt1"/>
            </a:fontRef>
          </p:style>
        </p:sp>
        <p:sp>
          <p:nvSpPr>
            <p:cNvPr id="109" name="Trapezoid 4"/>
            <p:cNvSpPr/>
            <p:nvPr/>
          </p:nvSpPr>
          <p:spPr bwMode="auto">
            <a:xfrm>
              <a:off x="2887670" y="1719942"/>
              <a:ext cx="2852924" cy="44631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wrap="none" lIns="25400" tIns="25400" rIns="25400" bIns="25400" spcCol="1270" anchor="ctr"/>
            <a:lstStyle/>
            <a:p>
              <a:pPr algn="ctr" defTabSz="889000">
                <a:lnSpc>
                  <a:spcPct val="90000"/>
                </a:lnSpc>
                <a:spcAft>
                  <a:spcPct val="35000"/>
                </a:spcAft>
                <a:defRPr/>
              </a:pPr>
              <a:r>
                <a:rPr lang="en-US" sz="2000" dirty="0">
                  <a:solidFill>
                    <a:schemeClr val="tx1"/>
                  </a:solidFill>
                </a:rPr>
                <a:t>Tier 5 – </a:t>
              </a:r>
              <a:r>
                <a:rPr lang="en-US" sz="2000" dirty="0" smtClean="0">
                  <a:solidFill>
                    <a:schemeClr val="tx1"/>
                  </a:solidFill>
                </a:rPr>
                <a:t>Industry-Specific Technical Competencies</a:t>
              </a:r>
              <a:endParaRPr lang="en-US" sz="2000" dirty="0">
                <a:solidFill>
                  <a:schemeClr val="tx1"/>
                </a:solidFill>
              </a:endParaRPr>
            </a:p>
          </p:txBody>
        </p:sp>
        <p:sp>
          <p:nvSpPr>
            <p:cNvPr id="100" name="Cube 99"/>
            <p:cNvSpPr/>
            <p:nvPr/>
          </p:nvSpPr>
          <p:spPr bwMode="auto">
            <a:xfrm>
              <a:off x="822960" y="2971799"/>
              <a:ext cx="1528354" cy="761999"/>
            </a:xfrm>
            <a:prstGeom prst="cube">
              <a:avLst/>
            </a:prstGeom>
            <a:gradFill flip="none" rotWithShape="1">
              <a:gsLst>
                <a:gs pos="0">
                  <a:srgbClr val="98E746">
                    <a:tint val="66000"/>
                    <a:satMod val="160000"/>
                  </a:srgbClr>
                </a:gs>
                <a:gs pos="50000">
                  <a:srgbClr val="98E746">
                    <a:tint val="44500"/>
                    <a:satMod val="160000"/>
                  </a:srgbClr>
                </a:gs>
                <a:gs pos="100000">
                  <a:srgbClr val="98E746">
                    <a:tint val="23500"/>
                    <a:satMod val="160000"/>
                  </a:srgbClr>
                </a:gs>
              </a:gsLst>
              <a:lin ang="16200000" scaled="1"/>
              <a:tileRect/>
            </a:gradFill>
            <a:ln>
              <a:solidFill>
                <a:schemeClr val="bg1"/>
              </a:solidFill>
            </a:ln>
            <a:sp3d prstMaterial="translucentPowder">
              <a:bevelT w="127000" h="25400" prst="softRound"/>
            </a:sp3d>
          </p:spPr>
          <p:style>
            <a:lnRef idx="0">
              <a:schemeClr val="lt1">
                <a:hueOff val="0"/>
                <a:satOff val="0"/>
                <a:lumOff val="0"/>
                <a:alphaOff val="0"/>
              </a:schemeClr>
            </a:lnRef>
            <a:fillRef idx="1">
              <a:schemeClr val="accent5">
                <a:hueOff val="-6208672"/>
                <a:satOff val="24882"/>
                <a:lumOff val="5392"/>
                <a:alphaOff val="0"/>
              </a:schemeClr>
            </a:fillRef>
            <a:effectRef idx="0">
              <a:schemeClr val="accent5">
                <a:hueOff val="-6208672"/>
                <a:satOff val="24882"/>
                <a:lumOff val="5392"/>
                <a:alphaOff val="0"/>
              </a:schemeClr>
            </a:effectRef>
            <a:fontRef idx="minor">
              <a:schemeClr val="lt1"/>
            </a:fontRef>
          </p:style>
          <p:txBody>
            <a:bodyPr anchor="ctr"/>
            <a:lstStyle/>
            <a:p>
              <a:pPr algn="ctr">
                <a:defRPr/>
              </a:pPr>
              <a:r>
                <a:rPr lang="en-US" sz="1100" dirty="0">
                  <a:solidFill>
                    <a:schemeClr val="tx1"/>
                  </a:solidFill>
                </a:rPr>
                <a:t>Safety Awareness</a:t>
              </a:r>
            </a:p>
          </p:txBody>
        </p:sp>
        <p:sp>
          <p:nvSpPr>
            <p:cNvPr id="101" name="Cube 100"/>
            <p:cNvSpPr/>
            <p:nvPr/>
          </p:nvSpPr>
          <p:spPr bwMode="auto">
            <a:xfrm>
              <a:off x="2095734" y="2988996"/>
              <a:ext cx="1432326" cy="730653"/>
            </a:xfrm>
            <a:prstGeom prst="cube">
              <a:avLst/>
            </a:prstGeom>
            <a:gradFill flip="none" rotWithShape="1">
              <a:gsLst>
                <a:gs pos="0">
                  <a:srgbClr val="98E746">
                    <a:tint val="66000"/>
                    <a:satMod val="160000"/>
                  </a:srgbClr>
                </a:gs>
                <a:gs pos="50000">
                  <a:srgbClr val="98E746">
                    <a:tint val="44500"/>
                    <a:satMod val="160000"/>
                  </a:srgbClr>
                </a:gs>
                <a:gs pos="100000">
                  <a:srgbClr val="98E746">
                    <a:tint val="23500"/>
                    <a:satMod val="160000"/>
                  </a:srgbClr>
                </a:gs>
              </a:gsLst>
              <a:lin ang="16200000" scaled="1"/>
              <a:tileRect/>
            </a:gradFill>
            <a:ln>
              <a:solidFill>
                <a:schemeClr val="bg1"/>
              </a:solidFill>
            </a:ln>
            <a:sp3d prstMaterial="translucentPowder">
              <a:bevelT w="127000" h="25400" prst="softRound"/>
            </a:sp3d>
          </p:spPr>
          <p:style>
            <a:lnRef idx="0">
              <a:schemeClr val="lt1">
                <a:hueOff val="0"/>
                <a:satOff val="0"/>
                <a:lumOff val="0"/>
                <a:alphaOff val="0"/>
              </a:schemeClr>
            </a:lnRef>
            <a:fillRef idx="1">
              <a:schemeClr val="accent5">
                <a:hueOff val="-6208672"/>
                <a:satOff val="24882"/>
                <a:lumOff val="5392"/>
                <a:alphaOff val="0"/>
              </a:schemeClr>
            </a:fillRef>
            <a:effectRef idx="0">
              <a:schemeClr val="accent5">
                <a:hueOff val="-6208672"/>
                <a:satOff val="24882"/>
                <a:lumOff val="5392"/>
                <a:alphaOff val="0"/>
              </a:schemeClr>
            </a:effectRef>
            <a:fontRef idx="minor">
              <a:schemeClr val="lt1"/>
            </a:fontRef>
          </p:style>
          <p:txBody>
            <a:bodyPr anchor="ctr"/>
            <a:lstStyle/>
            <a:p>
              <a:pPr algn="ctr">
                <a:defRPr/>
              </a:pPr>
              <a:r>
                <a:rPr lang="en-US" sz="1100" dirty="0">
                  <a:solidFill>
                    <a:schemeClr val="tx1"/>
                  </a:solidFill>
                </a:rPr>
                <a:t>Industry Principles &amp; Concepts</a:t>
              </a:r>
            </a:p>
          </p:txBody>
        </p:sp>
        <p:sp>
          <p:nvSpPr>
            <p:cNvPr id="102" name="Cube 101"/>
            <p:cNvSpPr/>
            <p:nvPr/>
          </p:nvSpPr>
          <p:spPr bwMode="auto">
            <a:xfrm>
              <a:off x="3352801" y="2999513"/>
              <a:ext cx="1621970" cy="723400"/>
            </a:xfrm>
            <a:prstGeom prst="cube">
              <a:avLst/>
            </a:prstGeom>
            <a:gradFill flip="none" rotWithShape="1">
              <a:gsLst>
                <a:gs pos="0">
                  <a:srgbClr val="98E746">
                    <a:tint val="66000"/>
                    <a:satMod val="160000"/>
                  </a:srgbClr>
                </a:gs>
                <a:gs pos="50000">
                  <a:srgbClr val="98E746">
                    <a:tint val="44500"/>
                    <a:satMod val="160000"/>
                  </a:srgbClr>
                </a:gs>
                <a:gs pos="100000">
                  <a:srgbClr val="98E746">
                    <a:tint val="23500"/>
                    <a:satMod val="160000"/>
                  </a:srgbClr>
                </a:gs>
              </a:gsLst>
              <a:lin ang="16200000" scaled="1"/>
              <a:tileRect/>
            </a:gradFill>
            <a:ln>
              <a:solidFill>
                <a:schemeClr val="bg1"/>
              </a:solidFill>
            </a:ln>
            <a:sp3d prstMaterial="translucentPowder">
              <a:bevelT w="127000" h="25400" prst="softRound"/>
            </a:sp3d>
          </p:spPr>
          <p:style>
            <a:lnRef idx="0">
              <a:schemeClr val="lt1">
                <a:hueOff val="0"/>
                <a:satOff val="0"/>
                <a:lumOff val="0"/>
                <a:alphaOff val="0"/>
              </a:schemeClr>
            </a:lnRef>
            <a:fillRef idx="1">
              <a:schemeClr val="accent5">
                <a:hueOff val="-6208672"/>
                <a:satOff val="24882"/>
                <a:lumOff val="5392"/>
                <a:alphaOff val="0"/>
              </a:schemeClr>
            </a:fillRef>
            <a:effectRef idx="0">
              <a:schemeClr val="accent5">
                <a:hueOff val="-6208672"/>
                <a:satOff val="24882"/>
                <a:lumOff val="5392"/>
                <a:alphaOff val="0"/>
              </a:schemeClr>
            </a:effectRef>
            <a:fontRef idx="minor">
              <a:schemeClr val="lt1"/>
            </a:fontRef>
          </p:style>
          <p:txBody>
            <a:bodyPr wrap="none" lIns="0" rIns="0" anchor="ctr"/>
            <a:lstStyle/>
            <a:p>
              <a:pPr algn="ctr">
                <a:defRPr/>
              </a:pPr>
              <a:r>
                <a:rPr lang="en-US" sz="1100" dirty="0">
                  <a:solidFill>
                    <a:schemeClr val="tx1"/>
                  </a:solidFill>
                </a:rPr>
                <a:t>Environmental</a:t>
              </a:r>
              <a:br>
                <a:rPr lang="en-US" sz="1100" dirty="0">
                  <a:solidFill>
                    <a:schemeClr val="tx1"/>
                  </a:solidFill>
                </a:rPr>
              </a:br>
              <a:r>
                <a:rPr lang="en-US" sz="1100" dirty="0">
                  <a:solidFill>
                    <a:schemeClr val="tx1"/>
                  </a:solidFill>
                </a:rPr>
                <a:t>Laws &amp;</a:t>
              </a:r>
              <a:br>
                <a:rPr lang="en-US" sz="1100" dirty="0">
                  <a:solidFill>
                    <a:schemeClr val="tx1"/>
                  </a:solidFill>
                </a:rPr>
              </a:br>
              <a:r>
                <a:rPr lang="en-US" sz="1100" dirty="0">
                  <a:solidFill>
                    <a:schemeClr val="tx1"/>
                  </a:solidFill>
                </a:rPr>
                <a:t>Regulations</a:t>
              </a:r>
            </a:p>
          </p:txBody>
        </p:sp>
        <p:sp>
          <p:nvSpPr>
            <p:cNvPr id="103" name="Cube 102"/>
            <p:cNvSpPr/>
            <p:nvPr/>
          </p:nvSpPr>
          <p:spPr bwMode="auto">
            <a:xfrm>
              <a:off x="4811485" y="2786743"/>
              <a:ext cx="2013858" cy="963385"/>
            </a:xfrm>
            <a:prstGeom prst="cube">
              <a:avLst/>
            </a:prstGeom>
            <a:gradFill flip="none" rotWithShape="1">
              <a:gsLst>
                <a:gs pos="0">
                  <a:srgbClr val="98E746">
                    <a:tint val="66000"/>
                    <a:satMod val="160000"/>
                  </a:srgbClr>
                </a:gs>
                <a:gs pos="50000">
                  <a:srgbClr val="98E746">
                    <a:tint val="44500"/>
                    <a:satMod val="160000"/>
                  </a:srgbClr>
                </a:gs>
                <a:gs pos="100000">
                  <a:srgbClr val="98E746">
                    <a:tint val="23500"/>
                    <a:satMod val="160000"/>
                  </a:srgbClr>
                </a:gs>
              </a:gsLst>
              <a:lin ang="16200000" scaled="1"/>
              <a:tileRect/>
            </a:gradFill>
            <a:ln>
              <a:solidFill>
                <a:schemeClr val="bg1"/>
              </a:solidFill>
            </a:ln>
            <a:sp3d prstMaterial="translucentPowder">
              <a:bevelT w="127000" h="25400" prst="softRound"/>
            </a:sp3d>
          </p:spPr>
          <p:style>
            <a:lnRef idx="0">
              <a:schemeClr val="lt1">
                <a:hueOff val="0"/>
                <a:satOff val="0"/>
                <a:lumOff val="0"/>
                <a:alphaOff val="0"/>
              </a:schemeClr>
            </a:lnRef>
            <a:fillRef idx="1">
              <a:schemeClr val="accent5">
                <a:hueOff val="-6208672"/>
                <a:satOff val="24882"/>
                <a:lumOff val="5392"/>
                <a:alphaOff val="0"/>
              </a:schemeClr>
            </a:fillRef>
            <a:effectRef idx="0">
              <a:schemeClr val="accent5">
                <a:hueOff val="-6208672"/>
                <a:satOff val="24882"/>
                <a:lumOff val="5392"/>
                <a:alphaOff val="0"/>
              </a:schemeClr>
            </a:effectRef>
            <a:fontRef idx="minor">
              <a:schemeClr val="lt1"/>
            </a:fontRef>
          </p:style>
          <p:txBody>
            <a:bodyPr anchor="ctr"/>
            <a:lstStyle/>
            <a:p>
              <a:pPr algn="ctr">
                <a:lnSpc>
                  <a:spcPts val="1100"/>
                </a:lnSpc>
                <a:defRPr/>
              </a:pPr>
              <a:r>
                <a:rPr lang="en-US" sz="1100" dirty="0">
                  <a:solidFill>
                    <a:schemeClr val="tx1"/>
                  </a:solidFill>
                </a:rPr>
                <a:t>Quality Control &amp; Continuous Improvement</a:t>
              </a:r>
            </a:p>
          </p:txBody>
        </p:sp>
        <p:sp>
          <p:nvSpPr>
            <p:cNvPr id="104" name="Cube 103"/>
            <p:cNvSpPr/>
            <p:nvPr/>
          </p:nvSpPr>
          <p:spPr bwMode="auto">
            <a:xfrm>
              <a:off x="6596743" y="2982686"/>
              <a:ext cx="1578428" cy="772885"/>
            </a:xfrm>
            <a:prstGeom prst="cube">
              <a:avLst/>
            </a:prstGeom>
            <a:gradFill flip="none" rotWithShape="1">
              <a:gsLst>
                <a:gs pos="0">
                  <a:srgbClr val="98E746">
                    <a:tint val="66000"/>
                    <a:satMod val="160000"/>
                  </a:srgbClr>
                </a:gs>
                <a:gs pos="50000">
                  <a:srgbClr val="98E746">
                    <a:tint val="44500"/>
                    <a:satMod val="160000"/>
                  </a:srgbClr>
                </a:gs>
                <a:gs pos="100000">
                  <a:srgbClr val="98E746">
                    <a:tint val="23500"/>
                    <a:satMod val="160000"/>
                  </a:srgbClr>
                </a:gs>
              </a:gsLst>
              <a:lin ang="16200000" scaled="1"/>
              <a:tileRect/>
            </a:gradFill>
            <a:ln>
              <a:solidFill>
                <a:schemeClr val="bg1"/>
              </a:solidFill>
            </a:ln>
            <a:sp3d prstMaterial="translucentPowder">
              <a:bevelT w="127000" h="25400" prst="softRound"/>
            </a:sp3d>
          </p:spPr>
          <p:style>
            <a:lnRef idx="0">
              <a:schemeClr val="lt1">
                <a:hueOff val="0"/>
                <a:satOff val="0"/>
                <a:lumOff val="0"/>
                <a:alphaOff val="0"/>
              </a:schemeClr>
            </a:lnRef>
            <a:fillRef idx="1">
              <a:schemeClr val="accent5">
                <a:hueOff val="-6208672"/>
                <a:satOff val="24882"/>
                <a:lumOff val="5392"/>
                <a:alphaOff val="0"/>
              </a:schemeClr>
            </a:fillRef>
            <a:effectRef idx="0">
              <a:schemeClr val="accent5">
                <a:hueOff val="-6208672"/>
                <a:satOff val="24882"/>
                <a:lumOff val="5392"/>
                <a:alphaOff val="0"/>
              </a:schemeClr>
            </a:effectRef>
            <a:fontRef idx="minor">
              <a:schemeClr val="lt1"/>
            </a:fontRef>
          </p:style>
          <p:txBody>
            <a:bodyPr lIns="0" rIns="0" anchor="ctr"/>
            <a:lstStyle/>
            <a:p>
              <a:pPr algn="ctr">
                <a:defRPr/>
              </a:pPr>
              <a:r>
                <a:rPr lang="en-US" sz="1100" spc="-40" dirty="0">
                  <a:solidFill>
                    <a:schemeClr val="tx1"/>
                  </a:solidFill>
                </a:rPr>
                <a:t>Troubleshooting</a:t>
              </a:r>
            </a:p>
          </p:txBody>
        </p:sp>
        <p:sp>
          <p:nvSpPr>
            <p:cNvPr id="86" name="Trapezoid 85"/>
            <p:cNvSpPr/>
            <p:nvPr/>
          </p:nvSpPr>
          <p:spPr bwMode="auto">
            <a:xfrm>
              <a:off x="830579" y="2732315"/>
              <a:ext cx="7192192" cy="435427"/>
            </a:xfrm>
            <a:prstGeom prst="trapezoid">
              <a:avLst>
                <a:gd name="adj" fmla="val 47857"/>
              </a:avLst>
            </a:prstGeom>
            <a:gradFill flip="none" rotWithShape="1">
              <a:gsLst>
                <a:gs pos="0">
                  <a:srgbClr val="AEE92B">
                    <a:shade val="30000"/>
                    <a:satMod val="115000"/>
                  </a:srgbClr>
                </a:gs>
                <a:gs pos="50000">
                  <a:srgbClr val="AEE92B">
                    <a:shade val="67500"/>
                    <a:satMod val="115000"/>
                  </a:srgbClr>
                </a:gs>
                <a:gs pos="100000">
                  <a:srgbClr val="AEE92B">
                    <a:shade val="100000"/>
                    <a:satMod val="115000"/>
                  </a:srgb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lt1">
                <a:hueOff val="0"/>
                <a:satOff val="0"/>
                <a:lumOff val="0"/>
                <a:alphaOff val="0"/>
              </a:schemeClr>
            </a:lnRef>
            <a:fillRef idx="1">
              <a:schemeClr val="accent5">
                <a:hueOff val="-6208672"/>
                <a:satOff val="24882"/>
                <a:lumOff val="5392"/>
                <a:alphaOff val="0"/>
              </a:schemeClr>
            </a:fillRef>
            <a:effectRef idx="0">
              <a:schemeClr val="accent5">
                <a:hueOff val="-6208672"/>
                <a:satOff val="24882"/>
                <a:lumOff val="5392"/>
                <a:alphaOff val="0"/>
              </a:schemeClr>
            </a:effectRef>
            <a:fontRef idx="minor">
              <a:schemeClr val="lt1"/>
            </a:fontRef>
          </p:style>
        </p:sp>
        <p:sp>
          <p:nvSpPr>
            <p:cNvPr id="87" name="Trapezoid 4"/>
            <p:cNvSpPr/>
            <p:nvPr/>
          </p:nvSpPr>
          <p:spPr bwMode="auto">
            <a:xfrm>
              <a:off x="1055915" y="2688771"/>
              <a:ext cx="6553199" cy="391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lIns="25400" tIns="25400" rIns="25400" bIns="25400" spcCol="1270" anchor="ctr"/>
            <a:lstStyle/>
            <a:p>
              <a:pPr algn="ctr" defTabSz="889000">
                <a:lnSpc>
                  <a:spcPct val="90000"/>
                </a:lnSpc>
                <a:spcAft>
                  <a:spcPct val="35000"/>
                </a:spcAft>
                <a:defRPr/>
              </a:pPr>
              <a:r>
                <a:rPr lang="en-US" sz="2000" dirty="0">
                  <a:solidFill>
                    <a:schemeClr val="tx1"/>
                  </a:solidFill>
                </a:rPr>
                <a:t>Tier 4 – Industry-Wide Technical Competencies</a:t>
              </a:r>
            </a:p>
          </p:txBody>
        </p:sp>
        <p:sp>
          <p:nvSpPr>
            <p:cNvPr id="61" name="Trapezoid 60"/>
            <p:cNvSpPr/>
            <p:nvPr/>
          </p:nvSpPr>
          <p:spPr bwMode="auto">
            <a:xfrm>
              <a:off x="645837" y="3755572"/>
              <a:ext cx="7616420" cy="368753"/>
            </a:xfrm>
            <a:prstGeom prst="trapezoid">
              <a:avLst>
                <a:gd name="adj" fmla="val 47857"/>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lt1">
                <a:hueOff val="0"/>
                <a:satOff val="0"/>
                <a:lumOff val="0"/>
                <a:alphaOff val="0"/>
              </a:schemeClr>
            </a:lnRef>
            <a:fillRef idx="1">
              <a:schemeClr val="accent5">
                <a:hueOff val="-7450407"/>
                <a:satOff val="29858"/>
                <a:lumOff val="6471"/>
                <a:alphaOff val="0"/>
              </a:schemeClr>
            </a:fillRef>
            <a:effectRef idx="0">
              <a:schemeClr val="accent5">
                <a:hueOff val="-7450407"/>
                <a:satOff val="29858"/>
                <a:lumOff val="6471"/>
                <a:alphaOff val="0"/>
              </a:schemeClr>
            </a:effectRef>
            <a:fontRef idx="minor">
              <a:schemeClr val="lt1"/>
            </a:fontRef>
          </p:style>
        </p:sp>
        <p:sp>
          <p:nvSpPr>
            <p:cNvPr id="62" name="Trapezoid 4"/>
            <p:cNvSpPr/>
            <p:nvPr/>
          </p:nvSpPr>
          <p:spPr bwMode="auto">
            <a:xfrm>
              <a:off x="2462595" y="3679371"/>
              <a:ext cx="4263273" cy="38400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lIns="25400" tIns="25400" rIns="25400" bIns="25400" spcCol="1270" anchor="ctr"/>
            <a:lstStyle/>
            <a:p>
              <a:pPr algn="ctr" defTabSz="889000">
                <a:lnSpc>
                  <a:spcPct val="90000"/>
                </a:lnSpc>
                <a:spcAft>
                  <a:spcPct val="35000"/>
                </a:spcAft>
                <a:defRPr/>
              </a:pPr>
              <a:r>
                <a:rPr lang="en-US" sz="2000" dirty="0">
                  <a:solidFill>
                    <a:schemeClr val="tx1"/>
                  </a:solidFill>
                </a:rPr>
                <a:t>Tier 3 – Workplace Competencies</a:t>
              </a:r>
            </a:p>
          </p:txBody>
        </p:sp>
        <p:sp>
          <p:nvSpPr>
            <p:cNvPr id="34" name="Trapezoid 33"/>
            <p:cNvSpPr/>
            <p:nvPr/>
          </p:nvSpPr>
          <p:spPr bwMode="auto">
            <a:xfrm>
              <a:off x="350126" y="4844142"/>
              <a:ext cx="8153794" cy="458290"/>
            </a:xfrm>
            <a:prstGeom prst="trapezoid">
              <a:avLst>
                <a:gd name="adj" fmla="val 47857"/>
              </a:avLst>
            </a:prstGeom>
            <a:gradFill flip="none" rotWithShape="1">
              <a:gsLst>
                <a:gs pos="0">
                  <a:srgbClr val="FCAD10">
                    <a:shade val="30000"/>
                    <a:satMod val="115000"/>
                  </a:srgbClr>
                </a:gs>
                <a:gs pos="50000">
                  <a:srgbClr val="FCAD10">
                    <a:shade val="67500"/>
                    <a:satMod val="115000"/>
                  </a:srgbClr>
                </a:gs>
                <a:gs pos="100000">
                  <a:srgbClr val="FCAD10">
                    <a:shade val="100000"/>
                    <a:satMod val="115000"/>
                  </a:srgb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lt1">
                <a:hueOff val="0"/>
                <a:satOff val="0"/>
                <a:lumOff val="0"/>
                <a:alphaOff val="0"/>
              </a:schemeClr>
            </a:lnRef>
            <a:fillRef idx="1">
              <a:schemeClr val="accent5">
                <a:hueOff val="-8692142"/>
                <a:satOff val="34835"/>
                <a:lumOff val="7549"/>
                <a:alphaOff val="0"/>
              </a:schemeClr>
            </a:fillRef>
            <a:effectRef idx="0">
              <a:schemeClr val="accent5">
                <a:hueOff val="-8692142"/>
                <a:satOff val="34835"/>
                <a:lumOff val="7549"/>
                <a:alphaOff val="0"/>
              </a:schemeClr>
            </a:effectRef>
            <a:fontRef idx="minor">
              <a:schemeClr val="lt1"/>
            </a:fontRef>
          </p:style>
        </p:sp>
        <p:sp>
          <p:nvSpPr>
            <p:cNvPr id="35" name="Trapezoid 4"/>
            <p:cNvSpPr/>
            <p:nvPr/>
          </p:nvSpPr>
          <p:spPr bwMode="auto">
            <a:xfrm>
              <a:off x="2171903" y="4688560"/>
              <a:ext cx="4036810" cy="73659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lIns="25400" tIns="25400" rIns="25400" bIns="25400" spcCol="1270" anchor="ctr"/>
            <a:lstStyle/>
            <a:p>
              <a:pPr algn="ctr" defTabSz="889000">
                <a:lnSpc>
                  <a:spcPct val="90000"/>
                </a:lnSpc>
                <a:spcAft>
                  <a:spcPct val="35000"/>
                </a:spcAft>
                <a:defRPr/>
              </a:pPr>
              <a:r>
                <a:rPr lang="en-US" sz="2000" dirty="0">
                  <a:solidFill>
                    <a:schemeClr val="tx1"/>
                  </a:solidFill>
                </a:rPr>
                <a:t>Tier 2 – Academic Competencies</a:t>
              </a:r>
            </a:p>
          </p:txBody>
        </p:sp>
        <p:sp>
          <p:nvSpPr>
            <p:cNvPr id="5" name="Trapezoid 4"/>
            <p:cNvSpPr/>
            <p:nvPr/>
          </p:nvSpPr>
          <p:spPr bwMode="auto">
            <a:xfrm>
              <a:off x="121506" y="5856514"/>
              <a:ext cx="8510865" cy="413658"/>
            </a:xfrm>
            <a:prstGeom prst="trapezoid">
              <a:avLst>
                <a:gd name="adj" fmla="val 47857"/>
              </a:avLst>
            </a:prstGeom>
            <a:gradFill flip="none" rotWithShape="1">
              <a:gsLst>
                <a:gs pos="0">
                  <a:srgbClr val="F65912">
                    <a:shade val="30000"/>
                    <a:satMod val="115000"/>
                  </a:srgbClr>
                </a:gs>
                <a:gs pos="50000">
                  <a:srgbClr val="F65912">
                    <a:shade val="67500"/>
                    <a:satMod val="115000"/>
                  </a:srgbClr>
                </a:gs>
                <a:gs pos="100000">
                  <a:srgbClr val="F65912">
                    <a:shade val="100000"/>
                    <a:satMod val="115000"/>
                  </a:srgb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lt1">
                <a:hueOff val="0"/>
                <a:satOff val="0"/>
                <a:lumOff val="0"/>
                <a:alphaOff val="0"/>
              </a:schemeClr>
            </a:lnRef>
            <a:fillRef idx="1">
              <a:schemeClr val="accent5">
                <a:hueOff val="-9933876"/>
                <a:satOff val="39811"/>
                <a:lumOff val="8628"/>
                <a:alphaOff val="0"/>
              </a:schemeClr>
            </a:fillRef>
            <a:effectRef idx="0">
              <a:schemeClr val="accent5">
                <a:hueOff val="-9933876"/>
                <a:satOff val="39811"/>
                <a:lumOff val="8628"/>
                <a:alphaOff val="0"/>
              </a:schemeClr>
            </a:effectRef>
            <a:fontRef idx="minor">
              <a:schemeClr val="lt1"/>
            </a:fontRef>
          </p:style>
        </p:sp>
        <p:sp>
          <p:nvSpPr>
            <p:cNvPr id="6" name="Trapezoid 4"/>
            <p:cNvSpPr/>
            <p:nvPr/>
          </p:nvSpPr>
          <p:spPr bwMode="auto">
            <a:xfrm>
              <a:off x="1648856" y="5780314"/>
              <a:ext cx="5673028" cy="52546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lt1"/>
            </a:fontRef>
          </p:style>
          <p:txBody>
            <a:bodyPr lIns="25400" tIns="25400" rIns="25400" bIns="25400" spcCol="1270" anchor="ctr"/>
            <a:lstStyle/>
            <a:p>
              <a:pPr algn="ctr" defTabSz="889000">
                <a:lnSpc>
                  <a:spcPct val="90000"/>
                </a:lnSpc>
                <a:spcAft>
                  <a:spcPct val="35000"/>
                </a:spcAft>
                <a:defRPr/>
              </a:pPr>
              <a:r>
                <a:rPr lang="en-US" sz="2000" dirty="0">
                  <a:solidFill>
                    <a:schemeClr val="tx1"/>
                  </a:solidFill>
                </a:rPr>
                <a:t>Tier 1 – Personal </a:t>
              </a:r>
              <a:r>
                <a:rPr lang="en-US" sz="2000" dirty="0" smtClean="0">
                  <a:solidFill>
                    <a:schemeClr val="tx1"/>
                  </a:solidFill>
                </a:rPr>
                <a:t>Effectiveness Competencies</a:t>
              </a:r>
              <a:endParaRPr lang="en-US" sz="2000" dirty="0">
                <a:solidFill>
                  <a:schemeClr val="tx1"/>
                </a:solidFill>
              </a:endParaRPr>
            </a:p>
          </p:txBody>
        </p:sp>
        <p:grpSp>
          <p:nvGrpSpPr>
            <p:cNvPr id="8" name="Group 92"/>
            <p:cNvGrpSpPr>
              <a:grpSpLocks/>
            </p:cNvGrpSpPr>
            <p:nvPr/>
          </p:nvGrpSpPr>
          <p:grpSpPr bwMode="auto">
            <a:xfrm>
              <a:off x="1360715" y="217714"/>
              <a:ext cx="6019799" cy="533400"/>
              <a:chOff x="2445488" y="38084"/>
              <a:chExt cx="4582633" cy="430578"/>
            </a:xfrm>
          </p:grpSpPr>
          <p:sp>
            <p:nvSpPr>
              <p:cNvPr id="68" name="Trapezoid 67"/>
              <p:cNvSpPr/>
              <p:nvPr/>
            </p:nvSpPr>
            <p:spPr>
              <a:xfrm>
                <a:off x="2445488" y="107533"/>
                <a:ext cx="4582633" cy="333971"/>
              </a:xfrm>
              <a:prstGeom prst="trapezoid">
                <a:avLst>
                  <a:gd name="adj" fmla="val 47857"/>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sp>
          <p:sp>
            <p:nvSpPr>
              <p:cNvPr id="69" name="Trapezoid 4"/>
              <p:cNvSpPr/>
              <p:nvPr/>
            </p:nvSpPr>
            <p:spPr>
              <a:xfrm>
                <a:off x="3163043" y="38084"/>
                <a:ext cx="3147523" cy="430578"/>
              </a:xfrm>
              <a:prstGeom prst="rect">
                <a:avLst/>
              </a:prstGeom>
              <a:noFill/>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wrap="none" lIns="25400" tIns="25400" rIns="25400" bIns="25400" spcCol="1270" anchor="ctr"/>
              <a:lstStyle/>
              <a:p>
                <a:pPr algn="ctr" defTabSz="889000">
                  <a:lnSpc>
                    <a:spcPct val="90000"/>
                  </a:lnSpc>
                  <a:spcAft>
                    <a:spcPct val="35000"/>
                  </a:spcAft>
                  <a:defRPr/>
                </a:pPr>
                <a:r>
                  <a:rPr lang="en-US" sz="2000" dirty="0">
                    <a:solidFill>
                      <a:schemeClr val="tx1"/>
                    </a:solidFill>
                  </a:rPr>
                  <a:t>Tier 6-8 – </a:t>
                </a:r>
                <a:r>
                  <a:rPr lang="en-US" sz="2000" dirty="0" smtClean="0">
                    <a:solidFill>
                      <a:schemeClr val="tx1"/>
                    </a:solidFill>
                  </a:rPr>
                  <a:t>Occupation-Specific Competencies</a:t>
                </a:r>
                <a:endParaRPr lang="en-US" sz="2000" dirty="0">
                  <a:solidFill>
                    <a:schemeClr val="tx1"/>
                  </a:solidFill>
                </a:endParaRPr>
              </a:p>
            </p:txBody>
          </p:sp>
        </p:grpSp>
      </p:grpSp>
      <p:sp>
        <p:nvSpPr>
          <p:cNvPr id="63" name="TextBox 62"/>
          <p:cNvSpPr txBox="1"/>
          <p:nvPr/>
        </p:nvSpPr>
        <p:spPr>
          <a:xfrm>
            <a:off x="2113469" y="78950"/>
            <a:ext cx="5378395" cy="646331"/>
          </a:xfrm>
          <a:prstGeom prst="rect">
            <a:avLst/>
          </a:prstGeom>
          <a:noFill/>
        </p:spPr>
        <p:txBody>
          <a:bodyPr wrap="none" rtlCol="0">
            <a:spAutoFit/>
          </a:bodyPr>
          <a:lstStyle/>
          <a:p>
            <a:r>
              <a:rPr lang="en-US" b="1" dirty="0" smtClean="0"/>
              <a:t>The Energy Industry has a Competency Model </a:t>
            </a:r>
          </a:p>
          <a:p>
            <a:r>
              <a:rPr lang="en-US" b="1" dirty="0" smtClean="0"/>
              <a:t>     (Generation, Transmission &amp; Distribution)</a:t>
            </a:r>
            <a:endParaRPr lang="en-US" b="1" dirty="0"/>
          </a:p>
        </p:txBody>
      </p:sp>
    </p:spTree>
    <p:extLst>
      <p:ext uri="{BB962C8B-B14F-4D97-AF65-F5344CB8AC3E}">
        <p14:creationId xmlns:p14="http://schemas.microsoft.com/office/powerpoint/2010/main" val="224197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1874520" y="1645920"/>
          <a:ext cx="6080760" cy="4023360"/>
        </p:xfrm>
        <a:graphic>
          <a:graphicData uri="http://schemas.openxmlformats.org/drawingml/2006/table">
            <a:tbl>
              <a:tblPr firstRow="1" firstCol="1" bandRow="1">
                <a:tableStyleId>{5C22544A-7EE6-4342-B048-85BDC9FD1C3A}</a:tableStyleId>
              </a:tblPr>
              <a:tblGrid>
                <a:gridCol w="1383030"/>
                <a:gridCol w="4697730"/>
              </a:tblGrid>
              <a:tr h="0">
                <a:tc>
                  <a:txBody>
                    <a:bodyPr/>
                    <a:lstStyle/>
                    <a:p>
                      <a:pPr marL="0" marR="0">
                        <a:spcBef>
                          <a:spcPts val="0"/>
                        </a:spcBef>
                        <a:spcAft>
                          <a:spcPts val="0"/>
                        </a:spcAft>
                      </a:pPr>
                      <a:r>
                        <a:rPr lang="en-US" sz="1100">
                          <a:effectLst/>
                        </a:rPr>
                        <a:t>EN04.02</a:t>
                      </a:r>
                      <a:endParaRPr lang="en-US" sz="1100">
                        <a:effectLst/>
                        <a:latin typeface="Calibri"/>
                        <a:ea typeface="Calibri"/>
                        <a:cs typeface="Times New Roman"/>
                      </a:endParaRPr>
                    </a:p>
                  </a:txBody>
                  <a:tcPr marL="68580" marR="68580" marT="0" marB="0"/>
                </a:tc>
                <a:tc>
                  <a:txBody>
                    <a:bodyPr/>
                    <a:lstStyle/>
                    <a:p>
                      <a:pPr marL="0" marR="0" indent="0">
                        <a:spcBef>
                          <a:spcPts val="0"/>
                        </a:spcBef>
                        <a:spcAft>
                          <a:spcPts val="0"/>
                        </a:spcAft>
                      </a:pPr>
                      <a:r>
                        <a:rPr lang="en-US" sz="1100">
                          <a:effectLst/>
                        </a:rPr>
                        <a:t>Industry Principles and Concepts:  Knowing the basic and emerging principles and concepts that impact the energy industry, including: energy production, energy transmission and alternative energy technologies</a:t>
                      </a:r>
                      <a:endParaRPr lang="en-US" sz="1100" b="1">
                        <a:effectLst/>
                        <a:latin typeface="Calibri"/>
                        <a:ea typeface="Calibri"/>
                        <a:cs typeface="Times New Roman"/>
                      </a:endParaRPr>
                    </a:p>
                  </a:txBody>
                  <a:tcPr marL="68580" marR="68580" marT="0" marB="0" anchor="ctr"/>
                </a:tc>
              </a:tr>
              <a:tr h="0">
                <a:tc>
                  <a:txBody>
                    <a:bodyPr/>
                    <a:lstStyle/>
                    <a:p>
                      <a:pPr marL="0" marR="0">
                        <a:spcBef>
                          <a:spcPts val="0"/>
                        </a:spcBef>
                        <a:spcAft>
                          <a:spcPts val="0"/>
                        </a:spcAft>
                      </a:pPr>
                      <a:r>
                        <a:rPr lang="en-US" sz="1100">
                          <a:effectLst/>
                        </a:rPr>
                        <a:t>EN04.02.01</a:t>
                      </a:r>
                      <a:endParaRPr lang="en-US" sz="1100">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Symbol"/>
                        <a:buChar char=""/>
                      </a:pPr>
                      <a:r>
                        <a:rPr lang="en-US" sz="1100">
                          <a:effectLst/>
                        </a:rPr>
                        <a:t>Is able to explain the flow of energy from generation through distribution to the customer</a:t>
                      </a:r>
                      <a:endParaRPr lang="en-US" sz="1100">
                        <a:effectLst/>
                        <a:latin typeface="Calibri"/>
                        <a:ea typeface="Calibri"/>
                        <a:cs typeface="Times New Roman"/>
                      </a:endParaRPr>
                    </a:p>
                  </a:txBody>
                  <a:tcPr marL="68580" marR="68580" marT="0" marB="0" anchor="ctr"/>
                </a:tc>
              </a:tr>
              <a:tr h="0">
                <a:tc>
                  <a:txBody>
                    <a:bodyPr/>
                    <a:lstStyle/>
                    <a:p>
                      <a:pPr marL="0" marR="0">
                        <a:spcBef>
                          <a:spcPts val="0"/>
                        </a:spcBef>
                        <a:spcAft>
                          <a:spcPts val="0"/>
                        </a:spcAft>
                      </a:pPr>
                      <a:r>
                        <a:rPr lang="en-US" sz="1100">
                          <a:effectLst/>
                        </a:rPr>
                        <a:t>EN04.02.02</a:t>
                      </a:r>
                      <a:endParaRPr lang="en-US" sz="1100">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Symbol"/>
                        <a:buChar char=""/>
                      </a:pPr>
                      <a:r>
                        <a:rPr lang="en-US" sz="1100">
                          <a:effectLst/>
                        </a:rPr>
                        <a:t>Is able to explain the role of regulators and unions in the industry</a:t>
                      </a:r>
                      <a:endParaRPr lang="en-US" sz="1100">
                        <a:effectLst/>
                        <a:latin typeface="Calibri"/>
                        <a:ea typeface="Calibri"/>
                        <a:cs typeface="Times New Roman"/>
                      </a:endParaRPr>
                    </a:p>
                  </a:txBody>
                  <a:tcPr marL="68580" marR="68580" marT="0" marB="0" anchor="ctr"/>
                </a:tc>
              </a:tr>
              <a:tr h="0">
                <a:tc>
                  <a:txBody>
                    <a:bodyPr/>
                    <a:lstStyle/>
                    <a:p>
                      <a:pPr marL="0" marR="0">
                        <a:spcBef>
                          <a:spcPts val="0"/>
                        </a:spcBef>
                        <a:spcAft>
                          <a:spcPts val="0"/>
                        </a:spcAft>
                      </a:pPr>
                      <a:r>
                        <a:rPr lang="en-US" sz="1100">
                          <a:effectLst/>
                        </a:rPr>
                        <a:t>EN04.02.03</a:t>
                      </a:r>
                      <a:endParaRPr lang="en-US" sz="1100">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Symbol"/>
                        <a:buChar char=""/>
                      </a:pPr>
                      <a:r>
                        <a:rPr lang="en-US" sz="1100">
                          <a:effectLst/>
                        </a:rPr>
                        <a:t>Discuss the history of the United States energy industry/infrastructure (refer to Energy Information Administration -  </a:t>
                      </a:r>
                      <a:r>
                        <a:rPr lang="en-US" sz="1100" u="sng">
                          <a:effectLst/>
                          <a:hlinkClick r:id="rId2"/>
                        </a:rPr>
                        <a:t>www.eia.doe.gov</a:t>
                      </a:r>
                      <a:r>
                        <a:rPr lang="en-US" sz="1100">
                          <a:effectLst/>
                        </a:rPr>
                        <a:t> )</a:t>
                      </a:r>
                      <a:endParaRPr lang="en-US" sz="1100">
                        <a:effectLst/>
                        <a:latin typeface="Calibri"/>
                        <a:ea typeface="Calibri"/>
                        <a:cs typeface="Times New Roman"/>
                      </a:endParaRPr>
                    </a:p>
                  </a:txBody>
                  <a:tcPr marL="68580" marR="68580" marT="0" marB="0" anchor="ctr"/>
                </a:tc>
              </a:tr>
              <a:tr h="0">
                <a:tc>
                  <a:txBody>
                    <a:bodyPr/>
                    <a:lstStyle/>
                    <a:p>
                      <a:pPr marL="0" marR="0">
                        <a:spcBef>
                          <a:spcPts val="0"/>
                        </a:spcBef>
                        <a:spcAft>
                          <a:spcPts val="0"/>
                        </a:spcAft>
                      </a:pPr>
                      <a:r>
                        <a:rPr lang="en-US" sz="1100">
                          <a:effectLst/>
                        </a:rPr>
                        <a:t>EN04.02.04</a:t>
                      </a:r>
                      <a:endParaRPr lang="en-US" sz="1100">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Symbol"/>
                        <a:buChar char=""/>
                      </a:pPr>
                      <a:r>
                        <a:rPr lang="en-US" sz="1100">
                          <a:effectLst/>
                        </a:rPr>
                        <a:t>Identify the role and function of generation, transmission and distribution organizations</a:t>
                      </a:r>
                      <a:endParaRPr lang="en-US" sz="1100">
                        <a:effectLst/>
                        <a:latin typeface="Calibri"/>
                        <a:ea typeface="Calibri"/>
                        <a:cs typeface="Times New Roman"/>
                      </a:endParaRPr>
                    </a:p>
                  </a:txBody>
                  <a:tcPr marL="68580" marR="68580" marT="0" marB="0" anchor="ctr"/>
                </a:tc>
              </a:tr>
              <a:tr h="0">
                <a:tc>
                  <a:txBody>
                    <a:bodyPr/>
                    <a:lstStyle/>
                    <a:p>
                      <a:pPr marL="0" marR="0">
                        <a:spcBef>
                          <a:spcPts val="0"/>
                        </a:spcBef>
                        <a:spcAft>
                          <a:spcPts val="0"/>
                        </a:spcAft>
                      </a:pPr>
                      <a:r>
                        <a:rPr lang="en-US" sz="1100">
                          <a:effectLst/>
                        </a:rPr>
                        <a:t>EN04.02.05</a:t>
                      </a:r>
                      <a:endParaRPr lang="en-US" sz="1100">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Symbol"/>
                        <a:buChar char=""/>
                      </a:pPr>
                      <a:r>
                        <a:rPr lang="en-US" sz="1100">
                          <a:effectLst/>
                        </a:rPr>
                        <a:t>Explain the role of regulatory bodies in the energy industry (such as: Federal Energy Regulatory Commission -  </a:t>
                      </a:r>
                      <a:r>
                        <a:rPr lang="en-US" sz="1100" u="sng">
                          <a:effectLst/>
                          <a:hlinkClick r:id="rId3"/>
                        </a:rPr>
                        <a:t>www.ferc.gov</a:t>
                      </a:r>
                      <a:r>
                        <a:rPr lang="en-US" sz="1100">
                          <a:effectLst/>
                        </a:rPr>
                        <a:t> ; State Public Service Commissions) highlighting the concept of  “obligation to serve”</a:t>
                      </a:r>
                      <a:endParaRPr lang="en-US" sz="1100">
                        <a:effectLst/>
                        <a:latin typeface="Calibri"/>
                        <a:ea typeface="Calibri"/>
                        <a:cs typeface="Times New Roman"/>
                      </a:endParaRPr>
                    </a:p>
                  </a:txBody>
                  <a:tcPr marL="68580" marR="68580" marT="0" marB="0" anchor="ctr"/>
                </a:tc>
              </a:tr>
              <a:tr h="0">
                <a:tc>
                  <a:txBody>
                    <a:bodyPr/>
                    <a:lstStyle/>
                    <a:p>
                      <a:pPr marL="0" marR="0">
                        <a:spcBef>
                          <a:spcPts val="0"/>
                        </a:spcBef>
                        <a:spcAft>
                          <a:spcPts val="0"/>
                        </a:spcAft>
                      </a:pPr>
                      <a:r>
                        <a:rPr lang="en-US" sz="1100">
                          <a:effectLst/>
                        </a:rPr>
                        <a:t>EN04.02.06</a:t>
                      </a:r>
                      <a:endParaRPr lang="en-US" sz="1100">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Symbol"/>
                        <a:buChar char=""/>
                      </a:pPr>
                      <a:r>
                        <a:rPr lang="en-US" sz="1100">
                          <a:effectLst/>
                        </a:rPr>
                        <a:t>Explain the different structures of energy companies, including investor-owned utilities, municipalities (associated utility practices such as water/ wastewater), electric cooperatives, independent power producers and is able to explain the different lines of energy business, including electric and gas  </a:t>
                      </a:r>
                      <a:endParaRPr lang="en-US" sz="1100">
                        <a:effectLst/>
                        <a:latin typeface="Calibri"/>
                        <a:ea typeface="Calibri"/>
                        <a:cs typeface="Times New Roman"/>
                      </a:endParaRPr>
                    </a:p>
                  </a:txBody>
                  <a:tcPr marL="68580" marR="68580" marT="0" marB="0" anchor="ctr"/>
                </a:tc>
              </a:tr>
              <a:tr h="0">
                <a:tc>
                  <a:txBody>
                    <a:bodyPr/>
                    <a:lstStyle/>
                    <a:p>
                      <a:pPr marL="0" marR="0">
                        <a:spcBef>
                          <a:spcPts val="0"/>
                        </a:spcBef>
                        <a:spcAft>
                          <a:spcPts val="0"/>
                        </a:spcAft>
                      </a:pPr>
                      <a:r>
                        <a:rPr lang="en-US" sz="1100">
                          <a:effectLst/>
                        </a:rPr>
                        <a:t>EN04.02.07</a:t>
                      </a:r>
                      <a:endParaRPr lang="en-US" sz="1100">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Symbol"/>
                        <a:buChar char=""/>
                      </a:pPr>
                      <a:r>
                        <a:rPr lang="en-US" sz="1100">
                          <a:effectLst/>
                        </a:rPr>
                        <a:t>Describe the process of metering and billing for energy consumption </a:t>
                      </a:r>
                    </a:p>
                    <a:p>
                      <a:pPr marL="457200" marR="0" indent="-228600">
                        <a:spcBef>
                          <a:spcPts val="0"/>
                        </a:spcBef>
                        <a:spcAft>
                          <a:spcPts val="0"/>
                        </a:spcAft>
                      </a:pPr>
                      <a:r>
                        <a:rPr lang="en-US" sz="1100">
                          <a:effectLst/>
                        </a:rPr>
                        <a:t> </a:t>
                      </a:r>
                    </a:p>
                    <a:p>
                      <a:pPr marL="0" marR="0" indent="0">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ctr"/>
                </a:tc>
              </a:tr>
              <a:tr h="0">
                <a:tc>
                  <a:txBody>
                    <a:bodyPr/>
                    <a:lstStyle/>
                    <a:p>
                      <a:pPr marL="0" marR="0">
                        <a:spcBef>
                          <a:spcPts val="0"/>
                        </a:spcBef>
                        <a:spcAft>
                          <a:spcPts val="0"/>
                        </a:spcAft>
                      </a:pPr>
                      <a:r>
                        <a:rPr lang="en-US" sz="1100">
                          <a:effectLst/>
                        </a:rPr>
                        <a:t>EN04.02.08</a:t>
                      </a:r>
                      <a:endParaRPr lang="en-US" sz="1100">
                        <a:effectLst/>
                        <a:latin typeface="Calibri"/>
                        <a:ea typeface="Calibri"/>
                        <a:cs typeface="Times New Roman"/>
                      </a:endParaRPr>
                    </a:p>
                  </a:txBody>
                  <a:tcPr marL="68580" marR="68580" marT="0" marB="0"/>
                </a:tc>
                <a:tc>
                  <a:txBody>
                    <a:bodyPr/>
                    <a:lstStyle/>
                    <a:p>
                      <a:pPr marL="342900" marR="0" lvl="0" indent="-342900">
                        <a:spcBef>
                          <a:spcPts val="0"/>
                        </a:spcBef>
                        <a:spcAft>
                          <a:spcPts val="0"/>
                        </a:spcAft>
                        <a:buFont typeface="Symbol"/>
                        <a:buChar char=""/>
                      </a:pPr>
                      <a:r>
                        <a:rPr lang="en-US" sz="1100" dirty="0">
                          <a:effectLst/>
                        </a:rPr>
                        <a:t>Demonstrate an awareness of alternative and renewable energy technologies, including geothermal energy, solar energy, wind energy, water energy and biofuel</a:t>
                      </a:r>
                      <a:endParaRPr lang="en-US" sz="1100" dirty="0">
                        <a:effectLst/>
                        <a:latin typeface="Calibri"/>
                        <a:ea typeface="Calibri"/>
                        <a:cs typeface="Times New Roman"/>
                      </a:endParaRPr>
                    </a:p>
                  </a:txBody>
                  <a:tcPr marL="68580" marR="68580" marT="0" marB="0" anchor="ctr"/>
                </a:tc>
              </a:tr>
            </a:tbl>
          </a:graphicData>
        </a:graphic>
      </p:graphicFrame>
      <p:sp>
        <p:nvSpPr>
          <p:cNvPr id="3" name="Slide Number Placeholder 2"/>
          <p:cNvSpPr>
            <a:spLocks noGrp="1"/>
          </p:cNvSpPr>
          <p:nvPr>
            <p:ph type="sldNum" sz="quarter" idx="10"/>
          </p:nvPr>
        </p:nvSpPr>
        <p:spPr/>
        <p:txBody>
          <a:bodyPr/>
          <a:lstStyle/>
          <a:p>
            <a:pPr>
              <a:defRPr/>
            </a:pPr>
            <a:fld id="{BCEFC817-D432-4599-B5B4-24498B9A6F49}" type="slidenum">
              <a:rPr lang="en-US" smtClean="0"/>
              <a:pPr>
                <a:defRPr/>
              </a:pPr>
              <a:t>5</a:t>
            </a:fld>
            <a:endParaRPr lang="en-US" dirty="0"/>
          </a:p>
        </p:txBody>
      </p:sp>
      <p:sp>
        <p:nvSpPr>
          <p:cNvPr id="8196" name="Title 3"/>
          <p:cNvSpPr>
            <a:spLocks noGrp="1"/>
          </p:cNvSpPr>
          <p:nvPr>
            <p:ph type="title"/>
          </p:nvPr>
        </p:nvSpPr>
        <p:spPr>
          <a:xfrm>
            <a:off x="228600" y="15607"/>
            <a:ext cx="8991600" cy="1219200"/>
          </a:xfrm>
          <a:noFill/>
        </p:spPr>
        <p:txBody>
          <a:bodyPr>
            <a:normAutofit/>
          </a:bodyPr>
          <a:lstStyle/>
          <a:p>
            <a:pPr algn="ctr"/>
            <a:r>
              <a:rPr lang="en-US" sz="3400" dirty="0" smtClean="0">
                <a:latin typeface="Arial" charset="0"/>
                <a:cs typeface="Arial" charset="0"/>
              </a:rPr>
              <a:t>Sample Knowledge and Skill Statements for  a 17</a:t>
            </a:r>
            <a:r>
              <a:rPr lang="en-US" sz="3400" baseline="30000" dirty="0" smtClean="0">
                <a:latin typeface="Arial" charset="0"/>
                <a:cs typeface="Arial" charset="0"/>
              </a:rPr>
              <a:t>th</a:t>
            </a:r>
            <a:r>
              <a:rPr lang="en-US" sz="3400" dirty="0" smtClean="0">
                <a:latin typeface="Arial" charset="0"/>
                <a:cs typeface="Arial" charset="0"/>
              </a:rPr>
              <a:t> Energy Career Cluster</a:t>
            </a:r>
          </a:p>
        </p:txBody>
      </p:sp>
    </p:spTree>
    <p:extLst>
      <p:ext uri="{BB962C8B-B14F-4D97-AF65-F5344CB8AC3E}">
        <p14:creationId xmlns:p14="http://schemas.microsoft.com/office/powerpoint/2010/main" val="4201680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BCEFC817-D432-4599-B5B4-24498B9A6F49}" type="slidenum">
              <a:rPr lang="en-US" smtClean="0"/>
              <a:pPr>
                <a:defRPr/>
              </a:pPr>
              <a:t>6</a:t>
            </a:fld>
            <a:endParaRPr lang="en-US" dirty="0"/>
          </a:p>
        </p:txBody>
      </p:sp>
      <p:sp>
        <p:nvSpPr>
          <p:cNvPr id="8196" name="Title 3"/>
          <p:cNvSpPr>
            <a:spLocks noGrp="1"/>
          </p:cNvSpPr>
          <p:nvPr>
            <p:ph type="title"/>
          </p:nvPr>
        </p:nvSpPr>
        <p:spPr>
          <a:xfrm>
            <a:off x="228600" y="0"/>
            <a:ext cx="8991600" cy="1219200"/>
          </a:xfrm>
          <a:noFill/>
        </p:spPr>
        <p:txBody>
          <a:bodyPr>
            <a:normAutofit/>
          </a:bodyPr>
          <a:lstStyle/>
          <a:p>
            <a:pPr algn="ctr"/>
            <a:r>
              <a:rPr lang="en-US" sz="3400" dirty="0" smtClean="0">
                <a:latin typeface="Arial" charset="0"/>
                <a:cs typeface="Arial" charset="0"/>
              </a:rPr>
              <a:t>Plan of Study for an Energy Career Cluster</a:t>
            </a:r>
          </a:p>
        </p:txBody>
      </p:sp>
      <p:graphicFrame>
        <p:nvGraphicFramePr>
          <p:cNvPr id="5" name="Table 4"/>
          <p:cNvGraphicFramePr>
            <a:graphicFrameLocks noGrp="1"/>
          </p:cNvGraphicFramePr>
          <p:nvPr/>
        </p:nvGraphicFramePr>
        <p:xfrm>
          <a:off x="2438400" y="1752600"/>
          <a:ext cx="4267921" cy="4153868"/>
        </p:xfrm>
        <a:graphic>
          <a:graphicData uri="http://schemas.openxmlformats.org/drawingml/2006/table">
            <a:tbl>
              <a:tblPr/>
              <a:tblGrid>
                <a:gridCol w="105257"/>
                <a:gridCol w="71425"/>
                <a:gridCol w="350857"/>
                <a:gridCol w="350857"/>
                <a:gridCol w="350857"/>
                <a:gridCol w="350857"/>
                <a:gridCol w="806970"/>
                <a:gridCol w="466138"/>
                <a:gridCol w="808223"/>
                <a:gridCol w="606480"/>
              </a:tblGrid>
              <a:tr h="77960">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r>
                        <a:rPr lang="en-US" sz="400" b="1" i="0" u="none" strike="noStrike">
                          <a:latin typeface="Arial Narrow"/>
                        </a:rPr>
                        <a:t>             Name</a:t>
                      </a:r>
                      <a:endParaRPr lang="en-US" sz="500" b="0" i="0" u="none" strike="noStrike">
                        <a:latin typeface="Arial"/>
                      </a:endParaRPr>
                    </a:p>
                  </a:txBody>
                  <a:tcPr marL="0" marR="0" marT="0" marB="0">
                    <a:lnL>
                      <a:noFill/>
                    </a:lnL>
                    <a:lnR>
                      <a:noFill/>
                    </a:lnR>
                    <a:lnT>
                      <a:noFill/>
                    </a:lnT>
                    <a:lnB>
                      <a:noFill/>
                    </a:lnB>
                  </a:tcPr>
                </a:tc>
                <a:tc gridSpan="3">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rowSpan="5" gridSpan="2">
                  <a:txBody>
                    <a:bodyPr/>
                    <a:lstStyle/>
                    <a:p>
                      <a:pPr algn="ctr" fontAlgn="ctr"/>
                      <a:endParaRPr lang="en-US" sz="2900" b="1" i="0" u="none" strike="noStrike">
                        <a:solidFill>
                          <a:srgbClr val="C0C0C0"/>
                        </a:solidFill>
                        <a:latin typeface="Arial Narrow"/>
                      </a:endParaRPr>
                    </a:p>
                  </a:txBody>
                  <a:tcPr marL="0" marR="0" marT="0" marB="0" anchor="ctr">
                    <a:lnL>
                      <a:noFill/>
                    </a:lnL>
                    <a:lnR>
                      <a:noFill/>
                    </a:lnR>
                    <a:lnT>
                      <a:noFill/>
                    </a:lnT>
                    <a:lnB>
                      <a:noFill/>
                    </a:lnB>
                  </a:tcPr>
                </a:tc>
                <a:tc rowSpan="5" hMerge="1">
                  <a:txBody>
                    <a:bodyPr/>
                    <a:lstStyle/>
                    <a:p>
                      <a:endParaRPr lang="en-US"/>
                    </a:p>
                  </a:txBody>
                  <a:tcPr/>
                </a:tc>
              </a:tr>
              <a:tr h="73374">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400" b="1"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gridSpan="2" vMerge="1">
                  <a:txBody>
                    <a:bodyPr/>
                    <a:lstStyle/>
                    <a:p>
                      <a:endParaRPr lang="en-US"/>
                    </a:p>
                  </a:txBody>
                  <a:tcPr/>
                </a:tc>
                <a:tc hMerge="1" vMerge="1">
                  <a:txBody>
                    <a:bodyPr/>
                    <a:lstStyle/>
                    <a:p>
                      <a:endParaRPr lang="en-US"/>
                    </a:p>
                  </a:txBody>
                  <a:tcPr/>
                </a:tc>
              </a:tr>
              <a:tr h="132073">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r>
                        <a:rPr lang="en-US" sz="400" b="1" i="0" u="none" strike="noStrike">
                          <a:latin typeface="Arial Narrow"/>
                        </a:rPr>
                        <a:t>             Learner ID</a:t>
                      </a:r>
                    </a:p>
                  </a:txBody>
                  <a:tcPr marL="0" marR="0" marT="0" marB="0" anchor="b">
                    <a:lnL>
                      <a:noFill/>
                    </a:lnL>
                    <a:lnR>
                      <a:noFill/>
                    </a:lnR>
                    <a:lnT>
                      <a:noFill/>
                    </a:lnT>
                    <a:lnB>
                      <a:noFill/>
                    </a:lnB>
                  </a:tcPr>
                </a:tc>
                <a:tc gridSpan="3">
                  <a:txBody>
                    <a:bodyPr/>
                    <a:lstStyle/>
                    <a:p>
                      <a:pPr algn="l" fontAlgn="b"/>
                      <a:endParaRPr lang="en-US" sz="500" b="0" i="0" u="none" strike="noStrike">
                        <a:latin typeface="Arial"/>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r>
              <a:tr h="73374">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400" b="1"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gridSpan="2" vMerge="1">
                  <a:txBody>
                    <a:bodyPr/>
                    <a:lstStyle/>
                    <a:p>
                      <a:endParaRPr lang="en-US"/>
                    </a:p>
                  </a:txBody>
                  <a:tcPr/>
                </a:tc>
                <a:tc hMerge="1" vMerge="1">
                  <a:txBody>
                    <a:bodyPr/>
                    <a:lstStyle/>
                    <a:p>
                      <a:endParaRPr lang="en-US"/>
                    </a:p>
                  </a:txBody>
                  <a:tcPr/>
                </a:tc>
              </a:tr>
              <a:tr h="198110">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r>
                        <a:rPr lang="en-US" sz="400" b="1" i="0" u="none" strike="noStrike">
                          <a:latin typeface="Arial Narrow"/>
                        </a:rPr>
                        <a:t>             School/College/University</a:t>
                      </a:r>
                    </a:p>
                  </a:txBody>
                  <a:tcPr marL="0" marR="0" marT="0" marB="0" anchor="b">
                    <a:lnL>
                      <a:noFill/>
                    </a:lnL>
                    <a:lnR>
                      <a:noFill/>
                    </a:lnR>
                    <a:lnT>
                      <a:noFill/>
                    </a:lnT>
                    <a:lnB>
                      <a:noFill/>
                    </a:lnB>
                  </a:tcPr>
                </a:tc>
                <a:tc>
                  <a:txBody>
                    <a:bodyPr/>
                    <a:lstStyle/>
                    <a:p>
                      <a:pPr algn="l" fontAlgn="b"/>
                      <a:endParaRPr lang="en-US" sz="500" b="0" i="0" u="none" strike="noStrike">
                        <a:latin typeface="Arial"/>
                      </a:endParaRPr>
                    </a:p>
                  </a:txBody>
                  <a:tcPr marL="0" marR="0" marT="0" marB="0">
                    <a:lnL>
                      <a:noFill/>
                    </a:lnL>
                    <a:lnR>
                      <a:noFill/>
                    </a:lnR>
                    <a:lnT>
                      <a:noFill/>
                    </a:lnT>
                    <a:lnB>
                      <a:noFill/>
                    </a:lnB>
                  </a:tcPr>
                </a:tc>
                <a:tc gridSpan="2">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r>
              <a:tr h="73374">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r>
              <a:tr h="110061">
                <a:tc gridSpan="8">
                  <a:txBody>
                    <a:bodyPr/>
                    <a:lstStyle/>
                    <a:p>
                      <a:pPr algn="l" fontAlgn="b"/>
                      <a:r>
                        <a:rPr lang="en-US" sz="700" b="1" i="0" u="none" strike="noStrike">
                          <a:latin typeface="Arial Narrow"/>
                        </a:rPr>
                        <a:t>Energy Career Cluster Plan of Study</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c>
                  <a:txBody>
                    <a:bodyPr/>
                    <a:lstStyle/>
                    <a:p>
                      <a:pPr algn="l" fontAlgn="b"/>
                      <a:endParaRPr lang="en-US" sz="500" b="0" i="0" u="none" strike="noStrike">
                        <a:latin typeface="Arial Narrow"/>
                      </a:endParaRPr>
                    </a:p>
                  </a:txBody>
                  <a:tcPr marL="0" marR="0" marT="0" marB="0" anchor="b">
                    <a:lnL>
                      <a:noFill/>
                    </a:lnL>
                    <a:lnR>
                      <a:noFill/>
                    </a:lnR>
                    <a:lnT>
                      <a:noFill/>
                    </a:lnT>
                    <a:lnB>
                      <a:noFill/>
                    </a:lnB>
                  </a:tcPr>
                </a:tc>
              </a:tr>
              <a:tr h="80711">
                <a:tc gridSpan="10">
                  <a:txBody>
                    <a:bodyPr/>
                    <a:lstStyle/>
                    <a:p>
                      <a:pPr algn="l" fontAlgn="b"/>
                      <a:endParaRPr lang="en-US" sz="500" b="1" i="0" u="none" strike="noStrike">
                        <a:latin typeface="Arial Narrow"/>
                      </a:endParaRP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6219">
                <a:tc>
                  <a:txBody>
                    <a:bodyPr/>
                    <a:lstStyle/>
                    <a:p>
                      <a:pPr algn="ctr" fontAlgn="ctr"/>
                      <a:r>
                        <a:rPr lang="en-US" sz="400" b="1" i="0" u="none" strike="noStrike">
                          <a:latin typeface="Arial Narrow"/>
                        </a:rPr>
                        <a:t>EDUCATION</a:t>
                      </a:r>
                    </a:p>
                  </a:txBody>
                  <a:tcPr marL="0" marR="0" marT="0" marB="0" vert="vert270" anchor="ctr">
                    <a:lnL>
                      <a:noFill/>
                    </a:lnL>
                    <a:lnR>
                      <a:noFill/>
                    </a:lnR>
                    <a:lnT>
                      <a:noFill/>
                    </a:lnT>
                    <a:lnB w="6350" cap="flat" cmpd="sng" algn="ctr">
                      <a:solidFill>
                        <a:srgbClr val="000000"/>
                      </a:solidFill>
                      <a:prstDash val="solid"/>
                      <a:round/>
                      <a:headEnd type="none" w="med" len="med"/>
                      <a:tailEnd type="none" w="med" len="med"/>
                    </a:lnB>
                    <a:solidFill>
                      <a:srgbClr val="969696"/>
                    </a:solidFill>
                  </a:tcPr>
                </a:tc>
                <a:tc>
                  <a:txBody>
                    <a:bodyPr/>
                    <a:lstStyle/>
                    <a:p>
                      <a:pPr algn="r" fontAlgn="ctr"/>
                      <a:r>
                        <a:rPr lang="en-US" sz="400" b="1" i="0" u="none" strike="noStrike">
                          <a:latin typeface="Arial Narrow"/>
                        </a:rPr>
                        <a:t>LEVELS</a:t>
                      </a:r>
                    </a:p>
                  </a:txBody>
                  <a:tcPr marL="0" marR="0" marT="0" marB="0" vert="vert27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69696"/>
                    </a:solidFill>
                  </a:tcPr>
                </a:tc>
                <a:tc>
                  <a:txBody>
                    <a:bodyPr/>
                    <a:lstStyle/>
                    <a:p>
                      <a:pPr algn="l" fontAlgn="ctr"/>
                      <a:r>
                        <a:rPr lang="en-US" sz="400" b="1" i="0" u="none" strike="noStrike">
                          <a:latin typeface="Arial Narrow"/>
                        </a:rPr>
                        <a:t>GRADE</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latin typeface="Arial Narrow"/>
                        </a:rPr>
                        <a:t>English/ Language Arts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latin typeface="Arial Narrow"/>
                        </a:rPr>
                        <a:t>Math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latin typeface="Arial Narrow"/>
                        </a:rPr>
                        <a:t>Science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latin typeface="Arial Narrow"/>
                        </a:rPr>
                        <a:t>Social Studies/ Sciences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latin typeface="Arial Narrow"/>
                        </a:rPr>
                        <a:t>Other Required Courses Other Electives Recommended       Electives                         Learner Activities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latin typeface="Arial Narrow"/>
                        </a:rPr>
                        <a:t>Career and Technical Courses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400" b="1" i="0" u="none" strike="noStrike">
                          <a:latin typeface="Arial Narrow"/>
                        </a:rPr>
                        <a:t>SAMPLE                                   Occupations Relating                            to This Career Cluster</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969696"/>
                    </a:solidFill>
                  </a:tcPr>
                </a:tc>
              </a:tr>
              <a:tr h="73374">
                <a:tc>
                  <a:txBody>
                    <a:bodyPr/>
                    <a:lstStyle/>
                    <a:p>
                      <a:pPr algn="l" fontAlgn="b"/>
                      <a:endParaRPr lang="en-US" sz="400" b="0" i="0" u="none" strike="noStrike">
                        <a:latin typeface="Arial Narrow"/>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400" b="0" i="0" u="none" strike="noStrike">
                        <a:latin typeface="Arial Narrow"/>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gridSpan="7">
                  <a:txBody>
                    <a:bodyPr/>
                    <a:lstStyle/>
                    <a:p>
                      <a:pPr algn="l" fontAlgn="b"/>
                      <a:r>
                        <a:rPr lang="en-US" sz="400" b="0" i="0" u="none" strike="noStrike">
                          <a:latin typeface="Arial Narrow"/>
                        </a:rPr>
                        <a:t>Interest Inventory Administered and Plan of Study Initiated for all Learners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400" b="0" i="0" u="none" strike="noStrike">
                          <a:latin typeface="Arial Narrow"/>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962">
                <a:tc rowSpan="5" gridSpan="2">
                  <a:txBody>
                    <a:bodyPr/>
                    <a:lstStyle/>
                    <a:p>
                      <a:pPr algn="ctr" fontAlgn="ctr"/>
                      <a:r>
                        <a:rPr lang="en-US" sz="400" b="1" i="0" u="none" strike="noStrike">
                          <a:solidFill>
                            <a:srgbClr val="FFFFFF"/>
                          </a:solidFill>
                          <a:latin typeface="Arial Narrow"/>
                        </a:rPr>
                        <a:t>SECONDARY</a:t>
                      </a:r>
                    </a:p>
                  </a:txBody>
                  <a:tcPr marL="0" marR="0" marT="0" marB="0" vert="vert270" anchor="ctr">
                    <a:lnL>
                      <a:noFill/>
                    </a:lnL>
                    <a:lnR w="6350" cap="flat" cmpd="sng" algn="ctr">
                      <a:solidFill>
                        <a:srgbClr val="000000"/>
                      </a:solidFill>
                      <a:prstDash val="solid"/>
                      <a:round/>
                      <a:headEnd type="none" w="med" len="med"/>
                      <a:tailEnd type="none" w="med" len="med"/>
                    </a:lnR>
                    <a:lnT>
                      <a:noFill/>
                    </a:lnT>
                    <a:lnB>
                      <a:noFill/>
                    </a:lnB>
                    <a:solidFill>
                      <a:srgbClr val="000000"/>
                    </a:solidFill>
                  </a:tcPr>
                </a:tc>
                <a:tc rowSpan="5" hMerge="1">
                  <a:txBody>
                    <a:bodyPr/>
                    <a:lstStyle/>
                    <a:p>
                      <a:endParaRPr lang="en-US"/>
                    </a:p>
                  </a:txBody>
                  <a:tcPr/>
                </a:tc>
                <a:tc>
                  <a:txBody>
                    <a:bodyPr/>
                    <a:lstStyle/>
                    <a:p>
                      <a:pPr algn="ctr" fontAlgn="ctr"/>
                      <a:r>
                        <a:rPr lang="en-US" sz="400" b="0" i="0" u="none" strike="noStrike">
                          <a:latin typeface="Arial Narrow"/>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English/       Language Arts 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Algebra 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Earth or Life or Physical Science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State History           Civics or                       World History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l" fontAlgn="t"/>
                      <a:r>
                        <a:rPr lang="en-US" sz="400" b="0" i="0" u="none" strike="noStrike">
                          <a:latin typeface="Arial Narrow"/>
                        </a:rPr>
                        <a:t>All plans of study should meet local and state high school graduation requirements and college entrance requirements.  Certain local student organization activities such as SkillsUSA are also important including public speaking, record keeping and work-based experiences.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1" u="none" strike="noStrike">
                          <a:latin typeface="Arial Narrow"/>
                        </a:rPr>
                        <a:t>*Energy Industry Fundamentals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0">
                  <a:txBody>
                    <a:bodyPr/>
                    <a:lstStyle/>
                    <a:p>
                      <a:pPr algn="l" fontAlgn="t"/>
                      <a:r>
                        <a:rPr lang="en-US" sz="400" b="0" i="0" u="none" strike="noStrike">
                          <a:latin typeface="Arial"/>
                        </a:rPr>
                        <a:t>►Biomass and Biofuels Technician</a:t>
                      </a:r>
                      <a:br>
                        <a:rPr lang="en-US" sz="400" b="0" i="0" u="none" strike="noStrike">
                          <a:latin typeface="Arial"/>
                        </a:rPr>
                      </a:br>
                      <a:r>
                        <a:rPr lang="en-US" sz="400" b="0" i="0" u="none" strike="noStrike">
                          <a:latin typeface="Arial"/>
                        </a:rPr>
                        <a:t>►Electrician</a:t>
                      </a:r>
                      <a:r>
                        <a:rPr lang="en-US" sz="400" b="0" i="0" u="none" strike="noStrike">
                          <a:latin typeface="Arial Narrow"/>
                        </a:rPr>
                        <a:t/>
                      </a:r>
                      <a:br>
                        <a:rPr lang="en-US" sz="400" b="0" i="0" u="none" strike="noStrike">
                          <a:latin typeface="Arial Narrow"/>
                        </a:rPr>
                      </a:br>
                      <a:r>
                        <a:rPr lang="en-US" sz="400" b="0" i="0" u="none" strike="noStrike">
                          <a:latin typeface="Arial Narrow"/>
                        </a:rPr>
                        <a:t>►Electrical &amp; Electronics Repairer</a:t>
                      </a:r>
                      <a:br>
                        <a:rPr lang="en-US" sz="400" b="0" i="0" u="none" strike="noStrike">
                          <a:latin typeface="Arial Narrow"/>
                        </a:rPr>
                      </a:br>
                      <a:r>
                        <a:rPr lang="en-US" sz="400" b="0" i="0" u="none" strike="noStrike">
                          <a:latin typeface="Arial Narrow"/>
                        </a:rPr>
                        <a:t>►Electrical &amp; Electronics Technician</a:t>
                      </a:r>
                      <a:br>
                        <a:rPr lang="en-US" sz="400" b="0" i="0" u="none" strike="noStrike">
                          <a:latin typeface="Arial Narrow"/>
                        </a:rPr>
                      </a:br>
                      <a:r>
                        <a:rPr lang="en-US" sz="400" b="0" i="0" u="none" strike="noStrike">
                          <a:latin typeface="Arial Narrow"/>
                        </a:rPr>
                        <a:t>►Electrical &amp; Instrumentation Technician</a:t>
                      </a:r>
                      <a:br>
                        <a:rPr lang="en-US" sz="400" b="0" i="0" u="none" strike="noStrike">
                          <a:latin typeface="Arial Narrow"/>
                        </a:rPr>
                      </a:br>
                      <a:r>
                        <a:rPr lang="en-US" sz="400" b="0" i="0" u="none" strike="noStrike">
                          <a:latin typeface="Arial Narrow"/>
                        </a:rPr>
                        <a:t>►Energy Generation Technician</a:t>
                      </a:r>
                      <a:br>
                        <a:rPr lang="en-US" sz="400" b="0" i="0" u="none" strike="noStrike">
                          <a:latin typeface="Arial Narrow"/>
                        </a:rPr>
                      </a:br>
                      <a:r>
                        <a:rPr lang="en-US" sz="400" b="0" i="0" u="none" strike="noStrike">
                          <a:latin typeface="Arial Narrow"/>
                        </a:rPr>
                        <a:t>►Engineering Technician</a:t>
                      </a:r>
                      <a:br>
                        <a:rPr lang="en-US" sz="400" b="0" i="0" u="none" strike="noStrike">
                          <a:latin typeface="Arial Narrow"/>
                        </a:rPr>
                      </a:br>
                      <a:r>
                        <a:rPr lang="en-US" sz="400" b="0" i="0" u="none" strike="noStrike">
                          <a:latin typeface="Arial Narrow"/>
                        </a:rPr>
                        <a:t>►Gas Processor &amp; Distribution Plant Operator</a:t>
                      </a:r>
                      <a:br>
                        <a:rPr lang="en-US" sz="400" b="0" i="0" u="none" strike="noStrike">
                          <a:latin typeface="Arial Narrow"/>
                        </a:rPr>
                      </a:br>
                      <a:r>
                        <a:rPr lang="en-US" sz="400" b="0" i="0" u="none" strike="noStrike">
                          <a:latin typeface="Arial Narrow"/>
                        </a:rPr>
                        <a:t>►Gas Service Technician                                </a:t>
                      </a:r>
                      <a:br>
                        <a:rPr lang="en-US" sz="400" b="0" i="0" u="none" strike="noStrike">
                          <a:latin typeface="Arial Narrow"/>
                        </a:rPr>
                      </a:br>
                      <a:r>
                        <a:rPr lang="en-US" sz="400" b="0" i="0" u="none" strike="noStrike">
                          <a:latin typeface="Arial Narrow"/>
                        </a:rPr>
                        <a:t>►Generation Technician</a:t>
                      </a:r>
                      <a:br>
                        <a:rPr lang="en-US" sz="400" b="0" i="0" u="none" strike="noStrike">
                          <a:latin typeface="Arial Narrow"/>
                        </a:rPr>
                      </a:br>
                      <a:r>
                        <a:rPr lang="en-US" sz="400" b="0" i="0" u="none" strike="noStrike">
                          <a:latin typeface="Arial Narrow"/>
                        </a:rPr>
                        <a:t>►Geothermal Technician</a:t>
                      </a:r>
                      <a:br>
                        <a:rPr lang="en-US" sz="400" b="0" i="0" u="none" strike="noStrike">
                          <a:latin typeface="Arial Narrow"/>
                        </a:rPr>
                      </a:br>
                      <a:r>
                        <a:rPr lang="en-US" sz="400" b="0" i="0" u="none" strike="noStrike">
                          <a:latin typeface="Arial Narrow"/>
                        </a:rPr>
                        <a:t>►Hydropower &amp; Marine Energy Technician</a:t>
                      </a:r>
                      <a:br>
                        <a:rPr lang="en-US" sz="400" b="0" i="0" u="none" strike="noStrike">
                          <a:latin typeface="Arial Narrow"/>
                        </a:rPr>
                      </a:br>
                      <a:r>
                        <a:rPr lang="en-US" sz="400" b="0" i="0" u="none" strike="noStrike">
                          <a:latin typeface="Arial Narrow"/>
                        </a:rPr>
                        <a:t>►Instrumentation Control Technician</a:t>
                      </a:r>
                      <a:br>
                        <a:rPr lang="en-US" sz="400" b="0" i="0" u="none" strike="noStrike">
                          <a:latin typeface="Arial Narrow"/>
                        </a:rPr>
                      </a:br>
                      <a:r>
                        <a:rPr lang="en-US" sz="400" b="0" i="0" u="none" strike="noStrike">
                          <a:latin typeface="Arial Narrow"/>
                        </a:rPr>
                        <a:t>►Metering Technician</a:t>
                      </a:r>
                      <a:br>
                        <a:rPr lang="en-US" sz="400" b="0" i="0" u="none" strike="noStrike">
                          <a:latin typeface="Arial Narrow"/>
                        </a:rPr>
                      </a:br>
                      <a:r>
                        <a:rPr lang="en-US" sz="400" b="0" i="0" u="none" strike="noStrike">
                          <a:latin typeface="Arial Narrow"/>
                        </a:rPr>
                        <a:t>►Nuclear Reactor Operator</a:t>
                      </a:r>
                      <a:br>
                        <a:rPr lang="en-US" sz="400" b="0" i="0" u="none" strike="noStrike">
                          <a:latin typeface="Arial Narrow"/>
                        </a:rPr>
                      </a:br>
                      <a:r>
                        <a:rPr lang="en-US" sz="400" b="0" i="0" u="none" strike="noStrike">
                          <a:latin typeface="Arial Narrow"/>
                        </a:rPr>
                        <a:t>►Nuclear Technician</a:t>
                      </a:r>
                      <a:br>
                        <a:rPr lang="en-US" sz="400" b="0" i="0" u="none" strike="noStrike">
                          <a:latin typeface="Arial Narrow"/>
                        </a:rPr>
                      </a:br>
                      <a:r>
                        <a:rPr lang="en-US" sz="400" b="0" i="0" u="none" strike="noStrike">
                          <a:latin typeface="Arial Narrow"/>
                        </a:rPr>
                        <a:t>►Pipefitter</a:t>
                      </a:r>
                      <a:br>
                        <a:rPr lang="en-US" sz="400" b="0" i="0" u="none" strike="noStrike">
                          <a:latin typeface="Arial Narrow"/>
                        </a:rPr>
                      </a:br>
                      <a:r>
                        <a:rPr lang="en-US" sz="400" b="0" i="0" u="none" strike="noStrike">
                          <a:latin typeface="Arial Narrow"/>
                        </a:rPr>
                        <a:t>►Pipelayer</a:t>
                      </a:r>
                      <a:br>
                        <a:rPr lang="en-US" sz="400" b="0" i="0" u="none" strike="noStrike">
                          <a:latin typeface="Arial Narrow"/>
                        </a:rPr>
                      </a:br>
                      <a:r>
                        <a:rPr lang="en-US" sz="400" b="0" i="0" u="none" strike="noStrike">
                          <a:latin typeface="Arial Narrow"/>
                        </a:rPr>
                        <a:t>►Pipeline Installer</a:t>
                      </a:r>
                      <a:br>
                        <a:rPr lang="en-US" sz="400" b="0" i="0" u="none" strike="noStrike">
                          <a:latin typeface="Arial Narrow"/>
                        </a:rPr>
                      </a:br>
                      <a:r>
                        <a:rPr lang="en-US" sz="400" b="0" i="0" u="none" strike="noStrike">
                          <a:latin typeface="Arial Narrow"/>
                        </a:rPr>
                        <a:t>►Power Distribution Technician</a:t>
                      </a:r>
                      <a:br>
                        <a:rPr lang="en-US" sz="400" b="0" i="0" u="none" strike="noStrike">
                          <a:latin typeface="Arial Narrow"/>
                        </a:rPr>
                      </a:br>
                      <a:r>
                        <a:rPr lang="en-US" sz="400" b="0" i="0" u="none" strike="noStrike">
                          <a:latin typeface="Arial Narrow"/>
                        </a:rPr>
                        <a:t>►Power Plant Operator</a:t>
                      </a:r>
                      <a:br>
                        <a:rPr lang="en-US" sz="400" b="0" i="0" u="none" strike="noStrike">
                          <a:latin typeface="Arial Narrow"/>
                        </a:rPr>
                      </a:br>
                      <a:r>
                        <a:rPr lang="en-US" sz="400" b="0" i="0" u="none" strike="noStrike">
                          <a:latin typeface="Arial Narrow"/>
                        </a:rPr>
                        <a:t>►Solar Photovoltaic Installer</a:t>
                      </a:r>
                      <a:br>
                        <a:rPr lang="en-US" sz="400" b="0" i="0" u="none" strike="noStrike">
                          <a:latin typeface="Arial Narrow"/>
                        </a:rPr>
                      </a:br>
                      <a:r>
                        <a:rPr lang="en-US" sz="400" b="0" i="0" u="none" strike="noStrike">
                          <a:latin typeface="Arial Narrow"/>
                        </a:rPr>
                        <a:t>►Solar Photovoltaic Technician</a:t>
                      </a:r>
                      <a:br>
                        <a:rPr lang="en-US" sz="400" b="0" i="0" u="none" strike="noStrike">
                          <a:latin typeface="Arial Narrow"/>
                        </a:rPr>
                      </a:br>
                      <a:r>
                        <a:rPr lang="en-US" sz="400" b="0" i="0" u="none" strike="noStrike">
                          <a:latin typeface="Arial Narrow"/>
                        </a:rPr>
                        <a:t>►Solar Technician</a:t>
                      </a:r>
                      <a:br>
                        <a:rPr lang="en-US" sz="400" b="0" i="0" u="none" strike="noStrike">
                          <a:latin typeface="Arial Narrow"/>
                        </a:rPr>
                      </a:br>
                      <a:r>
                        <a:rPr lang="en-US" sz="400" b="0" i="0" u="none" strike="noStrike">
                          <a:latin typeface="Arial Narrow"/>
                        </a:rPr>
                        <a:t>►Welder</a:t>
                      </a:r>
                      <a:br>
                        <a:rPr lang="en-US" sz="400" b="0" i="0" u="none" strike="noStrike">
                          <a:latin typeface="Arial Narrow"/>
                        </a:rPr>
                      </a:br>
                      <a:r>
                        <a:rPr lang="en-US" sz="400" b="0" i="0" u="none" strike="noStrike">
                          <a:latin typeface="Arial Narrow"/>
                        </a:rPr>
                        <a:t>►Wind Turbine Technician</a:t>
                      </a:r>
                      <a:endParaRPr lang="en-US" sz="400" b="0" i="0" u="none" strike="noStrike">
                        <a:latin typeface="Arial"/>
                      </a:endParaRPr>
                    </a:p>
                  </a:txBody>
                  <a:tcPr marL="5503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232962">
                <a:tc gridSpan="2" vMerge="1">
                  <a:txBody>
                    <a:bodyPr/>
                    <a:lstStyle/>
                    <a:p>
                      <a:endParaRPr lang="en-US"/>
                    </a:p>
                  </a:txBody>
                  <a:tcPr/>
                </a:tc>
                <a:tc hMerge="1" vMerge="1">
                  <a:txBody>
                    <a:bodyPr/>
                    <a:lstStyle/>
                    <a:p>
                      <a:endParaRPr lang="en-US"/>
                    </a:p>
                  </a:txBody>
                  <a:tcPr/>
                </a:tc>
                <a:tc>
                  <a:txBody>
                    <a:bodyPr/>
                    <a:lstStyle/>
                    <a:p>
                      <a:pPr algn="ctr" fontAlgn="ctr"/>
                      <a:r>
                        <a:rPr lang="en-US" sz="400" b="0" i="0" u="none" strike="noStrike">
                          <a:latin typeface="Arial Narrow"/>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English/      Language Arts II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Geometry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Biology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U.S. History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t"/>
                      <a:r>
                        <a:rPr lang="en-US" sz="400" b="0" i="1" u="none" strike="noStrike">
                          <a:latin typeface="Arial Narrow"/>
                        </a:rPr>
                        <a:t>**Introduction to Alternative Energy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232962">
                <a:tc gridSpan="2" vMerge="1">
                  <a:txBody>
                    <a:bodyPr/>
                    <a:lstStyle/>
                    <a:p>
                      <a:endParaRPr lang="en-US"/>
                    </a:p>
                  </a:txBody>
                  <a:tcPr/>
                </a:tc>
                <a:tc hMerge="1" vMerge="1">
                  <a:txBody>
                    <a:bodyPr/>
                    <a:lstStyle/>
                    <a:p>
                      <a:endParaRPr lang="en-US"/>
                    </a:p>
                  </a:txBody>
                  <a:tcPr/>
                </a:tc>
                <a:tc>
                  <a:txBody>
                    <a:bodyPr/>
                    <a:lstStyle/>
                    <a:p>
                      <a:pPr algn="ctr" fontAlgn="ctr"/>
                      <a:r>
                        <a:rPr lang="en-US" sz="400" b="0" i="0" u="none" strike="noStrike">
                          <a:latin typeface="Arial Narrow"/>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English/      Language Arts III                     Technical Writing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Algebra II</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Physics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Economics              Psychology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t"/>
                      <a:r>
                        <a:rPr lang="en-US" sz="400" b="0" i="0" u="none" strike="noStrike">
                          <a:latin typeface="Arial Narrow"/>
                        </a:rPr>
                        <a:t>Continue courses pertinent to occupational specialty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132073">
                <a:tc gridSpan="2" vMerge="1">
                  <a:txBody>
                    <a:bodyPr/>
                    <a:lstStyle/>
                    <a:p>
                      <a:endParaRPr lang="en-US"/>
                    </a:p>
                  </a:txBody>
                  <a:tcPr/>
                </a:tc>
                <a:tc hMerge="1" vMerge="1">
                  <a:txBody>
                    <a:bodyPr/>
                    <a:lstStyle/>
                    <a:p>
                      <a:endParaRPr lang="en-US"/>
                    </a:p>
                  </a:txBody>
                  <a:tcPr/>
                </a:tc>
                <a:tc gridSpan="4">
                  <a:txBody>
                    <a:bodyPr/>
                    <a:lstStyle/>
                    <a:p>
                      <a:pPr algn="l" fontAlgn="b"/>
                      <a:r>
                        <a:rPr lang="en-US" sz="400" b="0" i="0" u="none" strike="noStrike">
                          <a:latin typeface="Arial Narrow"/>
                        </a:rPr>
                        <a:t>College Placement Assessments-Academic/Career Advisement Provided</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400" b="0" i="0" u="none" strike="noStrike">
                          <a:latin typeface="Arial Narrow"/>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algn="l" fontAlgn="t"/>
                      <a:r>
                        <a:rPr lang="en-US" sz="400" b="0" i="0" u="none" strike="noStrike">
                          <a:latin typeface="Arial Narrow"/>
                        </a:rPr>
                        <a:t>Contineu course pertinent to occupational specialty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232962">
                <a:tc gridSpan="2" vMerge="1">
                  <a:txBody>
                    <a:bodyPr/>
                    <a:lstStyle/>
                    <a:p>
                      <a:endParaRPr lang="en-US"/>
                    </a:p>
                  </a:txBody>
                  <a:tcPr/>
                </a:tc>
                <a:tc hMerge="1" vMerge="1">
                  <a:txBody>
                    <a:bodyPr/>
                    <a:lstStyle/>
                    <a:p>
                      <a:endParaRPr lang="en-US"/>
                    </a:p>
                  </a:txBody>
                  <a:tcPr/>
                </a:tc>
                <a:tc>
                  <a:txBody>
                    <a:bodyPr/>
                    <a:lstStyle/>
                    <a:p>
                      <a:pPr algn="ctr" fontAlgn="ctr"/>
                      <a:r>
                        <a:rPr lang="en-US" sz="400" b="0" i="0" u="none" strike="noStrike">
                          <a:latin typeface="Arial Narrow"/>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English/ Language Arts IV</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Trigonometry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Chemistry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82546">
                <a:tc>
                  <a:txBody>
                    <a:bodyPr/>
                    <a:lstStyle/>
                    <a:p>
                      <a:pPr algn="l" fontAlgn="b"/>
                      <a:endParaRPr lang="en-US" sz="400" b="0" i="0" u="none" strike="noStrike">
                        <a:latin typeface="Arial Narrow"/>
                      </a:endParaRPr>
                    </a:p>
                  </a:txBody>
                  <a:tcPr marL="0" marR="0" marT="0" marB="0" anchor="b">
                    <a:lnL>
                      <a:noFill/>
                    </a:lnL>
                    <a:lnR>
                      <a:noFill/>
                    </a:lnR>
                    <a:lnT>
                      <a:noFill/>
                    </a:lnT>
                    <a:lnB>
                      <a:noFill/>
                    </a:lnB>
                  </a:tcPr>
                </a:tc>
                <a:tc>
                  <a:txBody>
                    <a:bodyPr/>
                    <a:lstStyle/>
                    <a:p>
                      <a:pPr algn="l" fontAlgn="b"/>
                      <a:endParaRPr lang="en-US" sz="400" b="0" i="0" u="none" strike="noStrike">
                        <a:latin typeface="Arial Narrow"/>
                      </a:endParaRPr>
                    </a:p>
                  </a:txBody>
                  <a:tcPr marL="0" marR="0" marT="0" marB="0" anchor="b">
                    <a:lnL>
                      <a:noFill/>
                    </a:lnL>
                    <a:lnR>
                      <a:noFill/>
                    </a:lnR>
                    <a:lnT>
                      <a:noFill/>
                    </a:lnT>
                    <a:lnB>
                      <a:noFill/>
                    </a:lnB>
                  </a:tcPr>
                </a:tc>
                <a:tc gridSpan="7">
                  <a:txBody>
                    <a:bodyPr/>
                    <a:lstStyle/>
                    <a:p>
                      <a:pPr algn="l" fontAlgn="b"/>
                      <a:r>
                        <a:rPr lang="en-US" sz="400" b="0" i="0" u="none" strike="noStrike">
                          <a:latin typeface="Arial Narrow"/>
                        </a:rPr>
                        <a:t>Articulation/Dual Credit Transcripted-Postsecondary courses may be taken/moved to the secondary level for articulation/dual credit purposes.</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r>
              <a:tr h="311839">
                <a:tc rowSpan="4" gridSpan="2">
                  <a:txBody>
                    <a:bodyPr/>
                    <a:lstStyle/>
                    <a:p>
                      <a:pPr algn="ctr" fontAlgn="ctr"/>
                      <a:r>
                        <a:rPr lang="en-US" sz="400" b="1" i="0" u="none" strike="noStrike">
                          <a:solidFill>
                            <a:srgbClr val="FFFFFF"/>
                          </a:solidFill>
                          <a:latin typeface="Arial Narrow"/>
                        </a:rPr>
                        <a:t>POSTSECONDARY</a:t>
                      </a:r>
                    </a:p>
                  </a:txBody>
                  <a:tcPr marL="0" marR="0" marT="0" marB="0" vert="vert270" anchor="ctr">
                    <a:lnL>
                      <a:noFill/>
                    </a:lnL>
                    <a:lnR w="6350" cap="flat" cmpd="sng" algn="ctr">
                      <a:solidFill>
                        <a:srgbClr val="000000"/>
                      </a:solidFill>
                      <a:prstDash val="solid"/>
                      <a:round/>
                      <a:headEnd type="none" w="med" len="med"/>
                      <a:tailEnd type="none" w="med" len="med"/>
                    </a:lnR>
                    <a:lnT>
                      <a:noFill/>
                    </a:lnT>
                    <a:lnB>
                      <a:noFill/>
                    </a:lnB>
                    <a:solidFill>
                      <a:srgbClr val="000000"/>
                    </a:solidFill>
                  </a:tcPr>
                </a:tc>
                <a:tc rowSpan="4" hMerge="1">
                  <a:txBody>
                    <a:bodyPr/>
                    <a:lstStyle/>
                    <a:p>
                      <a:endParaRPr lang="en-US"/>
                    </a:p>
                  </a:txBody>
                  <a:tcPr/>
                </a:tc>
                <a:tc>
                  <a:txBody>
                    <a:bodyPr/>
                    <a:lstStyle/>
                    <a:p>
                      <a:pPr algn="ctr" fontAlgn="ctr"/>
                      <a:r>
                        <a:rPr lang="en-US" sz="400" b="0" i="0" u="none" strike="noStrike">
                          <a:latin typeface="Arial Narrow"/>
                        </a:rPr>
                        <a:t>Year 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English Composition English Literature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1" u="none" strike="noStrike">
                          <a:latin typeface="Arial Narrow"/>
                        </a:rPr>
                        <a:t>Dependent on chosen occupation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Physics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American Govt. or History, plus     Psychology/ Interpersonal Skills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t"/>
                      <a:r>
                        <a:rPr lang="en-US" sz="400" b="0" i="0" u="none" strike="noStrike">
                          <a:latin typeface="Arial Narrow"/>
                        </a:rPr>
                        <a:t>All plans of study need to meet learner's career goals with regard to required degrees, licenses, certifications or journey worker statuts.  Certain local student organization activities may also be important to include.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t"/>
                      <a:r>
                        <a:rPr lang="en-US" sz="400" b="0" i="0" u="none" strike="noStrike">
                          <a:latin typeface="Arial Narrow"/>
                        </a:rPr>
                        <a:t>Continue courses pertinent to the occupation y selected.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232962">
                <a:tc gridSpan="2" vMerge="1">
                  <a:txBody>
                    <a:bodyPr/>
                    <a:lstStyle/>
                    <a:p>
                      <a:endParaRPr lang="en-US"/>
                    </a:p>
                  </a:txBody>
                  <a:tcPr/>
                </a:tc>
                <a:tc hMerge="1" vMerge="1">
                  <a:txBody>
                    <a:bodyPr/>
                    <a:lstStyle/>
                    <a:p>
                      <a:endParaRPr lang="en-US"/>
                    </a:p>
                  </a:txBody>
                  <a:tcPr/>
                </a:tc>
                <a:tc>
                  <a:txBody>
                    <a:bodyPr/>
                    <a:lstStyle/>
                    <a:p>
                      <a:pPr algn="ctr" fontAlgn="ctr"/>
                      <a:r>
                        <a:rPr lang="en-US" sz="400" b="0" i="0" u="none" strike="noStrike">
                          <a:latin typeface="Arial Narrow"/>
                        </a:rPr>
                        <a:t>Year14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Speech/                   Oral Communication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1" u="none" strike="noStrike">
                          <a:latin typeface="Arial Narrow"/>
                        </a:rPr>
                        <a:t>Dependent on chosen occupation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Environmental Science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Arial Narrow"/>
                        </a:rPr>
                        <a:t>Sociology                Business Law</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201778">
                <a:tc gridSpan="2" vMerge="1">
                  <a:txBody>
                    <a:bodyPr/>
                    <a:lstStyle/>
                    <a:p>
                      <a:endParaRPr lang="en-US"/>
                    </a:p>
                  </a:txBody>
                  <a:tcPr/>
                </a:tc>
                <a:tc hMerge="1" vMerge="1">
                  <a:txBody>
                    <a:bodyPr/>
                    <a:lstStyle/>
                    <a:p>
                      <a:endParaRPr lang="en-US"/>
                    </a:p>
                  </a:txBody>
                  <a:tcPr/>
                </a:tc>
                <a:tc>
                  <a:txBody>
                    <a:bodyPr/>
                    <a:lstStyle/>
                    <a:p>
                      <a:pPr algn="ctr" fontAlgn="ctr"/>
                      <a:r>
                        <a:rPr lang="en-US" sz="400" b="0" i="0" u="none" strike="noStrike">
                          <a:latin typeface="Arial Narrow"/>
                        </a:rPr>
                        <a:t>Year 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400" b="0" i="0" u="none" strike="noStrike">
                          <a:latin typeface="Arial Narrow"/>
                        </a:rPr>
                        <a:t>Continue courses in the area of specialization.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20122">
                <a:tc gridSpan="2" vMerge="1">
                  <a:txBody>
                    <a:bodyPr/>
                    <a:lstStyle/>
                    <a:p>
                      <a:endParaRPr lang="en-US"/>
                    </a:p>
                  </a:txBody>
                  <a:tcPr/>
                </a:tc>
                <a:tc hMerge="1" vMerge="1">
                  <a:txBody>
                    <a:bodyPr/>
                    <a:lstStyle/>
                    <a:p>
                      <a:endParaRPr lang="en-US"/>
                    </a:p>
                  </a:txBody>
                  <a:tcPr/>
                </a:tc>
                <a:tc>
                  <a:txBody>
                    <a:bodyPr/>
                    <a:lstStyle/>
                    <a:p>
                      <a:pPr algn="ctr" fontAlgn="ctr"/>
                      <a:r>
                        <a:rPr lang="en-US" sz="400" b="0" i="0" u="none" strike="noStrike">
                          <a:latin typeface="Arial Narrow"/>
                        </a:rPr>
                        <a:t>Year 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b"/>
                      <a:r>
                        <a:rPr lang="en-US" sz="400" b="0" i="0" u="none" strike="noStrike">
                          <a:latin typeface="Arial Narrow"/>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66037">
                <a:tc>
                  <a:txBody>
                    <a:bodyPr/>
                    <a:lstStyle/>
                    <a:p>
                      <a:pPr algn="l" fontAlgn="b"/>
                      <a:endParaRPr lang="en-US" sz="400" b="0" i="0" u="none" strike="noStrike">
                        <a:latin typeface="Arial Narrow"/>
                      </a:endParaRPr>
                    </a:p>
                  </a:txBody>
                  <a:tcPr marL="0" marR="0" marT="0" marB="0" anchor="b">
                    <a:lnL>
                      <a:noFill/>
                    </a:lnL>
                    <a:lnR>
                      <a:noFill/>
                    </a:lnR>
                    <a:lnT>
                      <a:noFill/>
                    </a:lnT>
                    <a:lnB>
                      <a:noFill/>
                    </a:lnB>
                  </a:tcPr>
                </a:tc>
                <a:tc>
                  <a:txBody>
                    <a:bodyPr/>
                    <a:lstStyle/>
                    <a:p>
                      <a:pPr algn="l" fontAlgn="b"/>
                      <a:endParaRPr lang="en-US" sz="400" b="0" i="0" u="none" strike="noStrike">
                        <a:latin typeface="Arial Narrow"/>
                      </a:endParaRPr>
                    </a:p>
                  </a:txBody>
                  <a:tcPr marL="0" marR="0" marT="0" marB="0" anchor="b">
                    <a:lnL>
                      <a:noFill/>
                    </a:lnL>
                    <a:lnR>
                      <a:noFill/>
                    </a:lnR>
                    <a:lnT>
                      <a:noFill/>
                    </a:lnT>
                    <a:lnB>
                      <a:noFill/>
                    </a:lnB>
                  </a:tcPr>
                </a:tc>
                <a:tc>
                  <a:txBody>
                    <a:bodyPr/>
                    <a:lstStyle/>
                    <a:p>
                      <a:pPr algn="l" fontAlgn="b"/>
                      <a:endParaRPr lang="en-US" sz="400" b="0" i="0" u="none" strike="noStrike">
                        <a:latin typeface="Arial Narrow"/>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400" b="0" i="0" u="none" strike="noStrike">
                        <a:latin typeface="Arial Narrow"/>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400" b="0" i="0" u="none" strike="noStrike">
                        <a:latin typeface="Arial Narrow"/>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400" b="0" i="0" u="none" strike="noStrike">
                        <a:latin typeface="Arial Narrow"/>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400" b="0" i="0" u="none" strike="noStrike">
                        <a:latin typeface="Arial Narrow"/>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400" b="0" i="0" u="none" strike="noStrike">
                        <a:latin typeface="Arial Narrow"/>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400" b="0" i="0" u="none" strike="noStrike">
                        <a:latin typeface="Arial Narrow"/>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rowSpan="3">
                  <a:txBody>
                    <a:bodyPr/>
                    <a:lstStyle/>
                    <a:p>
                      <a:pPr algn="ctr" fontAlgn="ctr"/>
                      <a:r>
                        <a:rPr lang="en-US" sz="1700" b="1" i="0" u="none" strike="noStrike">
                          <a:solidFill>
                            <a:srgbClr val="C0C0C0"/>
                          </a:solidFill>
                          <a:latin typeface="Arial Narrow"/>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r>
              <a:tr h="495274">
                <a:tc>
                  <a:txBody>
                    <a:bodyPr/>
                    <a:lstStyle/>
                    <a:p>
                      <a:pPr algn="l" fontAlgn="b"/>
                      <a:endParaRPr lang="en-US" sz="400" b="0" i="0" u="none" strike="noStrike">
                        <a:latin typeface="Arial Narrow"/>
                      </a:endParaRPr>
                    </a:p>
                  </a:txBody>
                  <a:tcPr marL="0" marR="0" marT="0" marB="0" anchor="b">
                    <a:lnL>
                      <a:noFill/>
                    </a:lnL>
                    <a:lnR>
                      <a:noFill/>
                    </a:lnR>
                    <a:lnT>
                      <a:noFill/>
                    </a:lnT>
                    <a:lnB>
                      <a:noFill/>
                    </a:lnB>
                  </a:tcPr>
                </a:tc>
                <a:tc gridSpan="2">
                  <a:txBody>
                    <a:bodyPr/>
                    <a:lstStyle/>
                    <a:p>
                      <a:pPr algn="l" fontAlgn="b"/>
                      <a:endParaRPr lang="en-US" sz="400" b="0" i="0" u="none" strike="noStrike">
                        <a:latin typeface="Arial Narrow"/>
                      </a:endParaRPr>
                    </a:p>
                  </a:txBody>
                  <a:tcPr marL="0" marR="0" marT="0" marB="0" anchor="b">
                    <a:lnL>
                      <a:noFill/>
                    </a:lnL>
                    <a:lnR>
                      <a:noFill/>
                    </a:lnR>
                    <a:lnT>
                      <a:noFill/>
                    </a:lnT>
                    <a:lnB>
                      <a:noFill/>
                    </a:lnB>
                  </a:tcPr>
                </a:tc>
                <a:tc hMerge="1">
                  <a:txBody>
                    <a:bodyPr/>
                    <a:lstStyle/>
                    <a:p>
                      <a:endParaRPr lang="en-US"/>
                    </a:p>
                  </a:txBody>
                  <a:tcPr/>
                </a:tc>
                <a:tc gridSpan="6">
                  <a:txBody>
                    <a:bodyPr/>
                    <a:lstStyle/>
                    <a:p>
                      <a:pPr algn="l" fontAlgn="b"/>
                      <a:r>
                        <a:rPr lang="en-US" sz="400" b="0" i="0" u="none" strike="noStrike">
                          <a:latin typeface="Arial Narrow"/>
                        </a:rPr>
                        <a:t>*Energy Industry Fundamentals: The Get Into Energy Industry Fundamentals provides a broad understanding of the Electric and Natural Gas Utility industry and the energy generation, transmission, and distribution infrastructure, commonly called the “largest machine in the world”, which forms the backbone for the industry.  The curriculum includes business models, regulations, types of energy and their conversion to useable energy such as electric power, how generated power is transmitted and distributed to the point of use, emerging technologies and the connection to careers in the energy industry. </a:t>
                      </a:r>
                      <a:br>
                        <a:rPr lang="en-US" sz="400" b="0" i="0" u="none" strike="noStrike">
                          <a:latin typeface="Arial Narrow"/>
                        </a:rPr>
                      </a:br>
                      <a:r>
                        <a:rPr lang="en-US" sz="400" b="0" i="0" u="none" strike="noStrike">
                          <a:latin typeface="Arial Narrow"/>
                        </a:rPr>
                        <a:t>**Introduction to Alternative Energy: Identifies the need for alternative energy development. and the contributions and potential of individual alternative energy sources. The course also covers the present U.S. electrical grid and issues affecting specific alternative energy source tie-in and reliability.</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r>
              <a:tr h="100889">
                <a:tc>
                  <a:txBody>
                    <a:bodyPr/>
                    <a:lstStyle/>
                    <a:p>
                      <a:pPr algn="l" fontAlgn="b"/>
                      <a:endParaRPr lang="en-US" sz="400" b="0" i="0" u="none" strike="noStrike">
                        <a:latin typeface="Arial Narrow"/>
                      </a:endParaRPr>
                    </a:p>
                  </a:txBody>
                  <a:tcPr marL="0" marR="0" marT="0" marB="0" anchor="b">
                    <a:lnL>
                      <a:noFill/>
                    </a:lnL>
                    <a:lnR>
                      <a:noFill/>
                    </a:lnR>
                    <a:lnT>
                      <a:noFill/>
                    </a:lnT>
                    <a:lnB>
                      <a:noFill/>
                    </a:lnB>
                  </a:tcPr>
                </a:tc>
                <a:tc>
                  <a:txBody>
                    <a:bodyPr/>
                    <a:lstStyle/>
                    <a:p>
                      <a:pPr algn="l" fontAlgn="b"/>
                      <a:endParaRPr lang="en-US" sz="400" b="0" i="0" u="none" strike="noStrike">
                        <a:latin typeface="Arial Narrow"/>
                      </a:endParaRPr>
                    </a:p>
                  </a:txBody>
                  <a:tcPr marL="0" marR="0" marT="0" marB="0" anchor="b">
                    <a:lnL>
                      <a:noFill/>
                    </a:lnL>
                    <a:lnR>
                      <a:noFill/>
                    </a:lnR>
                    <a:lnT>
                      <a:noFill/>
                    </a:lnT>
                    <a:lnB>
                      <a:noFill/>
                    </a:lnB>
                  </a:tcPr>
                </a:tc>
                <a:tc>
                  <a:txBody>
                    <a:bodyPr/>
                    <a:lstStyle/>
                    <a:p>
                      <a:pPr algn="l" fontAlgn="b"/>
                      <a:endParaRPr lang="en-US" sz="400" b="0" i="0" u="none" strike="noStrike">
                        <a:latin typeface="Arial Narrow"/>
                      </a:endParaRPr>
                    </a:p>
                  </a:txBody>
                  <a:tcPr marL="0" marR="0" marT="0" marB="0" anchor="b">
                    <a:lnL>
                      <a:noFill/>
                    </a:lnL>
                    <a:lnR>
                      <a:noFill/>
                    </a:lnR>
                    <a:lnT>
                      <a:noFill/>
                    </a:lnT>
                    <a:lnB>
                      <a:noFill/>
                    </a:lnB>
                  </a:tcPr>
                </a:tc>
                <a:tc gridSpan="6">
                  <a:txBody>
                    <a:bodyPr/>
                    <a:lstStyle/>
                    <a:p>
                      <a:pPr algn="ctr" fontAlgn="b"/>
                      <a:endParaRPr lang="en-US" sz="400" b="0" i="0" u="none" strike="noStrike" dirty="0">
                        <a:latin typeface="Arial Narrow"/>
                      </a:endParaRP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r>
            </a:tbl>
          </a:graphicData>
        </a:graphic>
      </p:graphicFrame>
      <p:sp>
        <p:nvSpPr>
          <p:cNvPr id="6" name="Line 2"/>
          <p:cNvSpPr>
            <a:spLocks noChangeShapeType="1"/>
          </p:cNvSpPr>
          <p:nvPr/>
        </p:nvSpPr>
        <p:spPr bwMode="auto">
          <a:xfrm>
            <a:off x="3810000" y="1828800"/>
            <a:ext cx="2895600" cy="0"/>
          </a:xfrm>
          <a:prstGeom prst="line">
            <a:avLst/>
          </a:prstGeom>
          <a:noFill/>
          <a:ln w="9525">
            <a:solidFill>
              <a:srgbClr val="000000"/>
            </a:solidFill>
            <a:round/>
            <a:headEnd/>
            <a:tailEnd/>
          </a:ln>
        </p:spPr>
      </p:sp>
      <p:sp>
        <p:nvSpPr>
          <p:cNvPr id="7" name="Line 3"/>
          <p:cNvSpPr>
            <a:spLocks noChangeShapeType="1"/>
          </p:cNvSpPr>
          <p:nvPr/>
        </p:nvSpPr>
        <p:spPr bwMode="auto">
          <a:xfrm>
            <a:off x="3810000" y="2057400"/>
            <a:ext cx="2895600" cy="0"/>
          </a:xfrm>
          <a:prstGeom prst="line">
            <a:avLst/>
          </a:prstGeom>
          <a:noFill/>
          <a:ln w="9525">
            <a:solidFill>
              <a:srgbClr val="000000"/>
            </a:solidFill>
            <a:round/>
            <a:headEnd/>
            <a:tailEnd/>
          </a:ln>
        </p:spPr>
      </p:sp>
      <p:sp>
        <p:nvSpPr>
          <p:cNvPr id="8" name="Line 4"/>
          <p:cNvSpPr>
            <a:spLocks noChangeShapeType="1"/>
          </p:cNvSpPr>
          <p:nvPr/>
        </p:nvSpPr>
        <p:spPr bwMode="auto">
          <a:xfrm flipV="1">
            <a:off x="3810001" y="2286000"/>
            <a:ext cx="2895600" cy="0"/>
          </a:xfrm>
          <a:prstGeom prst="line">
            <a:avLst/>
          </a:prstGeom>
          <a:noFill/>
          <a:ln w="9525">
            <a:solidFill>
              <a:srgbClr val="000000"/>
            </a:solidFill>
            <a:round/>
            <a:headEnd/>
            <a:tailEnd/>
          </a:ln>
        </p:spPr>
      </p:sp>
      <p:pic>
        <p:nvPicPr>
          <p:cNvPr id="9" name="Picture 8" descr="NCTEF logo(b&amp;w)"/>
          <p:cNvPicPr>
            <a:picLocks noChangeAspect="1" noChangeArrowheads="1"/>
          </p:cNvPicPr>
          <p:nvPr/>
        </p:nvPicPr>
        <p:blipFill>
          <a:blip r:embed="rId2" cstate="print"/>
          <a:srcRect/>
          <a:stretch>
            <a:fillRect/>
          </a:stretch>
        </p:blipFill>
        <p:spPr bwMode="auto">
          <a:xfrm>
            <a:off x="2209800" y="5410200"/>
            <a:ext cx="342900" cy="409575"/>
          </a:xfrm>
          <a:prstGeom prst="rect">
            <a:avLst/>
          </a:prstGeom>
          <a:noFill/>
          <a:ln w="9525">
            <a:noFill/>
            <a:miter lim="800000"/>
            <a:headEnd/>
            <a:tailEnd/>
          </a:ln>
        </p:spPr>
      </p:pic>
    </p:spTree>
    <p:extLst>
      <p:ext uri="{BB962C8B-B14F-4D97-AF65-F5344CB8AC3E}">
        <p14:creationId xmlns:p14="http://schemas.microsoft.com/office/powerpoint/2010/main" val="1198889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BCEFC817-D432-4599-B5B4-24498B9A6F49}" type="slidenum">
              <a:rPr lang="en-US" smtClean="0"/>
              <a:pPr>
                <a:defRPr/>
              </a:pPr>
              <a:t>7</a:t>
            </a:fld>
            <a:endParaRPr lang="en-US" dirty="0"/>
          </a:p>
        </p:txBody>
      </p:sp>
      <p:sp>
        <p:nvSpPr>
          <p:cNvPr id="8196" name="Title 3"/>
          <p:cNvSpPr>
            <a:spLocks noGrp="1"/>
          </p:cNvSpPr>
          <p:nvPr>
            <p:ph type="title"/>
          </p:nvPr>
        </p:nvSpPr>
        <p:spPr>
          <a:xfrm>
            <a:off x="228600" y="0"/>
            <a:ext cx="8991600" cy="1219200"/>
          </a:xfrm>
          <a:noFill/>
        </p:spPr>
        <p:txBody>
          <a:bodyPr>
            <a:normAutofit/>
          </a:bodyPr>
          <a:lstStyle/>
          <a:p>
            <a:pPr algn="ctr"/>
            <a:r>
              <a:rPr lang="en-US" sz="3400" dirty="0">
                <a:latin typeface="Arial" charset="0"/>
                <a:cs typeface="Arial" charset="0"/>
              </a:rPr>
              <a:t> </a:t>
            </a:r>
            <a:r>
              <a:rPr lang="en-US" sz="3400" dirty="0" smtClean="0">
                <a:latin typeface="Arial" charset="0"/>
                <a:cs typeface="Arial" charset="0"/>
              </a:rPr>
              <a:t>Job Categories for the 17</a:t>
            </a:r>
            <a:r>
              <a:rPr lang="en-US" sz="3400" baseline="30000" dirty="0" smtClean="0">
                <a:latin typeface="Arial" charset="0"/>
                <a:cs typeface="Arial" charset="0"/>
              </a:rPr>
              <a:t>th</a:t>
            </a:r>
            <a:r>
              <a:rPr lang="en-US" sz="3400" dirty="0" smtClean="0">
                <a:latin typeface="Arial" charset="0"/>
                <a:cs typeface="Arial" charset="0"/>
              </a:rPr>
              <a:t> Cluster</a:t>
            </a:r>
          </a:p>
        </p:txBody>
      </p:sp>
      <p:sp>
        <p:nvSpPr>
          <p:cNvPr id="4" name="Content Placeholder 3"/>
          <p:cNvSpPr>
            <a:spLocks noGrp="1"/>
          </p:cNvSpPr>
          <p:nvPr>
            <p:ph idx="1"/>
          </p:nvPr>
        </p:nvSpPr>
        <p:spPr>
          <a:xfrm>
            <a:off x="1295400" y="1447800"/>
            <a:ext cx="7543800" cy="4114800"/>
          </a:xfrm>
        </p:spPr>
        <p:txBody>
          <a:bodyPr/>
          <a:lstStyle/>
          <a:p>
            <a:r>
              <a:rPr lang="en-US" sz="2000" dirty="0" smtClean="0"/>
              <a:t>Biomass </a:t>
            </a:r>
            <a:r>
              <a:rPr lang="en-US" sz="2000" dirty="0"/>
              <a:t>and Biofuels Technician</a:t>
            </a:r>
          </a:p>
          <a:p>
            <a:r>
              <a:rPr lang="en-US" sz="2000" dirty="0" smtClean="0"/>
              <a:t>Electrician</a:t>
            </a:r>
            <a:endParaRPr lang="en-US" sz="2000" dirty="0"/>
          </a:p>
          <a:p>
            <a:r>
              <a:rPr lang="en-US" sz="2000" dirty="0" smtClean="0"/>
              <a:t>Electrical </a:t>
            </a:r>
            <a:r>
              <a:rPr lang="en-US" sz="2000" dirty="0"/>
              <a:t>&amp; Electronics Repairer</a:t>
            </a:r>
          </a:p>
          <a:p>
            <a:r>
              <a:rPr lang="en-US" sz="2000" dirty="0" smtClean="0"/>
              <a:t>Electrical </a:t>
            </a:r>
            <a:r>
              <a:rPr lang="en-US" sz="2000" dirty="0"/>
              <a:t>&amp; Electronics Technician</a:t>
            </a:r>
          </a:p>
          <a:p>
            <a:r>
              <a:rPr lang="en-US" sz="2000" dirty="0" smtClean="0"/>
              <a:t>Electrical </a:t>
            </a:r>
            <a:r>
              <a:rPr lang="en-US" sz="2000" dirty="0"/>
              <a:t>&amp; Instrumentation Technician</a:t>
            </a:r>
          </a:p>
          <a:p>
            <a:r>
              <a:rPr lang="en-US" sz="2000" dirty="0" smtClean="0"/>
              <a:t>Energy </a:t>
            </a:r>
            <a:r>
              <a:rPr lang="en-US" sz="2000" dirty="0"/>
              <a:t>Generation Technician</a:t>
            </a:r>
          </a:p>
          <a:p>
            <a:r>
              <a:rPr lang="en-US" sz="2000" dirty="0" smtClean="0"/>
              <a:t>Engineering </a:t>
            </a:r>
            <a:r>
              <a:rPr lang="en-US" sz="2000" dirty="0"/>
              <a:t>Technician</a:t>
            </a:r>
          </a:p>
          <a:p>
            <a:r>
              <a:rPr lang="en-US" sz="2000" dirty="0" smtClean="0"/>
              <a:t>Gas </a:t>
            </a:r>
            <a:r>
              <a:rPr lang="en-US" sz="2000" dirty="0"/>
              <a:t>Processor &amp; Distribution Plant </a:t>
            </a:r>
            <a:r>
              <a:rPr lang="en-US" sz="2000" dirty="0" smtClean="0"/>
              <a:t>Operator</a:t>
            </a:r>
          </a:p>
          <a:p>
            <a:r>
              <a:rPr lang="en-US" sz="2000" dirty="0"/>
              <a:t>Gas Service Technician                                </a:t>
            </a:r>
          </a:p>
          <a:p>
            <a:r>
              <a:rPr lang="en-US" sz="2000" dirty="0" smtClean="0"/>
              <a:t>Generation </a:t>
            </a:r>
            <a:r>
              <a:rPr lang="en-US" sz="2000" dirty="0"/>
              <a:t>Technician</a:t>
            </a:r>
          </a:p>
          <a:p>
            <a:r>
              <a:rPr lang="en-US" sz="2000" dirty="0" smtClean="0"/>
              <a:t>Geothermal </a:t>
            </a:r>
            <a:r>
              <a:rPr lang="en-US" sz="2000" dirty="0"/>
              <a:t>Technician</a:t>
            </a:r>
          </a:p>
          <a:p>
            <a:r>
              <a:rPr lang="en-US" sz="2000" dirty="0" smtClean="0"/>
              <a:t>Hydropower </a:t>
            </a:r>
            <a:r>
              <a:rPr lang="en-US" sz="2000" dirty="0"/>
              <a:t>&amp; Marine Energy Technician</a:t>
            </a:r>
          </a:p>
        </p:txBody>
      </p:sp>
    </p:spTree>
    <p:extLst>
      <p:ext uri="{BB962C8B-B14F-4D97-AF65-F5344CB8AC3E}">
        <p14:creationId xmlns:p14="http://schemas.microsoft.com/office/powerpoint/2010/main" val="2931966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295400"/>
            <a:ext cx="7543800" cy="4114800"/>
          </a:xfrm>
        </p:spPr>
        <p:txBody>
          <a:bodyPr/>
          <a:lstStyle/>
          <a:p>
            <a:r>
              <a:rPr lang="en-US" sz="2000" dirty="0"/>
              <a:t>Instrumentation Control Technician</a:t>
            </a:r>
          </a:p>
          <a:p>
            <a:r>
              <a:rPr lang="en-US" sz="2000" dirty="0" smtClean="0"/>
              <a:t>Metering </a:t>
            </a:r>
            <a:r>
              <a:rPr lang="en-US" sz="2000" dirty="0"/>
              <a:t>Technician</a:t>
            </a:r>
          </a:p>
          <a:p>
            <a:r>
              <a:rPr lang="en-US" sz="2000" dirty="0" smtClean="0"/>
              <a:t>Nuclear </a:t>
            </a:r>
            <a:r>
              <a:rPr lang="en-US" sz="2000" dirty="0"/>
              <a:t>Reactor Operator</a:t>
            </a:r>
          </a:p>
          <a:p>
            <a:r>
              <a:rPr lang="en-US" sz="2000" dirty="0" smtClean="0"/>
              <a:t>Nuclear </a:t>
            </a:r>
            <a:r>
              <a:rPr lang="en-US" sz="2000" dirty="0"/>
              <a:t>Technician</a:t>
            </a:r>
          </a:p>
          <a:p>
            <a:r>
              <a:rPr lang="en-US" sz="2000" dirty="0" smtClean="0"/>
              <a:t>Pipefitter</a:t>
            </a:r>
            <a:endParaRPr lang="en-US" sz="2000" dirty="0"/>
          </a:p>
          <a:p>
            <a:r>
              <a:rPr lang="en-US" sz="2000" dirty="0" err="1" smtClean="0"/>
              <a:t>Pipelayer</a:t>
            </a:r>
            <a:endParaRPr lang="en-US" sz="2000" dirty="0"/>
          </a:p>
          <a:p>
            <a:r>
              <a:rPr lang="en-US" sz="2000" dirty="0" smtClean="0"/>
              <a:t>Pipeline </a:t>
            </a:r>
            <a:r>
              <a:rPr lang="en-US" sz="2000" dirty="0"/>
              <a:t>Installer</a:t>
            </a:r>
          </a:p>
          <a:p>
            <a:r>
              <a:rPr lang="en-US" sz="2000" dirty="0" smtClean="0"/>
              <a:t>Power </a:t>
            </a:r>
            <a:r>
              <a:rPr lang="en-US" sz="2000" dirty="0"/>
              <a:t>Distribution Technician</a:t>
            </a:r>
          </a:p>
          <a:p>
            <a:r>
              <a:rPr lang="en-US" sz="2000" dirty="0" smtClean="0"/>
              <a:t>Power </a:t>
            </a:r>
            <a:r>
              <a:rPr lang="en-US" sz="2000" dirty="0"/>
              <a:t>Plant Operator</a:t>
            </a:r>
          </a:p>
          <a:p>
            <a:r>
              <a:rPr lang="en-US" sz="2000" dirty="0" smtClean="0"/>
              <a:t>Solar </a:t>
            </a:r>
            <a:r>
              <a:rPr lang="en-US" sz="2000" dirty="0"/>
              <a:t>Photovoltaic Installer</a:t>
            </a:r>
          </a:p>
          <a:p>
            <a:r>
              <a:rPr lang="en-US" sz="2000" dirty="0" smtClean="0"/>
              <a:t>Solar </a:t>
            </a:r>
            <a:r>
              <a:rPr lang="en-US" sz="2000" dirty="0"/>
              <a:t>Photovoltaic Technician</a:t>
            </a:r>
          </a:p>
          <a:p>
            <a:r>
              <a:rPr lang="en-US" sz="2000" dirty="0" smtClean="0"/>
              <a:t>Solar </a:t>
            </a:r>
            <a:r>
              <a:rPr lang="en-US" sz="2000" dirty="0"/>
              <a:t>Technician</a:t>
            </a:r>
          </a:p>
          <a:p>
            <a:r>
              <a:rPr lang="en-US" sz="2000" dirty="0" smtClean="0"/>
              <a:t>Welder</a:t>
            </a:r>
            <a:endParaRPr lang="en-US" sz="2000" dirty="0"/>
          </a:p>
          <a:p>
            <a:r>
              <a:rPr lang="en-US" sz="2000" dirty="0" smtClean="0"/>
              <a:t>Wind </a:t>
            </a:r>
            <a:r>
              <a:rPr lang="en-US" sz="2000" dirty="0"/>
              <a:t>Turbine Technician</a:t>
            </a:r>
          </a:p>
        </p:txBody>
      </p:sp>
      <p:sp>
        <p:nvSpPr>
          <p:cNvPr id="3" name="Title 2"/>
          <p:cNvSpPr>
            <a:spLocks noGrp="1"/>
          </p:cNvSpPr>
          <p:nvPr>
            <p:ph type="title"/>
          </p:nvPr>
        </p:nvSpPr>
        <p:spPr>
          <a:xfrm>
            <a:off x="533400" y="0"/>
            <a:ext cx="8686800" cy="1219200"/>
          </a:xfrm>
        </p:spPr>
        <p:txBody>
          <a:bodyPr>
            <a:normAutofit/>
          </a:bodyPr>
          <a:lstStyle/>
          <a:p>
            <a:pPr algn="ctr"/>
            <a:r>
              <a:rPr lang="en-US" sz="3400" dirty="0" smtClean="0"/>
              <a:t>Job Categories for the 17</a:t>
            </a:r>
            <a:r>
              <a:rPr lang="en-US" sz="3400" baseline="30000" dirty="0" smtClean="0"/>
              <a:t>th</a:t>
            </a:r>
            <a:r>
              <a:rPr lang="en-US" sz="3400" dirty="0" smtClean="0"/>
              <a:t> Cluster</a:t>
            </a:r>
            <a:endParaRPr lang="en-US" sz="3400" dirty="0"/>
          </a:p>
        </p:txBody>
      </p:sp>
      <p:sp>
        <p:nvSpPr>
          <p:cNvPr id="4" name="Slide Number Placeholder 3"/>
          <p:cNvSpPr>
            <a:spLocks noGrp="1"/>
          </p:cNvSpPr>
          <p:nvPr>
            <p:ph type="sldNum" sz="quarter" idx="10"/>
          </p:nvPr>
        </p:nvSpPr>
        <p:spPr/>
        <p:txBody>
          <a:bodyPr/>
          <a:lstStyle/>
          <a:p>
            <a:pPr>
              <a:defRPr/>
            </a:pPr>
            <a:fld id="{5CC55E92-1186-4F7A-9B2F-A92377228FEF}" type="slidenum">
              <a:rPr lang="en-US" smtClean="0"/>
              <a:pPr>
                <a:defRPr/>
              </a:pPr>
              <a:t>8</a:t>
            </a:fld>
            <a:endParaRPr lang="en-US" dirty="0"/>
          </a:p>
        </p:txBody>
      </p:sp>
    </p:spTree>
    <p:extLst>
      <p:ext uri="{BB962C8B-B14F-4D97-AF65-F5344CB8AC3E}">
        <p14:creationId xmlns:p14="http://schemas.microsoft.com/office/powerpoint/2010/main" val="41053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BCEFC817-D432-4599-B5B4-24498B9A6F49}" type="slidenum">
              <a:rPr lang="en-US" smtClean="0"/>
              <a:pPr>
                <a:defRPr/>
              </a:pPr>
              <a:t>9</a:t>
            </a:fld>
            <a:endParaRPr lang="en-US" dirty="0"/>
          </a:p>
        </p:txBody>
      </p:sp>
      <p:sp>
        <p:nvSpPr>
          <p:cNvPr id="8196" name="Title 3"/>
          <p:cNvSpPr>
            <a:spLocks noGrp="1"/>
          </p:cNvSpPr>
          <p:nvPr>
            <p:ph type="title"/>
          </p:nvPr>
        </p:nvSpPr>
        <p:spPr>
          <a:xfrm>
            <a:off x="304800" y="0"/>
            <a:ext cx="8991600" cy="1219200"/>
          </a:xfrm>
          <a:noFill/>
        </p:spPr>
        <p:txBody>
          <a:bodyPr>
            <a:normAutofit/>
          </a:bodyPr>
          <a:lstStyle/>
          <a:p>
            <a:r>
              <a:rPr lang="en-US" sz="3400" dirty="0">
                <a:latin typeface="Arial" charset="0"/>
                <a:cs typeface="Arial" charset="0"/>
              </a:rPr>
              <a:t> </a:t>
            </a:r>
            <a:r>
              <a:rPr lang="en-US" sz="3400" dirty="0" smtClean="0">
                <a:latin typeface="Arial" charset="0"/>
                <a:cs typeface="Arial" charset="0"/>
              </a:rPr>
              <a:t>Which states have adopted a 17</a:t>
            </a:r>
            <a:r>
              <a:rPr lang="en-US" sz="3400" baseline="30000" dirty="0" smtClean="0">
                <a:latin typeface="Arial" charset="0"/>
                <a:cs typeface="Arial" charset="0"/>
              </a:rPr>
              <a:t>th</a:t>
            </a:r>
            <a:r>
              <a:rPr lang="en-US" sz="3400" dirty="0" smtClean="0">
                <a:latin typeface="Arial" charset="0"/>
                <a:cs typeface="Arial" charset="0"/>
              </a:rPr>
              <a:t> career  cluster in Energy? (as of March 2012)</a:t>
            </a:r>
          </a:p>
        </p:txBody>
      </p:sp>
      <p:sp>
        <p:nvSpPr>
          <p:cNvPr id="4" name="Content Placeholder 3"/>
          <p:cNvSpPr>
            <a:spLocks noGrp="1"/>
          </p:cNvSpPr>
          <p:nvPr>
            <p:ph idx="1"/>
          </p:nvPr>
        </p:nvSpPr>
        <p:spPr>
          <a:xfrm>
            <a:off x="1447800" y="1600200"/>
            <a:ext cx="7543800" cy="4114800"/>
          </a:xfrm>
        </p:spPr>
        <p:txBody>
          <a:bodyPr/>
          <a:lstStyle/>
          <a:p>
            <a:r>
              <a:rPr lang="en-US" sz="2800" dirty="0" smtClean="0"/>
              <a:t>Florida</a:t>
            </a:r>
          </a:p>
          <a:p>
            <a:r>
              <a:rPr lang="en-US" sz="2800" dirty="0" smtClean="0"/>
              <a:t>Georgia</a:t>
            </a:r>
          </a:p>
          <a:p>
            <a:r>
              <a:rPr lang="en-US" sz="2800" dirty="0" smtClean="0"/>
              <a:t>In process:</a:t>
            </a:r>
          </a:p>
          <a:p>
            <a:pPr lvl="1"/>
            <a:r>
              <a:rPr lang="en-US" sz="2600" dirty="0" smtClean="0"/>
              <a:t>California</a:t>
            </a:r>
          </a:p>
          <a:p>
            <a:pPr lvl="1"/>
            <a:r>
              <a:rPr lang="en-US" sz="2600" dirty="0" smtClean="0"/>
              <a:t>Indiana</a:t>
            </a:r>
          </a:p>
          <a:p>
            <a:pPr lvl="1"/>
            <a:r>
              <a:rPr lang="en-US" sz="2600" dirty="0" smtClean="0"/>
              <a:t>Virginia</a:t>
            </a:r>
            <a:endParaRPr lang="en-US" sz="2600" dirty="0"/>
          </a:p>
        </p:txBody>
      </p:sp>
    </p:spTree>
    <p:extLst>
      <p:ext uri="{BB962C8B-B14F-4D97-AF65-F5344CB8AC3E}">
        <p14:creationId xmlns:p14="http://schemas.microsoft.com/office/powerpoint/2010/main" val="3836720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2216</TotalTime>
  <Words>1527</Words>
  <Application>Microsoft Office PowerPoint</Application>
  <PresentationFormat>On-screen Show (4:3)</PresentationFormat>
  <Paragraphs>342</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Why a 17th Career Cluster in Energy?</vt:lpstr>
      <vt:lpstr>Where do in-demand energy careers fall in the  current career cluster system?</vt:lpstr>
      <vt:lpstr>PowerPoint Presentation</vt:lpstr>
      <vt:lpstr>Sample Knowledge and Skill Statements for  a 17th Energy Career Cluster</vt:lpstr>
      <vt:lpstr>Plan of Study for an Energy Career Cluster</vt:lpstr>
      <vt:lpstr> Job Categories for the 17th Cluster</vt:lpstr>
      <vt:lpstr>Job Categories for the 17th Cluster</vt:lpstr>
      <vt:lpstr> Which states have adopted a 17th career  cluster in Energy? (as of March 2012)</vt:lpstr>
      <vt:lpstr>PowerPoint Presentation</vt:lpstr>
      <vt:lpstr>PowerPoint Presentation</vt:lpstr>
      <vt:lpstr>2012-13 Florida Energy Career Cluster  Curriculum Frameworks </vt:lpstr>
      <vt:lpstr>2012-13 Florida Energy Career Cluster  Curriculum Frameworks</vt:lpstr>
      <vt:lpstr>Sample Energy Career Cluster Adoption for Technical Colleges (from Georgia)</vt:lpstr>
      <vt:lpstr>Sample Energy Career Cluster Adoption for Technical Colleges (from Georgia)</vt:lpstr>
      <vt:lpstr>PowerPoint Presentation</vt:lpstr>
    </vt:vector>
  </TitlesOfParts>
  <Company>Edison Electric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NNelson</dc:creator>
  <cp:lastModifiedBy>Valeri</cp:lastModifiedBy>
  <cp:revision>83</cp:revision>
  <dcterms:created xsi:type="dcterms:W3CDTF">2008-02-26T18:17:17Z</dcterms:created>
  <dcterms:modified xsi:type="dcterms:W3CDTF">2012-03-16T21:15:54Z</dcterms:modified>
</cp:coreProperties>
</file>