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83" r:id="rId2"/>
    <p:sldId id="301" r:id="rId3"/>
    <p:sldId id="302" r:id="rId4"/>
    <p:sldId id="303" r:id="rId5"/>
    <p:sldId id="294" r:id="rId6"/>
    <p:sldId id="295" r:id="rId7"/>
    <p:sldId id="308" r:id="rId8"/>
    <p:sldId id="314" r:id="rId9"/>
    <p:sldId id="313" r:id="rId10"/>
    <p:sldId id="312" r:id="rId11"/>
    <p:sldId id="296" r:id="rId12"/>
    <p:sldId id="306" r:id="rId13"/>
    <p:sldId id="310" r:id="rId14"/>
    <p:sldId id="260" r:id="rId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7D0"/>
    <a:srgbClr val="54B948"/>
    <a:srgbClr val="50B848"/>
    <a:srgbClr val="005596"/>
    <a:srgbClr val="0073AE"/>
    <a:srgbClr val="00679A"/>
    <a:srgbClr val="8ED189"/>
    <a:srgbClr val="004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p:scale>
          <a:sx n="70" d="100"/>
          <a:sy n="70" d="100"/>
        </p:scale>
        <p:origin x="-1166" y="-5"/>
      </p:cViewPr>
      <p:guideLst>
        <p:guide orient="horz" pos="2160"/>
        <p:guide pos="547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84" y="225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0A87E-2386-49F7-862F-7FBD51E076F1}" type="doc">
      <dgm:prSet loTypeId="urn:microsoft.com/office/officeart/2005/8/layout/pyramid1" loCatId="pyramid" qsTypeId="urn:microsoft.com/office/officeart/2005/8/quickstyle/3d4" qsCatId="3D" csTypeId="urn:microsoft.com/office/officeart/2005/8/colors/colorful5" csCatId="colorful" phldr="1"/>
      <dgm:spPr/>
    </dgm:pt>
    <dgm:pt modelId="{ABEF6B8A-A23E-4FA8-B9D3-093FD0CB46C5}">
      <dgm:prSet phldrT="[Text]"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3</a:t>
          </a:r>
          <a:endParaRPr lang="en-US" sz="2000" dirty="0">
            <a:effectLst>
              <a:outerShdw blurRad="38100" dist="38100" dir="2700000" algn="tl">
                <a:srgbClr val="000000">
                  <a:alpha val="43137"/>
                </a:srgbClr>
              </a:outerShdw>
            </a:effectLst>
          </a:endParaRPr>
        </a:p>
      </dgm:t>
    </dgm:pt>
    <dgm:pt modelId="{51250A0F-B23B-403F-A17A-D8E331DD8B9D}" type="parTrans" cxnId="{2A787277-3A9B-4DE3-87AD-0312EF8E9499}">
      <dgm:prSet/>
      <dgm:spPr/>
      <dgm:t>
        <a:bodyPr/>
        <a:lstStyle/>
        <a:p>
          <a:endParaRPr lang="en-US" sz="2000">
            <a:effectLst>
              <a:outerShdw blurRad="38100" dist="38100" dir="2700000" algn="tl">
                <a:srgbClr val="000000">
                  <a:alpha val="43137"/>
                </a:srgbClr>
              </a:outerShdw>
            </a:effectLst>
          </a:endParaRPr>
        </a:p>
      </dgm:t>
    </dgm:pt>
    <dgm:pt modelId="{3D491CDB-8D4E-438A-A617-D4F1C5154882}" type="sibTrans" cxnId="{2A787277-3A9B-4DE3-87AD-0312EF8E9499}">
      <dgm:prSet/>
      <dgm:spPr/>
      <dgm:t>
        <a:bodyPr/>
        <a:lstStyle/>
        <a:p>
          <a:endParaRPr lang="en-US" sz="2000">
            <a:effectLst>
              <a:outerShdw blurRad="38100" dist="38100" dir="2700000" algn="tl">
                <a:srgbClr val="000000">
                  <a:alpha val="43137"/>
                </a:srgbClr>
              </a:outerShdw>
            </a:effectLst>
          </a:endParaRPr>
        </a:p>
      </dgm:t>
    </dgm:pt>
    <dgm:pt modelId="{3C5214A1-239C-49E2-B8D7-5CFFBCD16D6F}">
      <dgm:prSet phldrT="[Text]" custT="1"/>
      <dgm:spPr>
        <a:gradFill flip="none" rotWithShape="0">
          <a:gsLst>
            <a:gs pos="0">
              <a:srgbClr val="FCAD10">
                <a:shade val="30000"/>
                <a:satMod val="115000"/>
              </a:srgbClr>
            </a:gs>
            <a:gs pos="50000">
              <a:srgbClr val="FCAD10">
                <a:shade val="67500"/>
                <a:satMod val="115000"/>
              </a:srgbClr>
            </a:gs>
            <a:gs pos="100000">
              <a:srgbClr val="FCAD1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2</a:t>
          </a:r>
          <a:endParaRPr lang="en-US" sz="2000" dirty="0">
            <a:effectLst>
              <a:outerShdw blurRad="38100" dist="38100" dir="2700000" algn="tl">
                <a:srgbClr val="000000">
                  <a:alpha val="43137"/>
                </a:srgbClr>
              </a:outerShdw>
            </a:effectLst>
          </a:endParaRPr>
        </a:p>
      </dgm:t>
    </dgm:pt>
    <dgm:pt modelId="{3B9D63F0-83EB-4C7C-82E7-09504F73D0D8}" type="parTrans" cxnId="{EA8B66A6-15E6-400C-BDA7-1BE027C3599A}">
      <dgm:prSet/>
      <dgm:spPr/>
      <dgm:t>
        <a:bodyPr/>
        <a:lstStyle/>
        <a:p>
          <a:endParaRPr lang="en-US" sz="2000">
            <a:effectLst>
              <a:outerShdw blurRad="38100" dist="38100" dir="2700000" algn="tl">
                <a:srgbClr val="000000">
                  <a:alpha val="43137"/>
                </a:srgbClr>
              </a:outerShdw>
            </a:effectLst>
          </a:endParaRPr>
        </a:p>
      </dgm:t>
    </dgm:pt>
    <dgm:pt modelId="{9322B6BB-150E-435E-873A-EEF062D24839}" type="sibTrans" cxnId="{EA8B66A6-15E6-400C-BDA7-1BE027C3599A}">
      <dgm:prSet/>
      <dgm:spPr/>
      <dgm:t>
        <a:bodyPr/>
        <a:lstStyle/>
        <a:p>
          <a:endParaRPr lang="en-US" sz="2000">
            <a:effectLst>
              <a:outerShdw blurRad="38100" dist="38100" dir="2700000" algn="tl">
                <a:srgbClr val="000000">
                  <a:alpha val="43137"/>
                </a:srgbClr>
              </a:outerShdw>
            </a:effectLst>
          </a:endParaRPr>
        </a:p>
      </dgm:t>
    </dgm:pt>
    <dgm:pt modelId="{225133D3-3D81-4ADB-82C7-331F39A75980}">
      <dgm:prSet phldrT="[Text]" custT="1"/>
      <dgm:spPr>
        <a:gradFill flip="none" rotWithShape="0">
          <a:gsLst>
            <a:gs pos="0">
              <a:srgbClr val="F65912">
                <a:shade val="30000"/>
                <a:satMod val="115000"/>
              </a:srgbClr>
            </a:gs>
            <a:gs pos="50000">
              <a:srgbClr val="F65912">
                <a:shade val="67500"/>
                <a:satMod val="115000"/>
              </a:srgbClr>
            </a:gs>
            <a:gs pos="100000">
              <a:srgbClr val="F65912">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1</a:t>
          </a:r>
          <a:endParaRPr lang="en-US" sz="2000" dirty="0">
            <a:effectLst>
              <a:outerShdw blurRad="38100" dist="38100" dir="2700000" algn="tl">
                <a:srgbClr val="000000">
                  <a:alpha val="43137"/>
                </a:srgbClr>
              </a:outerShdw>
            </a:effectLst>
          </a:endParaRPr>
        </a:p>
      </dgm:t>
    </dgm:pt>
    <dgm:pt modelId="{18A6DFAD-4906-43D1-9BB2-0D5919E9797A}" type="parTrans" cxnId="{3523F505-4AD1-498F-8285-715D111C97BC}">
      <dgm:prSet/>
      <dgm:spPr/>
      <dgm:t>
        <a:bodyPr/>
        <a:lstStyle/>
        <a:p>
          <a:endParaRPr lang="en-US" sz="2000">
            <a:effectLst>
              <a:outerShdw blurRad="38100" dist="38100" dir="2700000" algn="tl">
                <a:srgbClr val="000000">
                  <a:alpha val="43137"/>
                </a:srgbClr>
              </a:outerShdw>
            </a:effectLst>
          </a:endParaRPr>
        </a:p>
      </dgm:t>
    </dgm:pt>
    <dgm:pt modelId="{C17D45D6-0940-4AC9-A01C-8F3397062410}" type="sibTrans" cxnId="{3523F505-4AD1-498F-8285-715D111C97BC}">
      <dgm:prSet/>
      <dgm:spPr/>
      <dgm:t>
        <a:bodyPr/>
        <a:lstStyle/>
        <a:p>
          <a:endParaRPr lang="en-US" sz="2000">
            <a:effectLst>
              <a:outerShdw blurRad="38100" dist="38100" dir="2700000" algn="tl">
                <a:srgbClr val="000000">
                  <a:alpha val="43137"/>
                </a:srgbClr>
              </a:outerShdw>
            </a:effectLst>
          </a:endParaRPr>
        </a:p>
      </dgm:t>
    </dgm:pt>
    <dgm:pt modelId="{B133E8B3-E077-469C-9537-08EC9BEBE853}">
      <dgm:prSet phldrT="[Text]" custT="1"/>
      <dgm:spPr>
        <a:gradFill flip="none" rotWithShape="0">
          <a:gsLst>
            <a:gs pos="0">
              <a:srgbClr val="AEE92B">
                <a:shade val="30000"/>
                <a:satMod val="115000"/>
              </a:srgbClr>
            </a:gs>
            <a:gs pos="50000">
              <a:srgbClr val="AEE92B">
                <a:shade val="67500"/>
                <a:satMod val="115000"/>
              </a:srgbClr>
            </a:gs>
            <a:gs pos="100000">
              <a:srgbClr val="AEE92B">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4</a:t>
          </a:r>
          <a:endParaRPr lang="en-US" sz="2000" dirty="0">
            <a:effectLst>
              <a:outerShdw blurRad="38100" dist="38100" dir="2700000" algn="tl">
                <a:srgbClr val="000000">
                  <a:alpha val="43137"/>
                </a:srgbClr>
              </a:outerShdw>
            </a:effectLst>
          </a:endParaRPr>
        </a:p>
      </dgm:t>
    </dgm:pt>
    <dgm:pt modelId="{751FB537-5B08-4901-B93B-14D5052F488B}" type="parTrans" cxnId="{4218D6C1-2903-4E99-BA87-894F8F1EA3D7}">
      <dgm:prSet/>
      <dgm:spPr/>
      <dgm:t>
        <a:bodyPr/>
        <a:lstStyle/>
        <a:p>
          <a:endParaRPr lang="en-US" sz="2000">
            <a:effectLst>
              <a:outerShdw blurRad="38100" dist="38100" dir="2700000" algn="tl">
                <a:srgbClr val="000000">
                  <a:alpha val="43137"/>
                </a:srgbClr>
              </a:outerShdw>
            </a:effectLst>
          </a:endParaRPr>
        </a:p>
      </dgm:t>
    </dgm:pt>
    <dgm:pt modelId="{EAA68889-1692-48A8-B56D-4B64AB6328AA}" type="sibTrans" cxnId="{4218D6C1-2903-4E99-BA87-894F8F1EA3D7}">
      <dgm:prSet/>
      <dgm:spPr/>
      <dgm:t>
        <a:bodyPr/>
        <a:lstStyle/>
        <a:p>
          <a:endParaRPr lang="en-US" sz="2000">
            <a:effectLst>
              <a:outerShdw blurRad="38100" dist="38100" dir="2700000" algn="tl">
                <a:srgbClr val="000000">
                  <a:alpha val="43137"/>
                </a:srgbClr>
              </a:outerShdw>
            </a:effectLst>
          </a:endParaRPr>
        </a:p>
      </dgm:t>
    </dgm:pt>
    <dgm:pt modelId="{59245F81-1BFF-43F1-8E15-C782933D6096}">
      <dgm:prSet phldrT="[Text]" custT="1"/>
      <dgm:spPr>
        <a:gradFill flip="none" rotWithShape="0">
          <a:gsLst>
            <a:gs pos="0">
              <a:srgbClr val="60CD46">
                <a:shade val="30000"/>
                <a:satMod val="115000"/>
              </a:srgbClr>
            </a:gs>
            <a:gs pos="50000">
              <a:srgbClr val="60CD46">
                <a:shade val="67500"/>
                <a:satMod val="115000"/>
              </a:srgbClr>
            </a:gs>
            <a:gs pos="100000">
              <a:srgbClr val="60CD46">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5</a:t>
          </a:r>
          <a:endParaRPr lang="en-US" sz="2000" dirty="0">
            <a:effectLst>
              <a:outerShdw blurRad="38100" dist="38100" dir="2700000" algn="tl">
                <a:srgbClr val="000000">
                  <a:alpha val="43137"/>
                </a:srgbClr>
              </a:outerShdw>
            </a:effectLst>
          </a:endParaRPr>
        </a:p>
      </dgm:t>
    </dgm:pt>
    <dgm:pt modelId="{1D7CBF5D-ECC9-4DAF-922B-B30FF14C87D1}" type="parTrans" cxnId="{7BA6D81D-DB57-407A-BDFC-63B3E72BF072}">
      <dgm:prSet/>
      <dgm:spPr/>
      <dgm:t>
        <a:bodyPr/>
        <a:lstStyle/>
        <a:p>
          <a:endParaRPr lang="en-US" sz="2000">
            <a:effectLst>
              <a:outerShdw blurRad="38100" dist="38100" dir="2700000" algn="tl">
                <a:srgbClr val="000000">
                  <a:alpha val="43137"/>
                </a:srgbClr>
              </a:outerShdw>
            </a:effectLst>
          </a:endParaRPr>
        </a:p>
      </dgm:t>
    </dgm:pt>
    <dgm:pt modelId="{041649E0-5FCF-41BD-B187-15FC1F6DFD93}" type="sibTrans" cxnId="{7BA6D81D-DB57-407A-BDFC-63B3E72BF072}">
      <dgm:prSet/>
      <dgm:spPr/>
      <dgm:t>
        <a:bodyPr/>
        <a:lstStyle/>
        <a:p>
          <a:endParaRPr lang="en-US" sz="2000">
            <a:effectLst>
              <a:outerShdw blurRad="38100" dist="38100" dir="2700000" algn="tl">
                <a:srgbClr val="000000">
                  <a:alpha val="43137"/>
                </a:srgbClr>
              </a:outerShdw>
            </a:effectLst>
          </a:endParaRPr>
        </a:p>
      </dgm:t>
    </dgm:pt>
    <dgm:pt modelId="{9F8DCC25-C97A-4E60-93E5-9EED1D568896}">
      <dgm:prSet phldrT="[Text]" custT="1"/>
      <dgm:spPr>
        <a:gradFill flip="none" rotWithShape="0">
          <a:gsLst>
            <a:gs pos="0">
              <a:schemeClr val="accent5">
                <a:hueOff val="-2838251"/>
                <a:satOff val="11375"/>
                <a:lumOff val="2465"/>
                <a:shade val="30000"/>
                <a:satMod val="115000"/>
              </a:schemeClr>
            </a:gs>
            <a:gs pos="50000">
              <a:schemeClr val="accent5">
                <a:hueOff val="-2838251"/>
                <a:satOff val="11375"/>
                <a:lumOff val="2465"/>
                <a:shade val="67500"/>
                <a:satMod val="115000"/>
              </a:schemeClr>
            </a:gs>
            <a:gs pos="100000">
              <a:schemeClr val="accent5">
                <a:hueOff val="-2838251"/>
                <a:satOff val="11375"/>
                <a:lumOff val="2465"/>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6</a:t>
          </a:r>
          <a:endParaRPr lang="en-US" sz="2000" dirty="0">
            <a:effectLst>
              <a:outerShdw blurRad="38100" dist="38100" dir="2700000" algn="tl">
                <a:srgbClr val="000000">
                  <a:alpha val="43137"/>
                </a:srgbClr>
              </a:outerShdw>
            </a:effectLst>
          </a:endParaRPr>
        </a:p>
      </dgm:t>
    </dgm:pt>
    <dgm:pt modelId="{C1C79105-62AD-4427-B923-0788611EBDDF}" type="parTrans" cxnId="{86BDE95E-8451-4648-B153-FCED839A24C1}">
      <dgm:prSet/>
      <dgm:spPr/>
      <dgm:t>
        <a:bodyPr/>
        <a:lstStyle/>
        <a:p>
          <a:endParaRPr lang="en-US" sz="2000">
            <a:effectLst>
              <a:outerShdw blurRad="38100" dist="38100" dir="2700000" algn="tl">
                <a:srgbClr val="000000">
                  <a:alpha val="43137"/>
                </a:srgbClr>
              </a:outerShdw>
            </a:effectLst>
          </a:endParaRPr>
        </a:p>
      </dgm:t>
    </dgm:pt>
    <dgm:pt modelId="{97C054DD-05FC-4179-89D8-B0DA91D643E2}" type="sibTrans" cxnId="{86BDE95E-8451-4648-B153-FCED839A24C1}">
      <dgm:prSet/>
      <dgm:spPr/>
      <dgm:t>
        <a:bodyPr/>
        <a:lstStyle/>
        <a:p>
          <a:endParaRPr lang="en-US" sz="2000">
            <a:effectLst>
              <a:outerShdw blurRad="38100" dist="38100" dir="2700000" algn="tl">
                <a:srgbClr val="000000">
                  <a:alpha val="43137"/>
                </a:srgbClr>
              </a:outerShdw>
            </a:effectLst>
          </a:endParaRPr>
        </a:p>
      </dgm:t>
    </dgm:pt>
    <dgm:pt modelId="{FF802970-1708-459E-80F7-6297CE4DF826}">
      <dgm:prSet phldrT="[Text]" custT="1"/>
      <dgm:spPr>
        <a:gradFill flip="none" rotWithShape="0">
          <a:gsLst>
            <a:gs pos="0">
              <a:schemeClr val="accent5">
                <a:hueOff val="-1419125"/>
                <a:satOff val="5687"/>
                <a:lumOff val="1233"/>
                <a:shade val="30000"/>
                <a:satMod val="115000"/>
              </a:schemeClr>
            </a:gs>
            <a:gs pos="50000">
              <a:schemeClr val="accent5">
                <a:hueOff val="-1419125"/>
                <a:satOff val="5687"/>
                <a:lumOff val="1233"/>
                <a:shade val="67500"/>
                <a:satMod val="115000"/>
              </a:schemeClr>
            </a:gs>
            <a:gs pos="100000">
              <a:schemeClr val="accent5">
                <a:hueOff val="-1419125"/>
                <a:satOff val="5687"/>
                <a:lumOff val="1233"/>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dirty="0" smtClean="0">
              <a:effectLst>
                <a:outerShdw blurRad="38100" dist="38100" dir="2700000" algn="tl">
                  <a:srgbClr val="000000">
                    <a:alpha val="43137"/>
                  </a:srgbClr>
                </a:outerShdw>
              </a:effectLst>
            </a:rPr>
            <a:t>7</a:t>
          </a:r>
          <a:endParaRPr lang="en-US" sz="2000" dirty="0">
            <a:effectLst>
              <a:outerShdw blurRad="38100" dist="38100" dir="2700000" algn="tl">
                <a:srgbClr val="000000">
                  <a:alpha val="43137"/>
                </a:srgbClr>
              </a:outerShdw>
            </a:effectLst>
          </a:endParaRPr>
        </a:p>
      </dgm:t>
    </dgm:pt>
    <dgm:pt modelId="{1A7E2B17-6791-49B7-8787-D8597578B9EB}" type="parTrans" cxnId="{68BE37E9-7710-4E24-ABF5-AA5F5765DA5E}">
      <dgm:prSet/>
      <dgm:spPr/>
      <dgm:t>
        <a:bodyPr/>
        <a:lstStyle/>
        <a:p>
          <a:endParaRPr lang="en-US" sz="2000">
            <a:effectLst>
              <a:outerShdw blurRad="38100" dist="38100" dir="2700000" algn="tl">
                <a:srgbClr val="000000">
                  <a:alpha val="43137"/>
                </a:srgbClr>
              </a:outerShdw>
            </a:effectLst>
          </a:endParaRPr>
        </a:p>
      </dgm:t>
    </dgm:pt>
    <dgm:pt modelId="{3D33B4BD-9173-4459-8807-C44393166251}" type="sibTrans" cxnId="{68BE37E9-7710-4E24-ABF5-AA5F5765DA5E}">
      <dgm:prSet/>
      <dgm:spPr/>
      <dgm:t>
        <a:bodyPr/>
        <a:lstStyle/>
        <a:p>
          <a:endParaRPr lang="en-US" sz="2000">
            <a:effectLst>
              <a:outerShdw blurRad="38100" dist="38100" dir="2700000" algn="tl">
                <a:srgbClr val="000000">
                  <a:alpha val="43137"/>
                </a:srgbClr>
              </a:outerShdw>
            </a:effectLst>
          </a:endParaRPr>
        </a:p>
      </dgm:t>
    </dgm:pt>
    <dgm:pt modelId="{E216D1CF-26D2-418C-A600-DB5AF79E33C2}">
      <dgm:prSet phldrT="[Text]" custT="1"/>
      <dgm:spPr>
        <a:gradFill flip="none" rotWithShape="0">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dgm:spPr>
      <dgm:t>
        <a:bodyPr lIns="0" tIns="0" rIns="0" bIns="0"/>
        <a:lstStyle/>
        <a:p>
          <a:r>
            <a:rPr lang="en-US" sz="2000" dirty="0" smtClean="0">
              <a:effectLst>
                <a:outerShdw blurRad="38100" dist="38100" dir="2700000" algn="tl">
                  <a:srgbClr val="000000">
                    <a:alpha val="43137"/>
                  </a:srgbClr>
                </a:outerShdw>
              </a:effectLst>
            </a:rPr>
            <a:t>8</a:t>
          </a:r>
          <a:endParaRPr lang="en-US" sz="2000" dirty="0">
            <a:effectLst>
              <a:outerShdw blurRad="38100" dist="38100" dir="2700000" algn="tl">
                <a:srgbClr val="000000">
                  <a:alpha val="43137"/>
                </a:srgbClr>
              </a:outerShdw>
            </a:effectLst>
          </a:endParaRPr>
        </a:p>
      </dgm:t>
    </dgm:pt>
    <dgm:pt modelId="{7567555C-C644-4B6B-ACA0-CE801EA539D4}" type="parTrans" cxnId="{EFB76E89-9529-4FBB-83ED-00F750864496}">
      <dgm:prSet/>
      <dgm:spPr/>
      <dgm:t>
        <a:bodyPr/>
        <a:lstStyle/>
        <a:p>
          <a:endParaRPr lang="en-US" sz="2000">
            <a:effectLst>
              <a:outerShdw blurRad="38100" dist="38100" dir="2700000" algn="tl">
                <a:srgbClr val="000000">
                  <a:alpha val="43137"/>
                </a:srgbClr>
              </a:outerShdw>
            </a:effectLst>
          </a:endParaRPr>
        </a:p>
      </dgm:t>
    </dgm:pt>
    <dgm:pt modelId="{CD37BCC9-65F7-48DF-B2AE-6725F4902F15}" type="sibTrans" cxnId="{EFB76E89-9529-4FBB-83ED-00F750864496}">
      <dgm:prSet/>
      <dgm:spPr/>
      <dgm:t>
        <a:bodyPr/>
        <a:lstStyle/>
        <a:p>
          <a:endParaRPr lang="en-US" sz="2000">
            <a:effectLst>
              <a:outerShdw blurRad="38100" dist="38100" dir="2700000" algn="tl">
                <a:srgbClr val="000000">
                  <a:alpha val="43137"/>
                </a:srgbClr>
              </a:outerShdw>
            </a:effectLst>
          </a:endParaRPr>
        </a:p>
      </dgm:t>
    </dgm:pt>
    <dgm:pt modelId="{57D3D6B6-0579-49E0-8252-1054FAC1E6F4}" type="pres">
      <dgm:prSet presAssocID="{8B50A87E-2386-49F7-862F-7FBD51E076F1}" presName="Name0" presStyleCnt="0">
        <dgm:presLayoutVars>
          <dgm:dir/>
          <dgm:animLvl val="lvl"/>
          <dgm:resizeHandles val="exact"/>
        </dgm:presLayoutVars>
      </dgm:prSet>
      <dgm:spPr/>
    </dgm:pt>
    <dgm:pt modelId="{444A66F4-D1EE-42D8-B593-7244B7065C18}" type="pres">
      <dgm:prSet presAssocID="{E216D1CF-26D2-418C-A600-DB5AF79E33C2}" presName="Name8" presStyleCnt="0"/>
      <dgm:spPr/>
    </dgm:pt>
    <dgm:pt modelId="{B0801B86-99C3-42B8-955E-C8CD74CF6C12}" type="pres">
      <dgm:prSet presAssocID="{E216D1CF-26D2-418C-A600-DB5AF79E33C2}" presName="level" presStyleLbl="node1" presStyleIdx="0" presStyleCnt="8">
        <dgm:presLayoutVars>
          <dgm:chMax val="1"/>
          <dgm:bulletEnabled val="1"/>
        </dgm:presLayoutVars>
      </dgm:prSet>
      <dgm:spPr/>
      <dgm:t>
        <a:bodyPr/>
        <a:lstStyle/>
        <a:p>
          <a:endParaRPr lang="en-US"/>
        </a:p>
      </dgm:t>
    </dgm:pt>
    <dgm:pt modelId="{05925E99-FE44-439D-B01E-35080AFBBC09}" type="pres">
      <dgm:prSet presAssocID="{E216D1CF-26D2-418C-A600-DB5AF79E33C2}" presName="levelTx" presStyleLbl="revTx" presStyleIdx="0" presStyleCnt="0">
        <dgm:presLayoutVars>
          <dgm:chMax val="1"/>
          <dgm:bulletEnabled val="1"/>
        </dgm:presLayoutVars>
      </dgm:prSet>
      <dgm:spPr/>
      <dgm:t>
        <a:bodyPr/>
        <a:lstStyle/>
        <a:p>
          <a:endParaRPr lang="en-US"/>
        </a:p>
      </dgm:t>
    </dgm:pt>
    <dgm:pt modelId="{8665D8BE-748D-4C5A-A489-218C4EE49437}" type="pres">
      <dgm:prSet presAssocID="{FF802970-1708-459E-80F7-6297CE4DF826}" presName="Name8" presStyleCnt="0"/>
      <dgm:spPr/>
    </dgm:pt>
    <dgm:pt modelId="{268CD44C-5F73-4707-B98F-DF6B773F4CEF}" type="pres">
      <dgm:prSet presAssocID="{FF802970-1708-459E-80F7-6297CE4DF826}" presName="level" presStyleLbl="node1" presStyleIdx="1" presStyleCnt="8">
        <dgm:presLayoutVars>
          <dgm:chMax val="1"/>
          <dgm:bulletEnabled val="1"/>
        </dgm:presLayoutVars>
      </dgm:prSet>
      <dgm:spPr/>
      <dgm:t>
        <a:bodyPr/>
        <a:lstStyle/>
        <a:p>
          <a:endParaRPr lang="en-US"/>
        </a:p>
      </dgm:t>
    </dgm:pt>
    <dgm:pt modelId="{742DA0FB-B327-4C78-9C4C-ACDB326C6CF7}" type="pres">
      <dgm:prSet presAssocID="{FF802970-1708-459E-80F7-6297CE4DF826}" presName="levelTx" presStyleLbl="revTx" presStyleIdx="0" presStyleCnt="0">
        <dgm:presLayoutVars>
          <dgm:chMax val="1"/>
          <dgm:bulletEnabled val="1"/>
        </dgm:presLayoutVars>
      </dgm:prSet>
      <dgm:spPr/>
      <dgm:t>
        <a:bodyPr/>
        <a:lstStyle/>
        <a:p>
          <a:endParaRPr lang="en-US"/>
        </a:p>
      </dgm:t>
    </dgm:pt>
    <dgm:pt modelId="{F9D19CC7-C400-4364-B482-F25D6A5EE73D}" type="pres">
      <dgm:prSet presAssocID="{9F8DCC25-C97A-4E60-93E5-9EED1D568896}" presName="Name8" presStyleCnt="0"/>
      <dgm:spPr/>
    </dgm:pt>
    <dgm:pt modelId="{D270A818-11AB-4FDB-8743-1DF6CFB17CA3}" type="pres">
      <dgm:prSet presAssocID="{9F8DCC25-C97A-4E60-93E5-9EED1D568896}" presName="level" presStyleLbl="node1" presStyleIdx="2" presStyleCnt="8">
        <dgm:presLayoutVars>
          <dgm:chMax val="1"/>
          <dgm:bulletEnabled val="1"/>
        </dgm:presLayoutVars>
      </dgm:prSet>
      <dgm:spPr/>
      <dgm:t>
        <a:bodyPr/>
        <a:lstStyle/>
        <a:p>
          <a:endParaRPr lang="en-US"/>
        </a:p>
      </dgm:t>
    </dgm:pt>
    <dgm:pt modelId="{8483CA49-2106-49DB-BECE-B38EB7769592}" type="pres">
      <dgm:prSet presAssocID="{9F8DCC25-C97A-4E60-93E5-9EED1D568896}" presName="levelTx" presStyleLbl="revTx" presStyleIdx="0" presStyleCnt="0">
        <dgm:presLayoutVars>
          <dgm:chMax val="1"/>
          <dgm:bulletEnabled val="1"/>
        </dgm:presLayoutVars>
      </dgm:prSet>
      <dgm:spPr/>
      <dgm:t>
        <a:bodyPr/>
        <a:lstStyle/>
        <a:p>
          <a:endParaRPr lang="en-US"/>
        </a:p>
      </dgm:t>
    </dgm:pt>
    <dgm:pt modelId="{9CE3D10C-D37F-4D37-A885-61AEFB38AB0F}" type="pres">
      <dgm:prSet presAssocID="{59245F81-1BFF-43F1-8E15-C782933D6096}" presName="Name8" presStyleCnt="0"/>
      <dgm:spPr/>
    </dgm:pt>
    <dgm:pt modelId="{94686416-2C83-4A3B-A5F1-97C804E571E3}" type="pres">
      <dgm:prSet presAssocID="{59245F81-1BFF-43F1-8E15-C782933D6096}" presName="level" presStyleLbl="node1" presStyleIdx="3" presStyleCnt="8">
        <dgm:presLayoutVars>
          <dgm:chMax val="1"/>
          <dgm:bulletEnabled val="1"/>
        </dgm:presLayoutVars>
      </dgm:prSet>
      <dgm:spPr/>
      <dgm:t>
        <a:bodyPr/>
        <a:lstStyle/>
        <a:p>
          <a:endParaRPr lang="en-US"/>
        </a:p>
      </dgm:t>
    </dgm:pt>
    <dgm:pt modelId="{2D06868F-397F-4B82-910F-37C18831800F}" type="pres">
      <dgm:prSet presAssocID="{59245F81-1BFF-43F1-8E15-C782933D6096}" presName="levelTx" presStyleLbl="revTx" presStyleIdx="0" presStyleCnt="0">
        <dgm:presLayoutVars>
          <dgm:chMax val="1"/>
          <dgm:bulletEnabled val="1"/>
        </dgm:presLayoutVars>
      </dgm:prSet>
      <dgm:spPr/>
      <dgm:t>
        <a:bodyPr/>
        <a:lstStyle/>
        <a:p>
          <a:endParaRPr lang="en-US"/>
        </a:p>
      </dgm:t>
    </dgm:pt>
    <dgm:pt modelId="{907395B0-A254-43B0-8098-FA3ECDFAF74C}" type="pres">
      <dgm:prSet presAssocID="{B133E8B3-E077-469C-9537-08EC9BEBE853}" presName="Name8" presStyleCnt="0"/>
      <dgm:spPr/>
    </dgm:pt>
    <dgm:pt modelId="{5198B56D-02E6-4EA4-AC19-E85E3CDF7B8A}" type="pres">
      <dgm:prSet presAssocID="{B133E8B3-E077-469C-9537-08EC9BEBE853}" presName="level" presStyleLbl="node1" presStyleIdx="4" presStyleCnt="8">
        <dgm:presLayoutVars>
          <dgm:chMax val="1"/>
          <dgm:bulletEnabled val="1"/>
        </dgm:presLayoutVars>
      </dgm:prSet>
      <dgm:spPr/>
      <dgm:t>
        <a:bodyPr/>
        <a:lstStyle/>
        <a:p>
          <a:endParaRPr lang="en-US"/>
        </a:p>
      </dgm:t>
    </dgm:pt>
    <dgm:pt modelId="{2AC7598D-18A2-4ABC-B816-611EB3EE09A4}" type="pres">
      <dgm:prSet presAssocID="{B133E8B3-E077-469C-9537-08EC9BEBE853}" presName="levelTx" presStyleLbl="revTx" presStyleIdx="0" presStyleCnt="0">
        <dgm:presLayoutVars>
          <dgm:chMax val="1"/>
          <dgm:bulletEnabled val="1"/>
        </dgm:presLayoutVars>
      </dgm:prSet>
      <dgm:spPr/>
      <dgm:t>
        <a:bodyPr/>
        <a:lstStyle/>
        <a:p>
          <a:endParaRPr lang="en-US"/>
        </a:p>
      </dgm:t>
    </dgm:pt>
    <dgm:pt modelId="{1CD990DF-C2EA-489B-BEC8-792663DC01C0}" type="pres">
      <dgm:prSet presAssocID="{ABEF6B8A-A23E-4FA8-B9D3-093FD0CB46C5}" presName="Name8" presStyleCnt="0"/>
      <dgm:spPr/>
    </dgm:pt>
    <dgm:pt modelId="{571B9651-FC7B-46BD-A5C1-900AEEDEC3BE}" type="pres">
      <dgm:prSet presAssocID="{ABEF6B8A-A23E-4FA8-B9D3-093FD0CB46C5}" presName="level" presStyleLbl="node1" presStyleIdx="5" presStyleCnt="8">
        <dgm:presLayoutVars>
          <dgm:chMax val="1"/>
          <dgm:bulletEnabled val="1"/>
        </dgm:presLayoutVars>
      </dgm:prSet>
      <dgm:spPr/>
      <dgm:t>
        <a:bodyPr/>
        <a:lstStyle/>
        <a:p>
          <a:endParaRPr lang="en-US"/>
        </a:p>
      </dgm:t>
    </dgm:pt>
    <dgm:pt modelId="{17D23310-0F41-4AFA-B06B-6ADA6917D248}" type="pres">
      <dgm:prSet presAssocID="{ABEF6B8A-A23E-4FA8-B9D3-093FD0CB46C5}" presName="levelTx" presStyleLbl="revTx" presStyleIdx="0" presStyleCnt="0">
        <dgm:presLayoutVars>
          <dgm:chMax val="1"/>
          <dgm:bulletEnabled val="1"/>
        </dgm:presLayoutVars>
      </dgm:prSet>
      <dgm:spPr/>
      <dgm:t>
        <a:bodyPr/>
        <a:lstStyle/>
        <a:p>
          <a:endParaRPr lang="en-US"/>
        </a:p>
      </dgm:t>
    </dgm:pt>
    <dgm:pt modelId="{C25D7F48-7F97-4AB3-A10F-F8E5BEC74F7A}" type="pres">
      <dgm:prSet presAssocID="{3C5214A1-239C-49E2-B8D7-5CFFBCD16D6F}" presName="Name8" presStyleCnt="0"/>
      <dgm:spPr/>
    </dgm:pt>
    <dgm:pt modelId="{48E57D99-58D9-4770-9423-360C05E60211}" type="pres">
      <dgm:prSet presAssocID="{3C5214A1-239C-49E2-B8D7-5CFFBCD16D6F}" presName="level" presStyleLbl="node1" presStyleIdx="6" presStyleCnt="8">
        <dgm:presLayoutVars>
          <dgm:chMax val="1"/>
          <dgm:bulletEnabled val="1"/>
        </dgm:presLayoutVars>
      </dgm:prSet>
      <dgm:spPr/>
      <dgm:t>
        <a:bodyPr/>
        <a:lstStyle/>
        <a:p>
          <a:endParaRPr lang="en-US"/>
        </a:p>
      </dgm:t>
    </dgm:pt>
    <dgm:pt modelId="{4D779A95-0863-44A0-A9E6-C156750BFC6E}" type="pres">
      <dgm:prSet presAssocID="{3C5214A1-239C-49E2-B8D7-5CFFBCD16D6F}" presName="levelTx" presStyleLbl="revTx" presStyleIdx="0" presStyleCnt="0">
        <dgm:presLayoutVars>
          <dgm:chMax val="1"/>
          <dgm:bulletEnabled val="1"/>
        </dgm:presLayoutVars>
      </dgm:prSet>
      <dgm:spPr/>
      <dgm:t>
        <a:bodyPr/>
        <a:lstStyle/>
        <a:p>
          <a:endParaRPr lang="en-US"/>
        </a:p>
      </dgm:t>
    </dgm:pt>
    <dgm:pt modelId="{62ED88FD-BA11-4A51-9280-37AE1292A0E4}" type="pres">
      <dgm:prSet presAssocID="{225133D3-3D81-4ADB-82C7-331F39A75980}" presName="Name8" presStyleCnt="0"/>
      <dgm:spPr/>
    </dgm:pt>
    <dgm:pt modelId="{CADC3DC9-F920-419A-912D-10BBCCC1EBFF}" type="pres">
      <dgm:prSet presAssocID="{225133D3-3D81-4ADB-82C7-331F39A75980}" presName="level" presStyleLbl="node1" presStyleIdx="7" presStyleCnt="8">
        <dgm:presLayoutVars>
          <dgm:chMax val="1"/>
          <dgm:bulletEnabled val="1"/>
        </dgm:presLayoutVars>
      </dgm:prSet>
      <dgm:spPr/>
      <dgm:t>
        <a:bodyPr/>
        <a:lstStyle/>
        <a:p>
          <a:endParaRPr lang="en-US"/>
        </a:p>
      </dgm:t>
    </dgm:pt>
    <dgm:pt modelId="{3C6817F1-43A4-494F-9DD7-BCB433BAFB43}" type="pres">
      <dgm:prSet presAssocID="{225133D3-3D81-4ADB-82C7-331F39A75980}" presName="levelTx" presStyleLbl="revTx" presStyleIdx="0" presStyleCnt="0">
        <dgm:presLayoutVars>
          <dgm:chMax val="1"/>
          <dgm:bulletEnabled val="1"/>
        </dgm:presLayoutVars>
      </dgm:prSet>
      <dgm:spPr/>
      <dgm:t>
        <a:bodyPr/>
        <a:lstStyle/>
        <a:p>
          <a:endParaRPr lang="en-US"/>
        </a:p>
      </dgm:t>
    </dgm:pt>
  </dgm:ptLst>
  <dgm:cxnLst>
    <dgm:cxn modelId="{4BAD2F8F-9928-8746-8157-D069BC6D242F}" type="presOf" srcId="{B133E8B3-E077-469C-9537-08EC9BEBE853}" destId="{5198B56D-02E6-4EA4-AC19-E85E3CDF7B8A}" srcOrd="0" destOrd="0" presId="urn:microsoft.com/office/officeart/2005/8/layout/pyramid1"/>
    <dgm:cxn modelId="{2A787277-3A9B-4DE3-87AD-0312EF8E9499}" srcId="{8B50A87E-2386-49F7-862F-7FBD51E076F1}" destId="{ABEF6B8A-A23E-4FA8-B9D3-093FD0CB46C5}" srcOrd="5" destOrd="0" parTransId="{51250A0F-B23B-403F-A17A-D8E331DD8B9D}" sibTransId="{3D491CDB-8D4E-438A-A617-D4F1C5154882}"/>
    <dgm:cxn modelId="{EA8B66A6-15E6-400C-BDA7-1BE027C3599A}" srcId="{8B50A87E-2386-49F7-862F-7FBD51E076F1}" destId="{3C5214A1-239C-49E2-B8D7-5CFFBCD16D6F}" srcOrd="6" destOrd="0" parTransId="{3B9D63F0-83EB-4C7C-82E7-09504F73D0D8}" sibTransId="{9322B6BB-150E-435E-873A-EEF062D24839}"/>
    <dgm:cxn modelId="{B424A2F8-579E-6B44-9432-53B1D5ED185A}" type="presOf" srcId="{59245F81-1BFF-43F1-8E15-C782933D6096}" destId="{2D06868F-397F-4B82-910F-37C18831800F}" srcOrd="1" destOrd="0" presId="urn:microsoft.com/office/officeart/2005/8/layout/pyramid1"/>
    <dgm:cxn modelId="{3523F505-4AD1-498F-8285-715D111C97BC}" srcId="{8B50A87E-2386-49F7-862F-7FBD51E076F1}" destId="{225133D3-3D81-4ADB-82C7-331F39A75980}" srcOrd="7" destOrd="0" parTransId="{18A6DFAD-4906-43D1-9BB2-0D5919E9797A}" sibTransId="{C17D45D6-0940-4AC9-A01C-8F3397062410}"/>
    <dgm:cxn modelId="{4218D6C1-2903-4E99-BA87-894F8F1EA3D7}" srcId="{8B50A87E-2386-49F7-862F-7FBD51E076F1}" destId="{B133E8B3-E077-469C-9537-08EC9BEBE853}" srcOrd="4" destOrd="0" parTransId="{751FB537-5B08-4901-B93B-14D5052F488B}" sibTransId="{EAA68889-1692-48A8-B56D-4B64AB6328AA}"/>
    <dgm:cxn modelId="{0882685B-96AD-8043-9189-1D83441DBA6F}" type="presOf" srcId="{225133D3-3D81-4ADB-82C7-331F39A75980}" destId="{3C6817F1-43A4-494F-9DD7-BCB433BAFB43}" srcOrd="1" destOrd="0" presId="urn:microsoft.com/office/officeart/2005/8/layout/pyramid1"/>
    <dgm:cxn modelId="{95F87704-8BF2-E841-9ADB-F4524E40D94D}" type="presOf" srcId="{ABEF6B8A-A23E-4FA8-B9D3-093FD0CB46C5}" destId="{17D23310-0F41-4AFA-B06B-6ADA6917D248}" srcOrd="1" destOrd="0" presId="urn:microsoft.com/office/officeart/2005/8/layout/pyramid1"/>
    <dgm:cxn modelId="{3C24F067-F75C-9644-8DCF-270C6A5D5BFC}" type="presOf" srcId="{225133D3-3D81-4ADB-82C7-331F39A75980}" destId="{CADC3DC9-F920-419A-912D-10BBCCC1EBFF}" srcOrd="0" destOrd="0" presId="urn:microsoft.com/office/officeart/2005/8/layout/pyramid1"/>
    <dgm:cxn modelId="{4C3399FB-2633-5641-BAD1-EE6B4F1096F6}" type="presOf" srcId="{3C5214A1-239C-49E2-B8D7-5CFFBCD16D6F}" destId="{4D779A95-0863-44A0-A9E6-C156750BFC6E}" srcOrd="1" destOrd="0" presId="urn:microsoft.com/office/officeart/2005/8/layout/pyramid1"/>
    <dgm:cxn modelId="{5DC9008C-BF92-FF4A-958A-E6E42A013FF6}" type="presOf" srcId="{FF802970-1708-459E-80F7-6297CE4DF826}" destId="{742DA0FB-B327-4C78-9C4C-ACDB326C6CF7}" srcOrd="1" destOrd="0" presId="urn:microsoft.com/office/officeart/2005/8/layout/pyramid1"/>
    <dgm:cxn modelId="{496B99BA-D30D-2B41-AD14-EA9C801AAFE9}" type="presOf" srcId="{3C5214A1-239C-49E2-B8D7-5CFFBCD16D6F}" destId="{48E57D99-58D9-4770-9423-360C05E60211}" srcOrd="0" destOrd="0" presId="urn:microsoft.com/office/officeart/2005/8/layout/pyramid1"/>
    <dgm:cxn modelId="{519F2BFA-8F43-464F-85B9-8CC91FA9D43F}" type="presOf" srcId="{E216D1CF-26D2-418C-A600-DB5AF79E33C2}" destId="{05925E99-FE44-439D-B01E-35080AFBBC09}" srcOrd="1" destOrd="0" presId="urn:microsoft.com/office/officeart/2005/8/layout/pyramid1"/>
    <dgm:cxn modelId="{0407F644-A76B-B34A-A9CC-7215A78DFA47}" type="presOf" srcId="{B133E8B3-E077-469C-9537-08EC9BEBE853}" destId="{2AC7598D-18A2-4ABC-B816-611EB3EE09A4}" srcOrd="1" destOrd="0" presId="urn:microsoft.com/office/officeart/2005/8/layout/pyramid1"/>
    <dgm:cxn modelId="{EFB76E89-9529-4FBB-83ED-00F750864496}" srcId="{8B50A87E-2386-49F7-862F-7FBD51E076F1}" destId="{E216D1CF-26D2-418C-A600-DB5AF79E33C2}" srcOrd="0" destOrd="0" parTransId="{7567555C-C644-4B6B-ACA0-CE801EA539D4}" sibTransId="{CD37BCC9-65F7-48DF-B2AE-6725F4902F15}"/>
    <dgm:cxn modelId="{30165C31-3123-8140-97B6-FDEAC758E46D}" type="presOf" srcId="{59245F81-1BFF-43F1-8E15-C782933D6096}" destId="{94686416-2C83-4A3B-A5F1-97C804E571E3}" srcOrd="0" destOrd="0" presId="urn:microsoft.com/office/officeart/2005/8/layout/pyramid1"/>
    <dgm:cxn modelId="{68BE37E9-7710-4E24-ABF5-AA5F5765DA5E}" srcId="{8B50A87E-2386-49F7-862F-7FBD51E076F1}" destId="{FF802970-1708-459E-80F7-6297CE4DF826}" srcOrd="1" destOrd="0" parTransId="{1A7E2B17-6791-49B7-8787-D8597578B9EB}" sibTransId="{3D33B4BD-9173-4459-8807-C44393166251}"/>
    <dgm:cxn modelId="{7E7C81E9-9B5C-EF47-A275-ABE979A7FF5F}" type="presOf" srcId="{E216D1CF-26D2-418C-A600-DB5AF79E33C2}" destId="{B0801B86-99C3-42B8-955E-C8CD74CF6C12}" srcOrd="0" destOrd="0" presId="urn:microsoft.com/office/officeart/2005/8/layout/pyramid1"/>
    <dgm:cxn modelId="{426B4A1A-7166-7143-844A-5FBB0D295A92}" type="presOf" srcId="{ABEF6B8A-A23E-4FA8-B9D3-093FD0CB46C5}" destId="{571B9651-FC7B-46BD-A5C1-900AEEDEC3BE}" srcOrd="0" destOrd="0" presId="urn:microsoft.com/office/officeart/2005/8/layout/pyramid1"/>
    <dgm:cxn modelId="{674492E6-D4DF-F84E-8D94-99BB8BA1FE88}" type="presOf" srcId="{9F8DCC25-C97A-4E60-93E5-9EED1D568896}" destId="{D270A818-11AB-4FDB-8743-1DF6CFB17CA3}" srcOrd="0" destOrd="0" presId="urn:microsoft.com/office/officeart/2005/8/layout/pyramid1"/>
    <dgm:cxn modelId="{7BA6D81D-DB57-407A-BDFC-63B3E72BF072}" srcId="{8B50A87E-2386-49F7-862F-7FBD51E076F1}" destId="{59245F81-1BFF-43F1-8E15-C782933D6096}" srcOrd="3" destOrd="0" parTransId="{1D7CBF5D-ECC9-4DAF-922B-B30FF14C87D1}" sibTransId="{041649E0-5FCF-41BD-B187-15FC1F6DFD93}"/>
    <dgm:cxn modelId="{FE17DFE9-F0C4-8749-AA41-92477414EE3C}" type="presOf" srcId="{9F8DCC25-C97A-4E60-93E5-9EED1D568896}" destId="{8483CA49-2106-49DB-BECE-B38EB7769592}" srcOrd="1" destOrd="0" presId="urn:microsoft.com/office/officeart/2005/8/layout/pyramid1"/>
    <dgm:cxn modelId="{EF73812A-ED02-AF4F-A907-68DA6BC1C72B}" type="presOf" srcId="{8B50A87E-2386-49F7-862F-7FBD51E076F1}" destId="{57D3D6B6-0579-49E0-8252-1054FAC1E6F4}" srcOrd="0" destOrd="0" presId="urn:microsoft.com/office/officeart/2005/8/layout/pyramid1"/>
    <dgm:cxn modelId="{86BDE95E-8451-4648-B153-FCED839A24C1}" srcId="{8B50A87E-2386-49F7-862F-7FBD51E076F1}" destId="{9F8DCC25-C97A-4E60-93E5-9EED1D568896}" srcOrd="2" destOrd="0" parTransId="{C1C79105-62AD-4427-B923-0788611EBDDF}" sibTransId="{97C054DD-05FC-4179-89D8-B0DA91D643E2}"/>
    <dgm:cxn modelId="{8BC78402-88B8-7743-8054-14A7C39920C5}" type="presOf" srcId="{FF802970-1708-459E-80F7-6297CE4DF826}" destId="{268CD44C-5F73-4707-B98F-DF6B773F4CEF}" srcOrd="0" destOrd="0" presId="urn:microsoft.com/office/officeart/2005/8/layout/pyramid1"/>
    <dgm:cxn modelId="{BBD31A68-B8FB-814C-96BC-842D9F52DEF1}" type="presParOf" srcId="{57D3D6B6-0579-49E0-8252-1054FAC1E6F4}" destId="{444A66F4-D1EE-42D8-B593-7244B7065C18}" srcOrd="0" destOrd="0" presId="urn:microsoft.com/office/officeart/2005/8/layout/pyramid1"/>
    <dgm:cxn modelId="{51B4F8D9-6F75-A84A-8F9D-2AEB665EE71A}" type="presParOf" srcId="{444A66F4-D1EE-42D8-B593-7244B7065C18}" destId="{B0801B86-99C3-42B8-955E-C8CD74CF6C12}" srcOrd="0" destOrd="0" presId="urn:microsoft.com/office/officeart/2005/8/layout/pyramid1"/>
    <dgm:cxn modelId="{69A8FF0C-80A0-204C-A641-EEDA1CDE6D71}" type="presParOf" srcId="{444A66F4-D1EE-42D8-B593-7244B7065C18}" destId="{05925E99-FE44-439D-B01E-35080AFBBC09}" srcOrd="1" destOrd="0" presId="urn:microsoft.com/office/officeart/2005/8/layout/pyramid1"/>
    <dgm:cxn modelId="{004C9A60-8D9E-BC4F-B6CF-2AB9A78D2C39}" type="presParOf" srcId="{57D3D6B6-0579-49E0-8252-1054FAC1E6F4}" destId="{8665D8BE-748D-4C5A-A489-218C4EE49437}" srcOrd="1" destOrd="0" presId="urn:microsoft.com/office/officeart/2005/8/layout/pyramid1"/>
    <dgm:cxn modelId="{652D1A4E-9C0A-8E4B-906F-82D8A211DDDA}" type="presParOf" srcId="{8665D8BE-748D-4C5A-A489-218C4EE49437}" destId="{268CD44C-5F73-4707-B98F-DF6B773F4CEF}" srcOrd="0" destOrd="0" presId="urn:microsoft.com/office/officeart/2005/8/layout/pyramid1"/>
    <dgm:cxn modelId="{5F6201A9-7658-3546-A0E8-F42B75CDC71B}" type="presParOf" srcId="{8665D8BE-748D-4C5A-A489-218C4EE49437}" destId="{742DA0FB-B327-4C78-9C4C-ACDB326C6CF7}" srcOrd="1" destOrd="0" presId="urn:microsoft.com/office/officeart/2005/8/layout/pyramid1"/>
    <dgm:cxn modelId="{347882C0-B8FB-2848-A148-CA5C435744FE}" type="presParOf" srcId="{57D3D6B6-0579-49E0-8252-1054FAC1E6F4}" destId="{F9D19CC7-C400-4364-B482-F25D6A5EE73D}" srcOrd="2" destOrd="0" presId="urn:microsoft.com/office/officeart/2005/8/layout/pyramid1"/>
    <dgm:cxn modelId="{2592180A-4863-0145-858C-60406DE1490C}" type="presParOf" srcId="{F9D19CC7-C400-4364-B482-F25D6A5EE73D}" destId="{D270A818-11AB-4FDB-8743-1DF6CFB17CA3}" srcOrd="0" destOrd="0" presId="urn:microsoft.com/office/officeart/2005/8/layout/pyramid1"/>
    <dgm:cxn modelId="{9ECD02A5-ED35-A049-A2FE-E12290F053FD}" type="presParOf" srcId="{F9D19CC7-C400-4364-B482-F25D6A5EE73D}" destId="{8483CA49-2106-49DB-BECE-B38EB7769592}" srcOrd="1" destOrd="0" presId="urn:microsoft.com/office/officeart/2005/8/layout/pyramid1"/>
    <dgm:cxn modelId="{708AB3D7-FD55-B24E-A938-B5E21B15F126}" type="presParOf" srcId="{57D3D6B6-0579-49E0-8252-1054FAC1E6F4}" destId="{9CE3D10C-D37F-4D37-A885-61AEFB38AB0F}" srcOrd="3" destOrd="0" presId="urn:microsoft.com/office/officeart/2005/8/layout/pyramid1"/>
    <dgm:cxn modelId="{2865D09F-400A-4540-A596-CA86739DA10C}" type="presParOf" srcId="{9CE3D10C-D37F-4D37-A885-61AEFB38AB0F}" destId="{94686416-2C83-4A3B-A5F1-97C804E571E3}" srcOrd="0" destOrd="0" presId="urn:microsoft.com/office/officeart/2005/8/layout/pyramid1"/>
    <dgm:cxn modelId="{A262D668-AB2D-2546-A693-4C11AD075121}" type="presParOf" srcId="{9CE3D10C-D37F-4D37-A885-61AEFB38AB0F}" destId="{2D06868F-397F-4B82-910F-37C18831800F}" srcOrd="1" destOrd="0" presId="urn:microsoft.com/office/officeart/2005/8/layout/pyramid1"/>
    <dgm:cxn modelId="{EBDCEC81-3195-D34A-99A5-90291463ED70}" type="presParOf" srcId="{57D3D6B6-0579-49E0-8252-1054FAC1E6F4}" destId="{907395B0-A254-43B0-8098-FA3ECDFAF74C}" srcOrd="4" destOrd="0" presId="urn:microsoft.com/office/officeart/2005/8/layout/pyramid1"/>
    <dgm:cxn modelId="{F0068155-4427-D740-AB20-06607C769463}" type="presParOf" srcId="{907395B0-A254-43B0-8098-FA3ECDFAF74C}" destId="{5198B56D-02E6-4EA4-AC19-E85E3CDF7B8A}" srcOrd="0" destOrd="0" presId="urn:microsoft.com/office/officeart/2005/8/layout/pyramid1"/>
    <dgm:cxn modelId="{18F5DC39-11C9-FA40-8E1B-11F753AE6CDF}" type="presParOf" srcId="{907395B0-A254-43B0-8098-FA3ECDFAF74C}" destId="{2AC7598D-18A2-4ABC-B816-611EB3EE09A4}" srcOrd="1" destOrd="0" presId="urn:microsoft.com/office/officeart/2005/8/layout/pyramid1"/>
    <dgm:cxn modelId="{A178786A-3A08-0B4A-9CFC-59AAEE3C473C}" type="presParOf" srcId="{57D3D6B6-0579-49E0-8252-1054FAC1E6F4}" destId="{1CD990DF-C2EA-489B-BEC8-792663DC01C0}" srcOrd="5" destOrd="0" presId="urn:microsoft.com/office/officeart/2005/8/layout/pyramid1"/>
    <dgm:cxn modelId="{880534EF-F985-4B44-873D-49C3C7A7B81F}" type="presParOf" srcId="{1CD990DF-C2EA-489B-BEC8-792663DC01C0}" destId="{571B9651-FC7B-46BD-A5C1-900AEEDEC3BE}" srcOrd="0" destOrd="0" presId="urn:microsoft.com/office/officeart/2005/8/layout/pyramid1"/>
    <dgm:cxn modelId="{DDD439C5-2755-7D44-9945-E98441F70C69}" type="presParOf" srcId="{1CD990DF-C2EA-489B-BEC8-792663DC01C0}" destId="{17D23310-0F41-4AFA-B06B-6ADA6917D248}" srcOrd="1" destOrd="0" presId="urn:microsoft.com/office/officeart/2005/8/layout/pyramid1"/>
    <dgm:cxn modelId="{ADC07B57-6D84-5F40-A52A-C2A3B9B79AAA}" type="presParOf" srcId="{57D3D6B6-0579-49E0-8252-1054FAC1E6F4}" destId="{C25D7F48-7F97-4AB3-A10F-F8E5BEC74F7A}" srcOrd="6" destOrd="0" presId="urn:microsoft.com/office/officeart/2005/8/layout/pyramid1"/>
    <dgm:cxn modelId="{61F68FD8-A5D4-0C49-B824-6C8EBF56F440}" type="presParOf" srcId="{C25D7F48-7F97-4AB3-A10F-F8E5BEC74F7A}" destId="{48E57D99-58D9-4770-9423-360C05E60211}" srcOrd="0" destOrd="0" presId="urn:microsoft.com/office/officeart/2005/8/layout/pyramid1"/>
    <dgm:cxn modelId="{E7828016-B985-774C-80F9-64BE7666A1C6}" type="presParOf" srcId="{C25D7F48-7F97-4AB3-A10F-F8E5BEC74F7A}" destId="{4D779A95-0863-44A0-A9E6-C156750BFC6E}" srcOrd="1" destOrd="0" presId="urn:microsoft.com/office/officeart/2005/8/layout/pyramid1"/>
    <dgm:cxn modelId="{8847FFE9-3C4E-9040-9FA1-F766AACD1B7D}" type="presParOf" srcId="{57D3D6B6-0579-49E0-8252-1054FAC1E6F4}" destId="{62ED88FD-BA11-4A51-9280-37AE1292A0E4}" srcOrd="7" destOrd="0" presId="urn:microsoft.com/office/officeart/2005/8/layout/pyramid1"/>
    <dgm:cxn modelId="{63F51FA0-58C6-D245-99F3-82CA0A4F62DB}" type="presParOf" srcId="{62ED88FD-BA11-4A51-9280-37AE1292A0E4}" destId="{CADC3DC9-F920-419A-912D-10BBCCC1EBFF}" srcOrd="0" destOrd="0" presId="urn:microsoft.com/office/officeart/2005/8/layout/pyramid1"/>
    <dgm:cxn modelId="{CD0326CC-636D-7847-89C4-8B9C3127A469}" type="presParOf" srcId="{62ED88FD-BA11-4A51-9280-37AE1292A0E4}" destId="{3C6817F1-43A4-494F-9DD7-BCB433BAFB4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01B86-99C3-42B8-955E-C8CD74CF6C12}">
      <dsp:nvSpPr>
        <dsp:cNvPr id="0" name=""/>
        <dsp:cNvSpPr/>
      </dsp:nvSpPr>
      <dsp:spPr>
        <a:xfrm>
          <a:off x="2233612" y="0"/>
          <a:ext cx="638175" cy="666750"/>
        </a:xfrm>
        <a:prstGeom prst="trapezoid">
          <a:avLst>
            <a:gd name="adj" fmla="val 50000"/>
          </a:avLst>
        </a:prstGeom>
        <a:gradFill flip="none" rotWithShape="0">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8</a:t>
          </a:r>
          <a:endParaRPr lang="en-US" sz="2000" kern="1200" dirty="0">
            <a:effectLst>
              <a:outerShdw blurRad="38100" dist="38100" dir="2700000" algn="tl">
                <a:srgbClr val="000000">
                  <a:alpha val="43137"/>
                </a:srgbClr>
              </a:outerShdw>
            </a:effectLst>
          </a:endParaRPr>
        </a:p>
      </dsp:txBody>
      <dsp:txXfrm>
        <a:off x="2233612" y="0"/>
        <a:ext cx="638175" cy="666750"/>
      </dsp:txXfrm>
    </dsp:sp>
    <dsp:sp modelId="{268CD44C-5F73-4707-B98F-DF6B773F4CEF}">
      <dsp:nvSpPr>
        <dsp:cNvPr id="0" name=""/>
        <dsp:cNvSpPr/>
      </dsp:nvSpPr>
      <dsp:spPr>
        <a:xfrm>
          <a:off x="1914525" y="666750"/>
          <a:ext cx="1276350" cy="666750"/>
        </a:xfrm>
        <a:prstGeom prst="trapezoid">
          <a:avLst>
            <a:gd name="adj" fmla="val 47857"/>
          </a:avLst>
        </a:prstGeom>
        <a:gradFill flip="none" rotWithShape="0">
          <a:gsLst>
            <a:gs pos="0">
              <a:schemeClr val="accent5">
                <a:hueOff val="-1419125"/>
                <a:satOff val="5687"/>
                <a:lumOff val="1233"/>
                <a:shade val="30000"/>
                <a:satMod val="115000"/>
              </a:schemeClr>
            </a:gs>
            <a:gs pos="50000">
              <a:schemeClr val="accent5">
                <a:hueOff val="-1419125"/>
                <a:satOff val="5687"/>
                <a:lumOff val="1233"/>
                <a:shade val="67500"/>
                <a:satMod val="115000"/>
              </a:schemeClr>
            </a:gs>
            <a:gs pos="100000">
              <a:schemeClr val="accent5">
                <a:hueOff val="-1419125"/>
                <a:satOff val="5687"/>
                <a:lumOff val="1233"/>
                <a:shade val="100000"/>
                <a:satMod val="115000"/>
              </a:scheme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7</a:t>
          </a:r>
          <a:endParaRPr lang="en-US" sz="2000" kern="1200" dirty="0">
            <a:effectLst>
              <a:outerShdw blurRad="38100" dist="38100" dir="2700000" algn="tl">
                <a:srgbClr val="000000">
                  <a:alpha val="43137"/>
                </a:srgbClr>
              </a:outerShdw>
            </a:effectLst>
          </a:endParaRPr>
        </a:p>
      </dsp:txBody>
      <dsp:txXfrm>
        <a:off x="2137886" y="666750"/>
        <a:ext cx="829627" cy="666750"/>
      </dsp:txXfrm>
    </dsp:sp>
    <dsp:sp modelId="{D270A818-11AB-4FDB-8743-1DF6CFB17CA3}">
      <dsp:nvSpPr>
        <dsp:cNvPr id="0" name=""/>
        <dsp:cNvSpPr/>
      </dsp:nvSpPr>
      <dsp:spPr>
        <a:xfrm>
          <a:off x="1595437" y="1333500"/>
          <a:ext cx="1914525" cy="666750"/>
        </a:xfrm>
        <a:prstGeom prst="trapezoid">
          <a:avLst>
            <a:gd name="adj" fmla="val 47857"/>
          </a:avLst>
        </a:prstGeom>
        <a:gradFill flip="none" rotWithShape="0">
          <a:gsLst>
            <a:gs pos="0">
              <a:schemeClr val="accent5">
                <a:hueOff val="-2838251"/>
                <a:satOff val="11375"/>
                <a:lumOff val="2465"/>
                <a:shade val="30000"/>
                <a:satMod val="115000"/>
              </a:schemeClr>
            </a:gs>
            <a:gs pos="50000">
              <a:schemeClr val="accent5">
                <a:hueOff val="-2838251"/>
                <a:satOff val="11375"/>
                <a:lumOff val="2465"/>
                <a:shade val="67500"/>
                <a:satMod val="115000"/>
              </a:schemeClr>
            </a:gs>
            <a:gs pos="100000">
              <a:schemeClr val="accent5">
                <a:hueOff val="-2838251"/>
                <a:satOff val="11375"/>
                <a:lumOff val="2465"/>
                <a:shade val="100000"/>
                <a:satMod val="115000"/>
              </a:scheme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6</a:t>
          </a:r>
          <a:endParaRPr lang="en-US" sz="2000" kern="1200" dirty="0">
            <a:effectLst>
              <a:outerShdw blurRad="38100" dist="38100" dir="2700000" algn="tl">
                <a:srgbClr val="000000">
                  <a:alpha val="43137"/>
                </a:srgbClr>
              </a:outerShdw>
            </a:effectLst>
          </a:endParaRPr>
        </a:p>
      </dsp:txBody>
      <dsp:txXfrm>
        <a:off x="1930479" y="1333500"/>
        <a:ext cx="1244441" cy="666750"/>
      </dsp:txXfrm>
    </dsp:sp>
    <dsp:sp modelId="{94686416-2C83-4A3B-A5F1-97C804E571E3}">
      <dsp:nvSpPr>
        <dsp:cNvPr id="0" name=""/>
        <dsp:cNvSpPr/>
      </dsp:nvSpPr>
      <dsp:spPr>
        <a:xfrm>
          <a:off x="1276350" y="2000249"/>
          <a:ext cx="2552700" cy="666750"/>
        </a:xfrm>
        <a:prstGeom prst="trapezoid">
          <a:avLst>
            <a:gd name="adj" fmla="val 47857"/>
          </a:avLst>
        </a:prstGeom>
        <a:gradFill flip="none" rotWithShape="0">
          <a:gsLst>
            <a:gs pos="0">
              <a:srgbClr val="60CD46">
                <a:shade val="30000"/>
                <a:satMod val="115000"/>
              </a:srgbClr>
            </a:gs>
            <a:gs pos="50000">
              <a:srgbClr val="60CD46">
                <a:shade val="67500"/>
                <a:satMod val="115000"/>
              </a:srgbClr>
            </a:gs>
            <a:gs pos="100000">
              <a:srgbClr val="60CD46">
                <a:shade val="100000"/>
                <a:satMod val="115000"/>
              </a:srgb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5</a:t>
          </a:r>
          <a:endParaRPr lang="en-US" sz="2000" kern="1200" dirty="0">
            <a:effectLst>
              <a:outerShdw blurRad="38100" dist="38100" dir="2700000" algn="tl">
                <a:srgbClr val="000000">
                  <a:alpha val="43137"/>
                </a:srgbClr>
              </a:outerShdw>
            </a:effectLst>
          </a:endParaRPr>
        </a:p>
      </dsp:txBody>
      <dsp:txXfrm>
        <a:off x="1723072" y="2000249"/>
        <a:ext cx="1659255" cy="666750"/>
      </dsp:txXfrm>
    </dsp:sp>
    <dsp:sp modelId="{5198B56D-02E6-4EA4-AC19-E85E3CDF7B8A}">
      <dsp:nvSpPr>
        <dsp:cNvPr id="0" name=""/>
        <dsp:cNvSpPr/>
      </dsp:nvSpPr>
      <dsp:spPr>
        <a:xfrm>
          <a:off x="957262" y="2666999"/>
          <a:ext cx="3190874" cy="666750"/>
        </a:xfrm>
        <a:prstGeom prst="trapezoid">
          <a:avLst>
            <a:gd name="adj" fmla="val 47857"/>
          </a:avLst>
        </a:prstGeom>
        <a:gradFill flip="none" rotWithShape="0">
          <a:gsLst>
            <a:gs pos="0">
              <a:srgbClr val="AEE92B">
                <a:shade val="30000"/>
                <a:satMod val="115000"/>
              </a:srgbClr>
            </a:gs>
            <a:gs pos="50000">
              <a:srgbClr val="AEE92B">
                <a:shade val="67500"/>
                <a:satMod val="115000"/>
              </a:srgbClr>
            </a:gs>
            <a:gs pos="100000">
              <a:srgbClr val="AEE92B">
                <a:shade val="100000"/>
                <a:satMod val="115000"/>
              </a:srgb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4</a:t>
          </a:r>
          <a:endParaRPr lang="en-US" sz="2000" kern="1200" dirty="0">
            <a:effectLst>
              <a:outerShdw blurRad="38100" dist="38100" dir="2700000" algn="tl">
                <a:srgbClr val="000000">
                  <a:alpha val="43137"/>
                </a:srgbClr>
              </a:outerShdw>
            </a:effectLst>
          </a:endParaRPr>
        </a:p>
      </dsp:txBody>
      <dsp:txXfrm>
        <a:off x="1515665" y="2666999"/>
        <a:ext cx="2074068" cy="666750"/>
      </dsp:txXfrm>
    </dsp:sp>
    <dsp:sp modelId="{571B9651-FC7B-46BD-A5C1-900AEEDEC3BE}">
      <dsp:nvSpPr>
        <dsp:cNvPr id="0" name=""/>
        <dsp:cNvSpPr/>
      </dsp:nvSpPr>
      <dsp:spPr>
        <a:xfrm>
          <a:off x="638175" y="3333749"/>
          <a:ext cx="3829050" cy="666750"/>
        </a:xfrm>
        <a:prstGeom prst="trapezoid">
          <a:avLst>
            <a:gd name="adj" fmla="val 47857"/>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3</a:t>
          </a:r>
          <a:endParaRPr lang="en-US" sz="2000" kern="1200" dirty="0">
            <a:effectLst>
              <a:outerShdw blurRad="38100" dist="38100" dir="2700000" algn="tl">
                <a:srgbClr val="000000">
                  <a:alpha val="43137"/>
                </a:srgbClr>
              </a:outerShdw>
            </a:effectLst>
          </a:endParaRPr>
        </a:p>
      </dsp:txBody>
      <dsp:txXfrm>
        <a:off x="1308258" y="3333749"/>
        <a:ext cx="2488882" cy="666750"/>
      </dsp:txXfrm>
    </dsp:sp>
    <dsp:sp modelId="{48E57D99-58D9-4770-9423-360C05E60211}">
      <dsp:nvSpPr>
        <dsp:cNvPr id="0" name=""/>
        <dsp:cNvSpPr/>
      </dsp:nvSpPr>
      <dsp:spPr>
        <a:xfrm>
          <a:off x="319087" y="4000499"/>
          <a:ext cx="4467224" cy="666750"/>
        </a:xfrm>
        <a:prstGeom prst="trapezoid">
          <a:avLst>
            <a:gd name="adj" fmla="val 47857"/>
          </a:avLst>
        </a:prstGeom>
        <a:gradFill flip="none" rotWithShape="0">
          <a:gsLst>
            <a:gs pos="0">
              <a:srgbClr val="FCAD10">
                <a:shade val="30000"/>
                <a:satMod val="115000"/>
              </a:srgbClr>
            </a:gs>
            <a:gs pos="50000">
              <a:srgbClr val="FCAD10">
                <a:shade val="67500"/>
                <a:satMod val="115000"/>
              </a:srgbClr>
            </a:gs>
            <a:gs pos="100000">
              <a:srgbClr val="FCAD10">
                <a:shade val="100000"/>
                <a:satMod val="115000"/>
              </a:srgb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2</a:t>
          </a:r>
          <a:endParaRPr lang="en-US" sz="2000" kern="1200" dirty="0">
            <a:effectLst>
              <a:outerShdw blurRad="38100" dist="38100" dir="2700000" algn="tl">
                <a:srgbClr val="000000">
                  <a:alpha val="43137"/>
                </a:srgbClr>
              </a:outerShdw>
            </a:effectLst>
          </a:endParaRPr>
        </a:p>
      </dsp:txBody>
      <dsp:txXfrm>
        <a:off x="1100851" y="4000499"/>
        <a:ext cx="2903696" cy="666750"/>
      </dsp:txXfrm>
    </dsp:sp>
    <dsp:sp modelId="{CADC3DC9-F920-419A-912D-10BBCCC1EBFF}">
      <dsp:nvSpPr>
        <dsp:cNvPr id="0" name=""/>
        <dsp:cNvSpPr/>
      </dsp:nvSpPr>
      <dsp:spPr>
        <a:xfrm>
          <a:off x="0" y="4667250"/>
          <a:ext cx="5105400" cy="666750"/>
        </a:xfrm>
        <a:prstGeom prst="trapezoid">
          <a:avLst>
            <a:gd name="adj" fmla="val 47857"/>
          </a:avLst>
        </a:prstGeom>
        <a:gradFill flip="none" rotWithShape="0">
          <a:gsLst>
            <a:gs pos="0">
              <a:srgbClr val="F65912">
                <a:shade val="30000"/>
                <a:satMod val="115000"/>
              </a:srgbClr>
            </a:gs>
            <a:gs pos="50000">
              <a:srgbClr val="F65912">
                <a:shade val="67500"/>
                <a:satMod val="115000"/>
              </a:srgbClr>
            </a:gs>
            <a:gs pos="100000">
              <a:srgbClr val="F65912">
                <a:shade val="100000"/>
                <a:satMod val="115000"/>
              </a:srgbClr>
            </a:gs>
          </a:gsLst>
          <a:lin ang="16200000" scaled="1"/>
          <a:tileRect/>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1</a:t>
          </a:r>
          <a:endParaRPr lang="en-US" sz="2000" kern="1200" dirty="0">
            <a:effectLst>
              <a:outerShdw blurRad="38100" dist="38100" dir="2700000" algn="tl">
                <a:srgbClr val="000000">
                  <a:alpha val="43137"/>
                </a:srgbClr>
              </a:outerShdw>
            </a:effectLst>
          </a:endParaRPr>
        </a:p>
      </dsp:txBody>
      <dsp:txXfrm>
        <a:off x="893444" y="4667250"/>
        <a:ext cx="3318510" cy="6667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64" tIns="46582" rIns="93164" bIns="46582"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1925" y="0"/>
            <a:ext cx="3036888" cy="465138"/>
          </a:xfrm>
          <a:prstGeom prst="rect">
            <a:avLst/>
          </a:prstGeom>
        </p:spPr>
        <p:txBody>
          <a:bodyPr vert="horz" wrap="square" lIns="93164" tIns="46582" rIns="93164" bIns="46582" numCol="1" anchor="t" anchorCtr="0" compatLnSpc="1">
            <a:prstTxWarp prst="textNoShape">
              <a:avLst/>
            </a:prstTxWarp>
          </a:bodyPr>
          <a:lstStyle>
            <a:lvl1pPr algn="r">
              <a:defRPr sz="1200"/>
            </a:lvl1pPr>
          </a:lstStyle>
          <a:p>
            <a:fld id="{63340D31-AD54-4107-8FEF-61A6839C0D22}" type="datetimeFigureOut">
              <a:rPr lang="en-US"/>
              <a:pPr/>
              <a:t>4/16/2012</a:t>
            </a:fld>
            <a:endParaRPr lang="en-US"/>
          </a:p>
        </p:txBody>
      </p:sp>
      <p:sp>
        <p:nvSpPr>
          <p:cNvPr id="4" name="Footer Placeholder 3"/>
          <p:cNvSpPr>
            <a:spLocks noGrp="1"/>
          </p:cNvSpPr>
          <p:nvPr>
            <p:ph type="ftr" sz="quarter" idx="2"/>
          </p:nvPr>
        </p:nvSpPr>
        <p:spPr>
          <a:xfrm>
            <a:off x="0" y="8829675"/>
            <a:ext cx="3036888" cy="465138"/>
          </a:xfrm>
          <a:prstGeom prst="rect">
            <a:avLst/>
          </a:prstGeom>
        </p:spPr>
        <p:txBody>
          <a:bodyPr vert="horz" lIns="93164" tIns="46582" rIns="93164" bIns="46582"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wrap="square" lIns="93164" tIns="46582" rIns="93164" bIns="46582" numCol="1" anchor="b" anchorCtr="0" compatLnSpc="1">
            <a:prstTxWarp prst="textNoShape">
              <a:avLst/>
            </a:prstTxWarp>
          </a:bodyPr>
          <a:lstStyle>
            <a:lvl1pPr algn="r">
              <a:defRPr sz="1200"/>
            </a:lvl1pPr>
          </a:lstStyle>
          <a:p>
            <a:fld id="{603B2E0B-E688-4848-A685-FE73E876D6C0}" type="slidenum">
              <a:rPr lang="en-US"/>
              <a:pPr/>
              <a:t>‹#›</a:t>
            </a:fld>
            <a:endParaRPr lang="en-US"/>
          </a:p>
        </p:txBody>
      </p:sp>
    </p:spTree>
    <p:extLst>
      <p:ext uri="{BB962C8B-B14F-4D97-AF65-F5344CB8AC3E}">
        <p14:creationId xmlns:p14="http://schemas.microsoft.com/office/powerpoint/2010/main" val="4982752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3164" tIns="46582" rIns="93164" bIns="46582"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wrap="square" lIns="93164" tIns="46582" rIns="93164" bIns="46582" numCol="1" anchor="t" anchorCtr="0" compatLnSpc="1">
            <a:prstTxWarp prst="textNoShape">
              <a:avLst/>
            </a:prstTxWarp>
          </a:bodyPr>
          <a:lstStyle>
            <a:lvl1pPr algn="r">
              <a:defRPr sz="1200"/>
            </a:lvl1pPr>
          </a:lstStyle>
          <a:p>
            <a:fld id="{6C940E3C-E3FA-48BC-B4ED-129E9825CFED}" type="datetimeFigureOut">
              <a:rPr lang="en-US"/>
              <a:pPr/>
              <a:t>4/16/2012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pPr lvl="0"/>
            <a:endParaRPr lang="en-US" noProof="0" dirty="0" smtClean="0"/>
          </a:p>
        </p:txBody>
      </p:sp>
      <p:sp>
        <p:nvSpPr>
          <p:cNvPr id="6" name="Footer Placeholder 5"/>
          <p:cNvSpPr>
            <a:spLocks noGrp="1"/>
          </p:cNvSpPr>
          <p:nvPr>
            <p:ph type="ftr" sz="quarter" idx="4"/>
          </p:nvPr>
        </p:nvSpPr>
        <p:spPr>
          <a:xfrm>
            <a:off x="0" y="8829675"/>
            <a:ext cx="3036888" cy="465138"/>
          </a:xfrm>
          <a:prstGeom prst="rect">
            <a:avLst/>
          </a:prstGeom>
        </p:spPr>
        <p:txBody>
          <a:bodyPr vert="horz" lIns="93164" tIns="46582" rIns="93164" bIns="46582"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3164" tIns="46582" rIns="93164" bIns="46582" numCol="1" anchor="b" anchorCtr="0" compatLnSpc="1">
            <a:prstTxWarp prst="textNoShape">
              <a:avLst/>
            </a:prstTxWarp>
          </a:bodyPr>
          <a:lstStyle>
            <a:lvl1pPr algn="r">
              <a:defRPr sz="1200"/>
            </a:lvl1pPr>
          </a:lstStyle>
          <a:p>
            <a:fld id="{5D2CBF48-43A4-4C88-9F7E-3EB0D8CBEC00}" type="slidenum">
              <a:rPr lang="en-US"/>
              <a:pPr/>
              <a:t>‹#›</a:t>
            </a:fld>
            <a:endParaRPr lang="en-US"/>
          </a:p>
        </p:txBody>
      </p:sp>
    </p:spTree>
    <p:extLst>
      <p:ext uri="{BB962C8B-B14F-4D97-AF65-F5344CB8AC3E}">
        <p14:creationId xmlns:p14="http://schemas.microsoft.com/office/powerpoint/2010/main" val="26962454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roopstoenergyjobs.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ewd.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D6635FD-7701-444F-B972-3B360669C462}"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n-US" sz="1200" dirty="0" smtClean="0">
                <a:ea typeface="ＭＳ Ｐゴシック" pitchFamily="34" charset="-128"/>
              </a:rPr>
              <a:t>Community colleges are critical because the energy industry has moved towards a minimum of an associate</a:t>
            </a:r>
            <a:r>
              <a:rPr lang="en-US" altLang="en-US" sz="1200" dirty="0" smtClean="0">
                <a:ea typeface="ＭＳ Ｐゴシック" pitchFamily="34" charset="-128"/>
              </a:rPr>
              <a:t>’</a:t>
            </a:r>
            <a:r>
              <a:rPr lang="en-US" sz="1200" dirty="0" smtClean="0">
                <a:ea typeface="ＭＳ Ｐゴシック" pitchFamily="34" charset="-128"/>
              </a:rPr>
              <a:t>s degree for many of its technical positions.</a:t>
            </a:r>
          </a:p>
          <a:p>
            <a:pPr>
              <a:spcBef>
                <a:spcPct val="0"/>
              </a:spcBef>
              <a:spcAft>
                <a:spcPts val="600"/>
              </a:spcAft>
            </a:pPr>
            <a:r>
              <a:rPr lang="en-US" sz="1200" dirty="0" smtClean="0">
                <a:ea typeface="ＭＳ Ｐゴシック" pitchFamily="34" charset="-128"/>
              </a:rPr>
              <a:t>By partnering with utility companies, community colleges will ensure that key jobs for industry employers will be filled by highly qualified Veterans</a:t>
            </a:r>
          </a:p>
          <a:p>
            <a:pPr>
              <a:spcBef>
                <a:spcPct val="0"/>
              </a:spcBef>
              <a:spcAft>
                <a:spcPts val="600"/>
              </a:spcAft>
            </a:pPr>
            <a:r>
              <a:rPr lang="en-US" sz="1200" dirty="0" smtClean="0">
                <a:ea typeface="ＭＳ Ｐゴシック" pitchFamily="34" charset="-128"/>
              </a:rPr>
              <a:t>Veterans will be offered by community colleges the ability to get credit for prior learning and experience in the military, which will lead to an accelerated learning and pathway to energy jobs </a:t>
            </a:r>
          </a:p>
          <a:p>
            <a:r>
              <a:rPr lang="en-US" sz="1200" dirty="0" smtClean="0">
                <a:ea typeface="ＭＳ Ｐゴシック" pitchFamily="34" charset="-128"/>
              </a:rPr>
              <a:t>As a result of earning credentials, Veterans will have the skills and  competencies needed for energy careers that provide numerous job opportunities, great salaries, job stability and advancement  opportunities.</a:t>
            </a:r>
          </a:p>
          <a:p>
            <a:endParaRPr lang="en-US" dirty="0" smtClean="0">
              <a:ea typeface="ＭＳ Ｐゴシック" pitchFamily="34"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1A2A9E5-4D9E-4DA3-B1EE-F1C97461D542}" type="slidenum">
              <a:rPr lang="en-US" sz="120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As we discussed earlier, the in-demand positions for the energy industry are engineers, lineworkers, plant operators, technicians, and pipefitters/pipelayers/welders. In addition, we are hiring security officers from the military as part of the Troops to Energy Jobs initiative.</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BECC59C-4E54-4E5B-8939-A78B29E91A0E}" type="slidenum">
              <a:rPr lang="en-US" sz="1200"/>
              <a:pP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5E850D0-606D-487C-98F6-F5F5C53E6393}"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I hope that you enjoyed learning about the Troops to Energy Jobs program today. If you are interested in learning more, the first thing you should do is go to the Troops to Energy Jobs website at </a:t>
            </a:r>
            <a:r>
              <a:rPr lang="en-US" smtClean="0">
                <a:ea typeface="ＭＳ Ｐゴシック" pitchFamily="34" charset="-128"/>
                <a:hlinkClick r:id="rId3"/>
              </a:rPr>
              <a:t>www.troopstoenergyjobs.com</a:t>
            </a:r>
            <a:r>
              <a:rPr lang="en-US" smtClean="0">
                <a:ea typeface="ＭＳ Ｐゴシック" pitchFamily="34" charset="-128"/>
              </a:rPr>
              <a:t>. To access the roadmap and job search tools, you will need a code. That code is _______ and is also on your brochure. Once you are on the site, explore the in-demand careers and job tools in the Kuder </a:t>
            </a:r>
            <a:r>
              <a:rPr lang="en-US" i="1" smtClean="0">
                <a:ea typeface="ＭＳ Ｐゴシック" pitchFamily="34" charset="-128"/>
              </a:rPr>
              <a:t>Journey</a:t>
            </a:r>
            <a:r>
              <a:rPr lang="en-US" smtClean="0">
                <a:ea typeface="ＭＳ Ｐゴシック" pitchFamily="34" charset="-128"/>
              </a:rPr>
              <a:t> system. I recommend that you contact a career coach to get started.</a:t>
            </a:r>
          </a:p>
          <a:p>
            <a:endParaRPr lang="en-US" smtClean="0">
              <a:ea typeface="ＭＳ Ｐゴシック" pitchFamily="34" charset="-128"/>
            </a:endParaRPr>
          </a:p>
          <a:p>
            <a:r>
              <a:rPr lang="en-US" smtClean="0">
                <a:ea typeface="ＭＳ Ｐゴシック" pitchFamily="34" charset="-128"/>
              </a:rPr>
              <a:t>Now, I</a:t>
            </a:r>
            <a:r>
              <a:rPr lang="en-US" altLang="en-US" smtClean="0">
                <a:ea typeface="ＭＳ Ｐゴシック" pitchFamily="34" charset="-128"/>
              </a:rPr>
              <a:t>’</a:t>
            </a:r>
            <a:r>
              <a:rPr lang="en-US" smtClean="0">
                <a:ea typeface="ＭＳ Ｐゴシック" pitchFamily="34" charset="-128"/>
              </a:rPr>
              <a:t>d like to answer your questions.</a:t>
            </a:r>
          </a:p>
          <a:p>
            <a:endParaRPr lang="en-US" smtClean="0">
              <a:ea typeface="ＭＳ Ｐゴシック" pitchFamily="34" charset="-128"/>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00062E-807A-4110-8267-E54C0F27CE25}"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2E8EE46-99F6-4273-9233-0AECB2A609F9}" type="slidenum">
              <a:rPr lang="en-US" sz="1200"/>
              <a:pPr eaLnBrk="1" hangingPunct="1"/>
              <a:t>14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Troops to Energy Jobs program , managed by the Center for Energy Workforce Development, was launched nationally at a July 11, 2011 event at the National Press Club.  Tom Farrell, Chairman, CEO and President of Dominion designated this effort as a hallmark of his year as Chairman of the Edison Electric Institute.  He is pictured here with Tom Kuhn, the President of the Edison Electric Institute.  </a:t>
            </a:r>
          </a:p>
          <a:p>
            <a:endParaRPr lang="en-US" smtClean="0">
              <a:ea typeface="ＭＳ Ｐゴシック" pitchFamily="34" charset="-128"/>
            </a:endParaRPr>
          </a:p>
          <a:p>
            <a:r>
              <a:rPr lang="en-US" smtClean="0">
                <a:ea typeface="ＭＳ Ｐゴシック" pitchFamily="34" charset="-128"/>
              </a:rPr>
              <a:t>We were proud to have over 300 utility executives, congressional and executive branch staff as well as a variety of other stakeholders join us to celebrate this launch.  We were very pleased to be joined by Energy Secretary  Steven Chu as well as a number of senators and congressmen. Assistant Secretary of the Army Katherine Hammack was also among our dignitaries.</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2518254-C8FF-4BE9-96D2-0E33AD5F35EA}" type="slidenum">
              <a:rPr lang="en-US" sz="1200"/>
              <a:pPr eaLnBrk="1" hangingPunct="1"/>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Five pilot companies are providing the financial and human resources to develop a template that can be deployed nationally.  Several of these companies are already leaders in military recruitment and have made a commitment to share their expertise so these efforts can be successful across the country.</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D4D7D91-8F01-468D-BC6F-055709441803}" type="slidenum">
              <a:rPr lang="en-US" sz="1200"/>
              <a:pP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There are also a number of energy companies who are sponsors. They provide financial support for the initiative. These include Constellation Energy, Entergy, Pepco, Duke Energy, Edison International, Exelon, PPL, Progress Energy, NextEra Energy, NV Energy, First Energy and Northeast Utilities system.</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A9CE8A2-BF75-4DF4-BBD2-14DF606F101C}"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energy industry has always valued the knowledge and skill sets that Veterans bring to the table. They have technical skills and employability skills, such as leadership, work ethic, and communication skills valued by energy companies. While all technical skills may not directly relate to careers in the energy industry, jobs such as those in Security, do. Typically, those who move into positions like security officer, transition directly from the military without any advanced training being required.</a:t>
            </a:r>
          </a:p>
          <a:p>
            <a:endParaRPr lang="en-US" smtClean="0">
              <a:ea typeface="ＭＳ Ｐゴシック" pitchFamily="34" charset="-128"/>
            </a:endParaRPr>
          </a:p>
          <a:p>
            <a:r>
              <a:rPr lang="en-US" smtClean="0">
                <a:ea typeface="ＭＳ Ｐゴシック" pitchFamily="34" charset="-128"/>
              </a:rPr>
              <a:t>The energy industry values education and supports the attainment of credentials and degrees. Most Veterans don</a:t>
            </a:r>
            <a:r>
              <a:rPr lang="en-US" altLang="en-US" smtClean="0">
                <a:ea typeface="ＭＳ Ｐゴシック" pitchFamily="34" charset="-128"/>
              </a:rPr>
              <a:t>’</a:t>
            </a:r>
            <a:r>
              <a:rPr lang="en-US" smtClean="0">
                <a:ea typeface="ＭＳ Ｐゴシック" pitchFamily="34" charset="-128"/>
              </a:rPr>
              <a:t>t need to start from scratch in a degree program given that their training and experience in the military typically are worth college credit through the American Council on Education</a:t>
            </a:r>
            <a:r>
              <a:rPr lang="en-US" altLang="en-US" smtClean="0">
                <a:ea typeface="ＭＳ Ｐゴシック" pitchFamily="34" charset="-128"/>
              </a:rPr>
              <a:t>’</a:t>
            </a:r>
            <a:r>
              <a:rPr lang="en-US" smtClean="0">
                <a:ea typeface="ＭＳ Ｐゴシック" pitchFamily="34" charset="-128"/>
              </a:rPr>
              <a:t>s credit recommendations. The American Council on Education is a program partner and is helping us to find the best way for Veterans to take advantage of the college credit they</a:t>
            </a:r>
            <a:r>
              <a:rPr lang="en-US" altLang="en-US" smtClean="0">
                <a:ea typeface="ＭＳ Ｐゴシック" pitchFamily="34" charset="-128"/>
              </a:rPr>
              <a:t>’</a:t>
            </a:r>
            <a:r>
              <a:rPr lang="en-US" smtClean="0">
                <a:ea typeface="ＭＳ Ｐゴシック" pitchFamily="34" charset="-128"/>
              </a:rPr>
              <a:t>ve earned.</a:t>
            </a:r>
          </a:p>
          <a:p>
            <a:endParaRPr lang="en-US" smtClean="0">
              <a:ea typeface="ＭＳ Ｐゴシック" pitchFamily="34" charset="-128"/>
            </a:endParaRPr>
          </a:p>
          <a:p>
            <a:r>
              <a:rPr lang="en-US" smtClean="0">
                <a:ea typeface="ＭＳ Ｐゴシック" pitchFamily="34" charset="-128"/>
              </a:rPr>
              <a:t>Finally, our industry needs skilled employees. With 50% of the energy workforce retiring in the next five to ten years, we need employees who can jump right in and utilize their skills. The Troops to Energy Jobs program is also targeting those in the Guard and Reserves who may be looking for employment after deployment. These individuals bring the same valuable skills. Energy employers are very supportive of the flexibility needed for those in the Guard and Reserves.</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2AEECF3-5F20-441D-984F-D4C30C3936EB}"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Troops to Energy Jobs initiative integrates a number of components to make the transition to a career in energy a smooth one. The first is coming out to an event such as this one to tell you about our industry. I will be providing you with a brochure today that has a code so you can access our career coaches, who are trained specifically for Troops to Energy Jobs. Regardless of if you just want someone to look at your resume or you are thinking about joining the energy industry and don</a:t>
            </a:r>
            <a:r>
              <a:rPr lang="en-US" altLang="en-US" smtClean="0">
                <a:ea typeface="ＭＳ Ｐゴシック" pitchFamily="34" charset="-128"/>
              </a:rPr>
              <a:t>’</a:t>
            </a:r>
            <a:r>
              <a:rPr lang="en-US" smtClean="0">
                <a:ea typeface="ＭＳ Ｐゴシック" pitchFamily="34" charset="-128"/>
              </a:rPr>
              <a:t>t know where to start, we have free coaching available to you. We recognize that each person</a:t>
            </a:r>
            <a:r>
              <a:rPr lang="en-US" altLang="en-US" smtClean="0">
                <a:ea typeface="ＭＳ Ｐゴシック" pitchFamily="34" charset="-128"/>
              </a:rPr>
              <a:t>’</a:t>
            </a:r>
            <a:r>
              <a:rPr lang="en-US" smtClean="0">
                <a:ea typeface="ＭＳ Ｐゴシック" pitchFamily="34" charset="-128"/>
              </a:rPr>
              <a:t>s situation is different. Some may be ready to enter the energy industry now without needing additional training, while others may need to obtain a credential or earn a degree.</a:t>
            </a:r>
          </a:p>
          <a:p>
            <a:endParaRPr lang="en-US" smtClean="0">
              <a:ea typeface="ＭＳ Ｐゴシック" pitchFamily="34" charset="-128"/>
            </a:endParaRPr>
          </a:p>
          <a:p>
            <a:r>
              <a:rPr lang="en-US" smtClean="0">
                <a:ea typeface="ＭＳ Ｐゴシック" pitchFamily="34" charset="-128"/>
              </a:rPr>
              <a:t>In addition, Troops to Energy Jobs employers will support you once you are hired. This includes military-friendly policies and procedures and special programs, such as mentoring.</a:t>
            </a:r>
          </a:p>
          <a:p>
            <a:endParaRPr lang="en-US" smtClean="0">
              <a:ea typeface="ＭＳ Ｐゴシック" pitchFamily="34" charset="-128"/>
            </a:endParaRPr>
          </a:p>
          <a:p>
            <a:r>
              <a:rPr lang="en-US" smtClean="0">
                <a:ea typeface="ＭＳ Ｐゴシック" pitchFamily="34" charset="-128"/>
              </a:rPr>
              <a:t>With your coach, you can learn more about finding the career pathway that is the best fit for you. </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6E07939-727E-4CE9-B2DA-72557B267487}"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Career coaching is an important part of the Troops to Energy Jobs program. The goal of the coaching program is to help accelerate the transition from the military to the energy industry. Both in-person and virtual career coaches are available. If you just need help with basic tasks, such as preparing your resume or applying for a job, the virtual coach will be ideal. For those who need more in-depth assistance, such as finding education programs to earn a required degree and exploring how your military training can be equated with college credit, the in-person coaches are available. Both can help you with matching the skills you gained in the military to those needed in the energy industry. </a:t>
            </a:r>
          </a:p>
          <a:p>
            <a:endParaRPr lang="en-US" smtClean="0">
              <a:ea typeface="ＭＳ Ｐゴシック" pitchFamily="34" charset="-128"/>
            </a:endParaRPr>
          </a:p>
          <a:p>
            <a:r>
              <a:rPr lang="en-US" smtClean="0">
                <a:ea typeface="ＭＳ Ｐゴシック" pitchFamily="34" charset="-128"/>
              </a:rPr>
              <a:t>Contact information for the coaches is included on the Roadmap available on the Troops to Energy Jobs website.</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DAFE801-1AE7-4F48-9B66-F139D18B4987}"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Center for Energy Workforce Development has partnered with the Department of Labor to create a competency model that outlines the knowledge and skill sets required for the energy industry. A tiered approach is used, where Tier 1 focuses on personal effectiveness, Tier 2, academic competencies, Tier 3, workplace competencies, Tiers 4 and 5, industry-wide and industry-specific competencies and the top tiers branch out to occupation-specific knowledge and skill sets. Each category has detailed information about the competencies, which is available on the Center</a:t>
            </a:r>
            <a:r>
              <a:rPr lang="en-US" altLang="en-US" smtClean="0">
                <a:ea typeface="ＭＳ Ｐゴシック" pitchFamily="34" charset="-128"/>
              </a:rPr>
              <a:t>’</a:t>
            </a:r>
            <a:r>
              <a:rPr lang="en-US" smtClean="0">
                <a:ea typeface="ＭＳ Ｐゴシック" pitchFamily="34" charset="-128"/>
              </a:rPr>
              <a:t>s website </a:t>
            </a:r>
            <a:r>
              <a:rPr lang="en-US" smtClean="0">
                <a:ea typeface="ＭＳ Ｐゴシック" pitchFamily="34" charset="-128"/>
                <a:hlinkClick r:id="rId3"/>
              </a:rPr>
              <a:t>www.cewd.org</a:t>
            </a:r>
            <a:r>
              <a:rPr lang="en-US" smtClean="0">
                <a:ea typeface="ＭＳ Ｐゴシック" pitchFamily="34" charset="-128"/>
              </a:rPr>
              <a:t>. </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7516946-98F5-4018-B4C7-7EEF92D031E5}"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701675" y="4416425"/>
            <a:ext cx="5607050" cy="4183063"/>
          </a:xfrm>
          <a:prstGeom prst="rect">
            <a:avLst/>
          </a:prstGeom>
        </p:spPr>
        <p:txBody>
          <a:bodyPr wrap="square" numCol="1" anchor="t" anchorCtr="0" compatLnSpc="1">
            <a:prstTxWarp prst="textNoShape">
              <a:avLst/>
            </a:prstTxWarp>
          </a:bodyPr>
          <a:lstStyle/>
          <a:p>
            <a:pPr>
              <a:lnSpc>
                <a:spcPct val="90000"/>
              </a:lnSpc>
            </a:pPr>
            <a:r>
              <a:rPr lang="en-US" smtClean="0">
                <a:ea typeface="ＭＳ Ｐゴシック" pitchFamily="34" charset="-128"/>
              </a:rPr>
              <a:t>The Center then has taken the competency model and aligned it with credentials that are valued in the energy industry. We call these stackable credentials since all jobs have Tiers 1-5 in common and the top Tiers aligning to very specific competencies for each job. Each tier builds on the other. Before candidates can move into job-specific training, they must first have the basics and an understanding of the energy industry as a whole.</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Tiers 1 through 3 align with a credential called the National Career Readiness certificate, which is based on WorkKeys assessments. Most One Stop centers have this assessment available. In addition, other WorkKeys programs are valued, such as the Talent and Fit assessments.</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For Tiers 4 through 5, there is a credential called the Energy Industry Fundamentals certificate. This is a 130-hour course that covers a wide range of topics such as how electricity is generated, safety requirements, and the role of renewables. This program is available online for those transitioning out of the military. Your career coach can tell you more about how to enroll.</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Tiers 6 thought 8 are aligned with a number of credentials, depending on the job. The credential could be short-term, such as an eight-week bootcamp for lineworkers, or more long-term such as an associate</a:t>
            </a:r>
            <a:r>
              <a:rPr lang="en-US" altLang="en-US" smtClean="0">
                <a:ea typeface="ＭＳ Ｐゴシック" pitchFamily="34" charset="-128"/>
              </a:rPr>
              <a:t>’</a:t>
            </a:r>
            <a:r>
              <a:rPr lang="en-US" smtClean="0">
                <a:ea typeface="ＭＳ Ｐゴシック" pitchFamily="34" charset="-128"/>
              </a:rPr>
              <a:t>s degree for engineering technicians. Again, your career coach can tell you more about what is best for your specific career path.</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328C4F1-2A87-4D93-9BEA-1F90B4118D27}"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1828800"/>
            <a:ext cx="9144000" cy="5257800"/>
          </a:xfrm>
          <a:prstGeom prst="rect">
            <a:avLst/>
          </a:prstGeom>
          <a:solidFill>
            <a:srgbClr val="0073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Rectangle 2"/>
          <p:cNvSpPr/>
          <p:nvPr userDrawn="1"/>
        </p:nvSpPr>
        <p:spPr>
          <a:xfrm>
            <a:off x="0" y="1524000"/>
            <a:ext cx="35052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cxnSp>
        <p:nvCxnSpPr>
          <p:cNvPr id="4" name="Straight Connector 3"/>
          <p:cNvCxnSpPr/>
          <p:nvPr userDrawn="1"/>
        </p:nvCxnSpPr>
        <p:spPr>
          <a:xfrm rot="10800000" flipH="1">
            <a:off x="0" y="1752600"/>
            <a:ext cx="35814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9" descr="Troops4Energy_header_ppt.jpg"/>
          <p:cNvPicPr>
            <a:picLocks noChangeAspect="1"/>
          </p:cNvPicPr>
          <p:nvPr userDrawn="1"/>
        </p:nvPicPr>
        <p:blipFill>
          <a:blip r:embed="rId2">
            <a:extLst>
              <a:ext uri="{28A0092B-C50C-407E-A947-70E740481C1C}">
                <a14:useLocalDpi xmlns:a14="http://schemas.microsoft.com/office/drawing/2010/main" val="0"/>
              </a:ext>
            </a:extLst>
          </a:blip>
          <a:srcRect b="5302"/>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Troops2Energy_4c.jpg"/>
          <p:cNvPicPr>
            <a:picLocks noChangeAspect="1"/>
          </p:cNvPicPr>
          <p:nvPr userDrawn="1"/>
        </p:nvPicPr>
        <p:blipFill>
          <a:blip r:embed="rId3">
            <a:extLst>
              <a:ext uri="{28A0092B-C50C-407E-A947-70E740481C1C}">
                <a14:useLocalDpi xmlns:a14="http://schemas.microsoft.com/office/drawing/2010/main" val="0"/>
              </a:ext>
            </a:extLst>
          </a:blip>
          <a:srcRect b="6261"/>
          <a:stretch>
            <a:fillRect/>
          </a:stretch>
        </p:blipFill>
        <p:spPr bwMode="auto">
          <a:xfrm>
            <a:off x="274638" y="2286000"/>
            <a:ext cx="29257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0" y="1905000"/>
            <a:ext cx="9144000" cy="0"/>
          </a:xfrm>
          <a:prstGeom prst="line">
            <a:avLst/>
          </a:prstGeom>
          <a:ln w="57150">
            <a:solidFill>
              <a:srgbClr val="54B948"/>
            </a:solidFill>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userDrawn="1"/>
        </p:nvSpPr>
        <p:spPr bwMode="auto">
          <a:xfrm>
            <a:off x="0" y="5308600"/>
            <a:ext cx="342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b="1" i="1" smtClean="0">
                <a:solidFill>
                  <a:srgbClr val="005596"/>
                </a:solidFill>
                <a:latin typeface="Franklin Gothic Demi" charset="0"/>
              </a:rPr>
              <a:t>Connecting Veterans </a:t>
            </a:r>
            <a:br>
              <a:rPr lang="en-US" sz="2000" b="1" i="1" smtClean="0">
                <a:solidFill>
                  <a:srgbClr val="005596"/>
                </a:solidFill>
                <a:latin typeface="Franklin Gothic Demi" charset="0"/>
              </a:rPr>
            </a:br>
            <a:r>
              <a:rPr lang="en-US" sz="2000" b="1" i="1" smtClean="0">
                <a:solidFill>
                  <a:srgbClr val="005596"/>
                </a:solidFill>
                <a:latin typeface="Franklin Gothic Demi" charset="0"/>
              </a:rPr>
              <a:t>To Rewarding </a:t>
            </a:r>
            <a:br>
              <a:rPr lang="en-US" sz="2000" b="1" i="1" smtClean="0">
                <a:solidFill>
                  <a:srgbClr val="005596"/>
                </a:solidFill>
                <a:latin typeface="Franklin Gothic Demi" charset="0"/>
              </a:rPr>
            </a:br>
            <a:r>
              <a:rPr lang="en-US" sz="2000" b="1" i="1" smtClean="0">
                <a:solidFill>
                  <a:srgbClr val="005596"/>
                </a:solidFill>
                <a:latin typeface="Franklin Gothic Demi" charset="0"/>
              </a:rPr>
              <a:t>Energy Careers</a:t>
            </a:r>
          </a:p>
        </p:txBody>
      </p:sp>
    </p:spTree>
    <p:extLst>
      <p:ext uri="{BB962C8B-B14F-4D97-AF65-F5344CB8AC3E}">
        <p14:creationId xmlns:p14="http://schemas.microsoft.com/office/powerpoint/2010/main" val="4684416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344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58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_version 1">
    <p:spTree>
      <p:nvGrpSpPr>
        <p:cNvPr id="1" name=""/>
        <p:cNvGrpSpPr/>
        <p:nvPr/>
      </p:nvGrpSpPr>
      <p:grpSpPr>
        <a:xfrm>
          <a:off x="0" y="0"/>
          <a:ext cx="0" cy="0"/>
          <a:chOff x="0" y="0"/>
          <a:chExt cx="0" cy="0"/>
        </a:xfrm>
      </p:grpSpPr>
      <p:cxnSp>
        <p:nvCxnSpPr>
          <p:cNvPr id="4" name="Straight Connector 3"/>
          <p:cNvCxnSpPr/>
          <p:nvPr userDrawn="1"/>
        </p:nvCxnSpPr>
        <p:spPr>
          <a:xfrm>
            <a:off x="457200" y="5867400"/>
            <a:ext cx="8229600" cy="1588"/>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9600" y="1295400"/>
            <a:ext cx="8077200" cy="1588"/>
          </a:xfrm>
          <a:prstGeom prst="line">
            <a:avLst/>
          </a:prstGeom>
          <a:ln w="25400">
            <a:solidFill>
              <a:srgbClr val="54B948"/>
            </a:solidFill>
          </a:ln>
        </p:spPr>
        <p:style>
          <a:lnRef idx="1">
            <a:schemeClr val="accent1"/>
          </a:lnRef>
          <a:fillRef idx="0">
            <a:schemeClr val="accent1"/>
          </a:fillRef>
          <a:effectRef idx="0">
            <a:schemeClr val="accent1"/>
          </a:effectRef>
          <a:fontRef idx="minor">
            <a:schemeClr val="tx1"/>
          </a:fontRef>
        </p:style>
      </p:cxnSp>
      <p:pic>
        <p:nvPicPr>
          <p:cNvPr id="6" name="Picture 8" descr="Troops2Energy_4c.jpg"/>
          <p:cNvPicPr>
            <a:picLocks noChangeAspect="1"/>
          </p:cNvPicPr>
          <p:nvPr userDrawn="1"/>
        </p:nvPicPr>
        <p:blipFill>
          <a:blip r:embed="rId2" cstate="print">
            <a:extLst>
              <a:ext uri="{28A0092B-C50C-407E-A947-70E740481C1C}">
                <a14:useLocalDpi xmlns:a14="http://schemas.microsoft.com/office/drawing/2010/main" val="0"/>
              </a:ext>
            </a:extLst>
          </a:blip>
          <a:srcRect b="5759"/>
          <a:stretch>
            <a:fillRect/>
          </a:stretch>
        </p:blipFill>
        <p:spPr bwMode="auto">
          <a:xfrm>
            <a:off x="304800" y="5181600"/>
            <a:ext cx="1416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143000" y="1600200"/>
            <a:ext cx="7543800" cy="4114800"/>
          </a:xfrm>
        </p:spPr>
        <p:txBody>
          <a:bodyPr/>
          <a:lstStyle>
            <a:lvl1pPr>
              <a:buClr>
                <a:srgbClr val="50B848"/>
              </a:buClr>
              <a:defRPr baseline="0">
                <a:solidFill>
                  <a:srgbClr val="0073AE"/>
                </a:solidFill>
              </a:defRPr>
            </a:lvl1pPr>
            <a:lvl2pPr>
              <a:buClr>
                <a:srgbClr val="50B848"/>
              </a:buClr>
              <a:defRPr baseline="0">
                <a:solidFill>
                  <a:srgbClr val="0073AE"/>
                </a:solidFill>
              </a:defRPr>
            </a:lvl2pPr>
            <a:lvl3pPr>
              <a:buClr>
                <a:srgbClr val="50B848"/>
              </a:buClr>
              <a:defRPr baseline="0">
                <a:solidFill>
                  <a:srgbClr val="0073AE"/>
                </a:solidFill>
              </a:defRPr>
            </a:lvl3pPr>
            <a:lvl4pPr>
              <a:buClr>
                <a:srgbClr val="50B848"/>
              </a:buClr>
              <a:defRPr baseline="0">
                <a:solidFill>
                  <a:srgbClr val="0073AE"/>
                </a:solidFill>
              </a:defRPr>
            </a:lvl4pPr>
            <a:lvl5pPr>
              <a:buClr>
                <a:srgbClr val="50B848"/>
              </a:buClr>
              <a:defRPr baseline="0">
                <a:solidFill>
                  <a:srgbClr val="0073A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0"/>
            <a:ext cx="8686800" cy="1219200"/>
          </a:xfrm>
          <a:noFill/>
          <a:ln>
            <a:noFill/>
          </a:ln>
        </p:spPr>
        <p:txBody>
          <a:bodyPr>
            <a:normAutofit/>
          </a:bodyPr>
          <a:lstStyle>
            <a:lvl1pPr marL="0" indent="0" algn="l">
              <a:defRPr sz="4400" b="1">
                <a:solidFill>
                  <a:srgbClr val="0073AE"/>
                </a:solidFill>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p:txBody>
          <a:bodyPr/>
          <a:lstStyle>
            <a:lvl1pPr>
              <a:defRPr>
                <a:solidFill>
                  <a:srgbClr val="00679A"/>
                </a:solidFill>
              </a:defRPr>
            </a:lvl1pPr>
          </a:lstStyle>
          <a:p>
            <a:fld id="{93DD1FB1-F262-47C4-BDB8-17EF0A183808}" type="slidenum">
              <a:rPr lang="en-US"/>
              <a:pPr/>
              <a:t>‹#›</a:t>
            </a:fld>
            <a:endParaRPr lang="en-US"/>
          </a:p>
        </p:txBody>
      </p:sp>
    </p:spTree>
    <p:extLst>
      <p:ext uri="{BB962C8B-B14F-4D97-AF65-F5344CB8AC3E}">
        <p14:creationId xmlns:p14="http://schemas.microsoft.com/office/powerpoint/2010/main" val="291225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slide_version 2">
    <p:spTree>
      <p:nvGrpSpPr>
        <p:cNvPr id="1" name=""/>
        <p:cNvGrpSpPr/>
        <p:nvPr/>
      </p:nvGrpSpPr>
      <p:grpSpPr>
        <a:xfrm>
          <a:off x="0" y="0"/>
          <a:ext cx="0" cy="0"/>
          <a:chOff x="0" y="0"/>
          <a:chExt cx="0" cy="0"/>
        </a:xfrm>
      </p:grpSpPr>
      <p:cxnSp>
        <p:nvCxnSpPr>
          <p:cNvPr id="4" name="Straight Connector 3"/>
          <p:cNvCxnSpPr/>
          <p:nvPr userDrawn="1"/>
        </p:nvCxnSpPr>
        <p:spPr>
          <a:xfrm>
            <a:off x="457200" y="5867400"/>
            <a:ext cx="8229600" cy="1588"/>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609600" y="1295400"/>
            <a:ext cx="8077200" cy="1588"/>
          </a:xfrm>
          <a:prstGeom prst="line">
            <a:avLst/>
          </a:prstGeom>
          <a:ln w="25400">
            <a:solidFill>
              <a:srgbClr val="54B948"/>
            </a:solidFill>
          </a:ln>
        </p:spPr>
        <p:style>
          <a:lnRef idx="1">
            <a:schemeClr val="accent1"/>
          </a:lnRef>
          <a:fillRef idx="0">
            <a:schemeClr val="accent1"/>
          </a:fillRef>
          <a:effectRef idx="0">
            <a:schemeClr val="accent1"/>
          </a:effectRef>
          <a:fontRef idx="minor">
            <a:schemeClr val="tx1"/>
          </a:fontRef>
        </p:style>
      </p:cxnSp>
      <p:pic>
        <p:nvPicPr>
          <p:cNvPr id="6" name="Picture 8" descr="Troops2Energy_4c.jpg"/>
          <p:cNvPicPr>
            <a:picLocks noChangeAspect="1"/>
          </p:cNvPicPr>
          <p:nvPr userDrawn="1"/>
        </p:nvPicPr>
        <p:blipFill>
          <a:blip r:embed="rId2" cstate="print">
            <a:extLst>
              <a:ext uri="{28A0092B-C50C-407E-A947-70E740481C1C}">
                <a14:useLocalDpi xmlns:a14="http://schemas.microsoft.com/office/drawing/2010/main" val="0"/>
              </a:ext>
            </a:extLst>
          </a:blip>
          <a:srcRect b="5759"/>
          <a:stretch>
            <a:fillRect/>
          </a:stretch>
        </p:blipFill>
        <p:spPr bwMode="auto">
          <a:xfrm>
            <a:off x="304800" y="5181600"/>
            <a:ext cx="1416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userDrawn="1"/>
        </p:nvSpPr>
        <p:spPr>
          <a:xfrm>
            <a:off x="6705600" y="5410200"/>
            <a:ext cx="533400" cy="4270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5-Point Star 7"/>
          <p:cNvSpPr/>
          <p:nvPr userDrawn="1"/>
        </p:nvSpPr>
        <p:spPr>
          <a:xfrm>
            <a:off x="7924800" y="5059363"/>
            <a:ext cx="533400" cy="427037"/>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 name="5-Point Star 8"/>
          <p:cNvSpPr/>
          <p:nvPr userDrawn="1"/>
        </p:nvSpPr>
        <p:spPr>
          <a:xfrm>
            <a:off x="7467600" y="4602163"/>
            <a:ext cx="533400" cy="427037"/>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 name="5-Point Star 9"/>
          <p:cNvSpPr/>
          <p:nvPr userDrawn="1"/>
        </p:nvSpPr>
        <p:spPr>
          <a:xfrm>
            <a:off x="7315200" y="5181600"/>
            <a:ext cx="533400" cy="4270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1" name="5-Point Star 10"/>
          <p:cNvSpPr/>
          <p:nvPr userDrawn="1"/>
        </p:nvSpPr>
        <p:spPr>
          <a:xfrm>
            <a:off x="6248400" y="5943600"/>
            <a:ext cx="819150" cy="6556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 name="5-Point Star 11"/>
          <p:cNvSpPr/>
          <p:nvPr userDrawn="1"/>
        </p:nvSpPr>
        <p:spPr>
          <a:xfrm>
            <a:off x="7010400" y="5791200"/>
            <a:ext cx="723900" cy="5794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3" name="5-Point Star 12"/>
          <p:cNvSpPr/>
          <p:nvPr userDrawn="1"/>
        </p:nvSpPr>
        <p:spPr>
          <a:xfrm>
            <a:off x="8077200" y="4403725"/>
            <a:ext cx="457200" cy="366713"/>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4" name="5-Point Star 13"/>
          <p:cNvSpPr/>
          <p:nvPr userDrawn="1"/>
        </p:nvSpPr>
        <p:spPr>
          <a:xfrm>
            <a:off x="8001000" y="5638800"/>
            <a:ext cx="533400" cy="4270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5" name="5-Point Star 14"/>
          <p:cNvSpPr/>
          <p:nvPr userDrawn="1"/>
        </p:nvSpPr>
        <p:spPr>
          <a:xfrm>
            <a:off x="7543800" y="6172200"/>
            <a:ext cx="723900" cy="5794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6" name="5-Point Star 15"/>
          <p:cNvSpPr/>
          <p:nvPr userDrawn="1"/>
        </p:nvSpPr>
        <p:spPr>
          <a:xfrm>
            <a:off x="8382000" y="4724400"/>
            <a:ext cx="457200" cy="365125"/>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7" name="5-Point Star 16"/>
          <p:cNvSpPr/>
          <p:nvPr userDrawn="1"/>
        </p:nvSpPr>
        <p:spPr>
          <a:xfrm>
            <a:off x="8382000" y="4038600"/>
            <a:ext cx="457200" cy="365125"/>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Content Placeholder 2"/>
          <p:cNvSpPr>
            <a:spLocks noGrp="1"/>
          </p:cNvSpPr>
          <p:nvPr>
            <p:ph idx="1"/>
          </p:nvPr>
        </p:nvSpPr>
        <p:spPr>
          <a:xfrm>
            <a:off x="1143000" y="1600200"/>
            <a:ext cx="7543800" cy="4114800"/>
          </a:xfrm>
        </p:spPr>
        <p:txBody>
          <a:bodyPr/>
          <a:lstStyle>
            <a:lvl1pPr>
              <a:buClr>
                <a:srgbClr val="50B848"/>
              </a:buClr>
              <a:defRPr baseline="0">
                <a:solidFill>
                  <a:srgbClr val="0073AE"/>
                </a:solidFill>
              </a:defRPr>
            </a:lvl1pPr>
            <a:lvl2pPr>
              <a:buClr>
                <a:srgbClr val="50B848"/>
              </a:buClr>
              <a:defRPr baseline="0">
                <a:solidFill>
                  <a:srgbClr val="0073AE"/>
                </a:solidFill>
              </a:defRPr>
            </a:lvl2pPr>
            <a:lvl3pPr>
              <a:buClr>
                <a:srgbClr val="50B848"/>
              </a:buClr>
              <a:defRPr baseline="0">
                <a:solidFill>
                  <a:srgbClr val="0073AE"/>
                </a:solidFill>
              </a:defRPr>
            </a:lvl3pPr>
            <a:lvl4pPr>
              <a:buClr>
                <a:srgbClr val="50B848"/>
              </a:buClr>
              <a:defRPr baseline="0">
                <a:solidFill>
                  <a:srgbClr val="0073AE"/>
                </a:solidFill>
              </a:defRPr>
            </a:lvl4pPr>
            <a:lvl5pPr>
              <a:buClr>
                <a:srgbClr val="50B848"/>
              </a:buClr>
              <a:defRPr baseline="0">
                <a:solidFill>
                  <a:srgbClr val="0073A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0"/>
            <a:ext cx="8686800" cy="1219200"/>
          </a:xfrm>
          <a:noFill/>
          <a:ln>
            <a:noFill/>
          </a:ln>
        </p:spPr>
        <p:txBody>
          <a:bodyPr>
            <a:normAutofit/>
          </a:bodyPr>
          <a:lstStyle>
            <a:lvl1pPr marL="0" indent="0" algn="l">
              <a:defRPr sz="4400" b="1">
                <a:solidFill>
                  <a:srgbClr val="0073AE"/>
                </a:solidFill>
              </a:defRPr>
            </a:lvl1pPr>
          </a:lstStyle>
          <a:p>
            <a:r>
              <a:rPr lang="en-US" dirty="0" smtClean="0"/>
              <a:t>Click to edit Master title style</a:t>
            </a:r>
            <a:endParaRPr lang="en-US" dirty="0"/>
          </a:p>
        </p:txBody>
      </p:sp>
      <p:sp>
        <p:nvSpPr>
          <p:cNvPr id="18" name="Slide Number Placeholder 5"/>
          <p:cNvSpPr>
            <a:spLocks noGrp="1"/>
          </p:cNvSpPr>
          <p:nvPr>
            <p:ph type="sldNum" sz="quarter" idx="10"/>
          </p:nvPr>
        </p:nvSpPr>
        <p:spPr/>
        <p:txBody>
          <a:bodyPr/>
          <a:lstStyle>
            <a:lvl1pPr>
              <a:defRPr>
                <a:solidFill>
                  <a:srgbClr val="00679A"/>
                </a:solidFill>
              </a:defRPr>
            </a:lvl1pPr>
          </a:lstStyle>
          <a:p>
            <a:fld id="{B8AA4FCB-CC22-490D-8B2B-2C72B2C2E303}" type="slidenum">
              <a:rPr lang="en-US"/>
              <a:pPr/>
              <a:t>‹#›</a:t>
            </a:fld>
            <a:endParaRPr lang="en-US"/>
          </a:p>
        </p:txBody>
      </p:sp>
    </p:spTree>
    <p:extLst>
      <p:ext uri="{BB962C8B-B14F-4D97-AF65-F5344CB8AC3E}">
        <p14:creationId xmlns:p14="http://schemas.microsoft.com/office/powerpoint/2010/main" val="152010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_1">
    <p:spTree>
      <p:nvGrpSpPr>
        <p:cNvPr id="1" name=""/>
        <p:cNvGrpSpPr/>
        <p:nvPr/>
      </p:nvGrpSpPr>
      <p:grpSpPr>
        <a:xfrm>
          <a:off x="0" y="0"/>
          <a:ext cx="0" cy="0"/>
          <a:chOff x="0" y="0"/>
          <a:chExt cx="0" cy="0"/>
        </a:xfrm>
      </p:grpSpPr>
      <p:sp>
        <p:nvSpPr>
          <p:cNvPr id="2" name="Rectangle 1"/>
          <p:cNvSpPr/>
          <p:nvPr userDrawn="1"/>
        </p:nvSpPr>
        <p:spPr>
          <a:xfrm>
            <a:off x="0" y="0"/>
            <a:ext cx="9144000" cy="4800600"/>
          </a:xfrm>
          <a:prstGeom prst="rect">
            <a:avLst/>
          </a:prstGeom>
          <a:solidFill>
            <a:srgbClr val="006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3" name="Picture 7" descr="Troops4Energy_header_ppt.jpg"/>
          <p:cNvPicPr>
            <a:picLocks noChangeAspect="1"/>
          </p:cNvPicPr>
          <p:nvPr userDrawn="1"/>
        </p:nvPicPr>
        <p:blipFill>
          <a:blip r:embed="rId2">
            <a:extLst>
              <a:ext uri="{28A0092B-C50C-407E-A947-70E740481C1C}">
                <a14:useLocalDpi xmlns:a14="http://schemas.microsoft.com/office/drawing/2010/main" val="0"/>
              </a:ext>
            </a:extLst>
          </a:blip>
          <a:srcRect l="2380" r="2380" b="5302"/>
          <a:stretch>
            <a:fillRect/>
          </a:stretch>
        </p:blipFill>
        <p:spPr bwMode="auto">
          <a:xfrm>
            <a:off x="0" y="485775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4800600"/>
            <a:ext cx="9144000" cy="0"/>
          </a:xfrm>
          <a:prstGeom prst="line">
            <a:avLst/>
          </a:prstGeom>
          <a:ln w="101600">
            <a:solidFill>
              <a:srgbClr val="54B9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465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p:cNvSpPr/>
          <p:nvPr userDrawn="1"/>
        </p:nvSpPr>
        <p:spPr>
          <a:xfrm>
            <a:off x="4343400" y="-76200"/>
            <a:ext cx="4800600" cy="6934200"/>
          </a:xfrm>
          <a:prstGeom prst="rect">
            <a:avLst/>
          </a:prstGeom>
          <a:solidFill>
            <a:srgbClr val="0067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3" name="Picture 7" descr="Troops2Energy_4c.jpg"/>
          <p:cNvPicPr>
            <a:picLocks noChangeAspect="1"/>
          </p:cNvPicPr>
          <p:nvPr userDrawn="1"/>
        </p:nvPicPr>
        <p:blipFill>
          <a:blip r:embed="rId2" cstate="print">
            <a:extLst>
              <a:ext uri="{28A0092B-C50C-407E-A947-70E740481C1C}">
                <a14:useLocalDpi xmlns:a14="http://schemas.microsoft.com/office/drawing/2010/main" val="0"/>
              </a:ext>
            </a:extLst>
          </a:blip>
          <a:srcRect b="6261"/>
          <a:stretch>
            <a:fillRect/>
          </a:stretch>
        </p:blipFill>
        <p:spPr bwMode="auto">
          <a:xfrm>
            <a:off x="482600" y="609600"/>
            <a:ext cx="3479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457200" y="4267200"/>
            <a:ext cx="3429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800" b="1" i="1" smtClean="0">
                <a:solidFill>
                  <a:srgbClr val="005596"/>
                </a:solidFill>
                <a:latin typeface="Franklin Gothic Demi" charset="0"/>
              </a:rPr>
              <a:t>Connecting Veterans </a:t>
            </a:r>
            <a:br>
              <a:rPr lang="en-US" sz="2800" b="1" i="1" smtClean="0">
                <a:solidFill>
                  <a:srgbClr val="005596"/>
                </a:solidFill>
                <a:latin typeface="Franklin Gothic Demi" charset="0"/>
              </a:rPr>
            </a:br>
            <a:r>
              <a:rPr lang="en-US" sz="2800" b="1" i="1" smtClean="0">
                <a:solidFill>
                  <a:srgbClr val="005596"/>
                </a:solidFill>
                <a:latin typeface="Franklin Gothic Demi" charset="0"/>
              </a:rPr>
              <a:t>To Rewarding </a:t>
            </a:r>
            <a:br>
              <a:rPr lang="en-US" sz="2800" b="1" i="1" smtClean="0">
                <a:solidFill>
                  <a:srgbClr val="005596"/>
                </a:solidFill>
                <a:latin typeface="Franklin Gothic Demi" charset="0"/>
              </a:rPr>
            </a:br>
            <a:r>
              <a:rPr lang="en-US" sz="2800" b="1" i="1" smtClean="0">
                <a:solidFill>
                  <a:srgbClr val="005596"/>
                </a:solidFill>
                <a:latin typeface="Franklin Gothic Demi" charset="0"/>
              </a:rPr>
              <a:t>Energy Careers</a:t>
            </a:r>
          </a:p>
        </p:txBody>
      </p:sp>
    </p:spTree>
    <p:extLst>
      <p:ext uri="{BB962C8B-B14F-4D97-AF65-F5344CB8AC3E}">
        <p14:creationId xmlns:p14="http://schemas.microsoft.com/office/powerpoint/2010/main" val="8980457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solidFill>
                  <a:srgbClr val="00679A"/>
                </a:solidFill>
              </a:defRPr>
            </a:lvl1pPr>
          </a:lstStyle>
          <a:p>
            <a:fld id="{737BF9A4-5871-476E-8BD4-CD2762290032}" type="slidenum">
              <a:rPr lang="en-US"/>
              <a:pPr/>
              <a:t>‹#›</a:t>
            </a:fld>
            <a:endParaRPr lang="en-US"/>
          </a:p>
        </p:txBody>
      </p:sp>
    </p:spTree>
    <p:extLst>
      <p:ext uri="{BB962C8B-B14F-4D97-AF65-F5344CB8AC3E}">
        <p14:creationId xmlns:p14="http://schemas.microsoft.com/office/powerpoint/2010/main" val="31583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lide Layout #1">
    <p:spTree>
      <p:nvGrpSpPr>
        <p:cNvPr id="1" name=""/>
        <p:cNvGrpSpPr/>
        <p:nvPr/>
      </p:nvGrpSpPr>
      <p:grpSpPr>
        <a:xfrm>
          <a:off x="0" y="0"/>
          <a:ext cx="0" cy="0"/>
          <a:chOff x="0" y="0"/>
          <a:chExt cx="0" cy="0"/>
        </a:xfrm>
      </p:grpSpPr>
      <p:cxnSp>
        <p:nvCxnSpPr>
          <p:cNvPr id="4" name="Straight Connector 3"/>
          <p:cNvCxnSpPr/>
          <p:nvPr userDrawn="1"/>
        </p:nvCxnSpPr>
        <p:spPr>
          <a:xfrm>
            <a:off x="457200" y="5867400"/>
            <a:ext cx="8229600" cy="1588"/>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pic>
        <p:nvPicPr>
          <p:cNvPr id="5" name="Picture 7" descr="CEWD_logo_4c.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00" y="6096000"/>
            <a:ext cx="1458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woosh_side.jpg"/>
          <p:cNvPicPr>
            <a:picLocks/>
          </p:cNvPicPr>
          <p:nvPr userDrawn="1"/>
        </p:nvPicPr>
        <p:blipFill>
          <a:blip r:embed="rId3">
            <a:extLst>
              <a:ext uri="{28A0092B-C50C-407E-A947-70E740481C1C}">
                <a14:useLocalDpi xmlns:a14="http://schemas.microsoft.com/office/drawing/2010/main" val="0"/>
              </a:ext>
            </a:extLst>
          </a:blip>
          <a:srcRect l="12292" t="2193" b="1315"/>
          <a:stretch>
            <a:fillRect/>
          </a:stretch>
        </p:blipFill>
        <p:spPr bwMode="auto">
          <a:xfrm>
            <a:off x="0" y="0"/>
            <a:ext cx="1087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ewd taglin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19400" y="6324600"/>
            <a:ext cx="21939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609600" y="1295400"/>
            <a:ext cx="8077200" cy="1588"/>
          </a:xfrm>
          <a:prstGeom prst="line">
            <a:avLst/>
          </a:prstGeom>
          <a:ln w="25400">
            <a:solidFill>
              <a:srgbClr val="54B948"/>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143000" y="1600200"/>
            <a:ext cx="7543800" cy="4114800"/>
          </a:xfrm>
        </p:spPr>
        <p:txBody>
          <a:bodyPr/>
          <a:lstStyle>
            <a:lvl1pPr>
              <a:buClr>
                <a:srgbClr val="50B848"/>
              </a:buClr>
              <a:defRPr baseline="0">
                <a:solidFill>
                  <a:srgbClr val="0073AE"/>
                </a:solidFill>
              </a:defRPr>
            </a:lvl1pPr>
            <a:lvl2pPr>
              <a:buClr>
                <a:srgbClr val="50B848"/>
              </a:buClr>
              <a:defRPr baseline="0">
                <a:solidFill>
                  <a:srgbClr val="0073AE"/>
                </a:solidFill>
              </a:defRPr>
            </a:lvl2pPr>
            <a:lvl3pPr>
              <a:buClr>
                <a:srgbClr val="50B848"/>
              </a:buClr>
              <a:defRPr baseline="0">
                <a:solidFill>
                  <a:srgbClr val="0073AE"/>
                </a:solidFill>
              </a:defRPr>
            </a:lvl3pPr>
            <a:lvl4pPr>
              <a:buClr>
                <a:srgbClr val="50B848"/>
              </a:buClr>
              <a:defRPr baseline="0">
                <a:solidFill>
                  <a:srgbClr val="0073AE"/>
                </a:solidFill>
              </a:defRPr>
            </a:lvl4pPr>
            <a:lvl5pPr>
              <a:buClr>
                <a:srgbClr val="50B848"/>
              </a:buClr>
              <a:defRPr baseline="0">
                <a:solidFill>
                  <a:srgbClr val="0073A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0"/>
            <a:ext cx="8686800" cy="1219200"/>
          </a:xfrm>
          <a:noFill/>
          <a:ln>
            <a:noFill/>
          </a:ln>
        </p:spPr>
        <p:txBody>
          <a:bodyPr>
            <a:normAutofit/>
          </a:bodyPr>
          <a:lstStyle>
            <a:lvl1pPr marL="0" indent="0" algn="l">
              <a:defRPr sz="4400" b="1">
                <a:solidFill>
                  <a:srgbClr val="0073AE"/>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0"/>
          </p:nvPr>
        </p:nvSpPr>
        <p:spPr/>
        <p:txBody>
          <a:bodyPr/>
          <a:lstStyle>
            <a:lvl1pPr>
              <a:defRPr>
                <a:solidFill>
                  <a:srgbClr val="00679A"/>
                </a:solidFill>
              </a:defRPr>
            </a:lvl1pPr>
          </a:lstStyle>
          <a:p>
            <a:fld id="{817F8AD3-FA20-4017-AC4C-826FCAEF3D2D}" type="slidenum">
              <a:rPr lang="en-US"/>
              <a:pPr/>
              <a:t>‹#›</a:t>
            </a:fld>
            <a:endParaRPr lang="en-US"/>
          </a:p>
        </p:txBody>
      </p:sp>
    </p:spTree>
    <p:extLst>
      <p:ext uri="{BB962C8B-B14F-4D97-AF65-F5344CB8AC3E}">
        <p14:creationId xmlns:p14="http://schemas.microsoft.com/office/powerpoint/2010/main" val="380930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898989"/>
                </a:solidFill>
              </a:defRPr>
            </a:lvl1pPr>
          </a:lstStyle>
          <a:p>
            <a:fld id="{7366EB92-8581-4E1D-A269-88FB36E866AC}" type="datetimeFigureOut">
              <a:rPr lang="en-US"/>
              <a:pPr/>
              <a:t>4/16/2012</a:t>
            </a:fld>
            <a:endParaRPr 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898989"/>
                </a:solidFill>
              </a:defRPr>
            </a:lvl1pPr>
          </a:lstStyle>
          <a:p>
            <a:fld id="{BE08DC61-ADDE-42D8-80CF-D6E25881B113}" type="slidenum">
              <a:rPr lang="en-US"/>
              <a:pPr/>
              <a:t>‹#›</a:t>
            </a:fld>
            <a:endParaRPr lang="en-US"/>
          </a:p>
        </p:txBody>
      </p:sp>
    </p:spTree>
    <p:extLst>
      <p:ext uri="{BB962C8B-B14F-4D97-AF65-F5344CB8AC3E}">
        <p14:creationId xmlns:p14="http://schemas.microsoft.com/office/powerpoint/2010/main" val="405019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ext slide_version 2">
    <p:spTree>
      <p:nvGrpSpPr>
        <p:cNvPr id="1" name=""/>
        <p:cNvGrpSpPr/>
        <p:nvPr/>
      </p:nvGrpSpPr>
      <p:grpSpPr>
        <a:xfrm>
          <a:off x="0" y="0"/>
          <a:ext cx="0" cy="0"/>
          <a:chOff x="0" y="0"/>
          <a:chExt cx="0" cy="0"/>
        </a:xfrm>
      </p:grpSpPr>
      <p:cxnSp>
        <p:nvCxnSpPr>
          <p:cNvPr id="2" name="Straight Connector 1"/>
          <p:cNvCxnSpPr/>
          <p:nvPr userDrawn="1"/>
        </p:nvCxnSpPr>
        <p:spPr>
          <a:xfrm>
            <a:off x="457200" y="5867400"/>
            <a:ext cx="8229600" cy="1588"/>
          </a:xfrm>
          <a:prstGeom prst="line">
            <a:avLst/>
          </a:prstGeom>
          <a:ln w="12700">
            <a:solidFill>
              <a:srgbClr val="54B948"/>
            </a:solidFill>
          </a:ln>
        </p:spPr>
        <p:style>
          <a:lnRef idx="1">
            <a:schemeClr val="accent1"/>
          </a:lnRef>
          <a:fillRef idx="0">
            <a:schemeClr val="accent1"/>
          </a:fillRef>
          <a:effectRef idx="0">
            <a:schemeClr val="accent1"/>
          </a:effectRef>
          <a:fontRef idx="minor">
            <a:schemeClr val="tx1"/>
          </a:fontRef>
        </p:style>
      </p:cxnSp>
      <p:pic>
        <p:nvPicPr>
          <p:cNvPr id="3" name="Picture 7" descr="Troops2Energy_4c.jpg"/>
          <p:cNvPicPr>
            <a:picLocks noChangeAspect="1"/>
          </p:cNvPicPr>
          <p:nvPr userDrawn="1"/>
        </p:nvPicPr>
        <p:blipFill>
          <a:blip r:embed="rId2" cstate="print">
            <a:extLst>
              <a:ext uri="{28A0092B-C50C-407E-A947-70E740481C1C}">
                <a14:useLocalDpi xmlns:a14="http://schemas.microsoft.com/office/drawing/2010/main" val="0"/>
              </a:ext>
            </a:extLst>
          </a:blip>
          <a:srcRect b="5759"/>
          <a:stretch>
            <a:fillRect/>
          </a:stretch>
        </p:blipFill>
        <p:spPr bwMode="auto">
          <a:xfrm>
            <a:off x="304800" y="5181600"/>
            <a:ext cx="1416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5-Point Star 3"/>
          <p:cNvSpPr/>
          <p:nvPr userDrawn="1"/>
        </p:nvSpPr>
        <p:spPr>
          <a:xfrm>
            <a:off x="6705600" y="5410200"/>
            <a:ext cx="533400" cy="4270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5" name="5-Point Star 4"/>
          <p:cNvSpPr/>
          <p:nvPr userDrawn="1"/>
        </p:nvSpPr>
        <p:spPr>
          <a:xfrm>
            <a:off x="7924800" y="5059363"/>
            <a:ext cx="533400" cy="427037"/>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5-Point Star 5"/>
          <p:cNvSpPr/>
          <p:nvPr userDrawn="1"/>
        </p:nvSpPr>
        <p:spPr>
          <a:xfrm>
            <a:off x="7467600" y="4602163"/>
            <a:ext cx="533400" cy="427037"/>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 name="5-Point Star 6"/>
          <p:cNvSpPr/>
          <p:nvPr userDrawn="1"/>
        </p:nvSpPr>
        <p:spPr>
          <a:xfrm>
            <a:off x="7315200" y="5181600"/>
            <a:ext cx="533400" cy="4270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5-Point Star 7"/>
          <p:cNvSpPr/>
          <p:nvPr userDrawn="1"/>
        </p:nvSpPr>
        <p:spPr>
          <a:xfrm>
            <a:off x="6248400" y="5943600"/>
            <a:ext cx="819150" cy="6556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 name="5-Point Star 8"/>
          <p:cNvSpPr/>
          <p:nvPr userDrawn="1"/>
        </p:nvSpPr>
        <p:spPr>
          <a:xfrm>
            <a:off x="7010400" y="5791200"/>
            <a:ext cx="723900" cy="5794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 name="5-Point Star 9"/>
          <p:cNvSpPr/>
          <p:nvPr userDrawn="1"/>
        </p:nvSpPr>
        <p:spPr>
          <a:xfrm>
            <a:off x="8077200" y="4403725"/>
            <a:ext cx="457200" cy="366713"/>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1" name="5-Point Star 10"/>
          <p:cNvSpPr/>
          <p:nvPr userDrawn="1"/>
        </p:nvSpPr>
        <p:spPr>
          <a:xfrm>
            <a:off x="8001000" y="5638800"/>
            <a:ext cx="533400" cy="4270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 name="5-Point Star 11"/>
          <p:cNvSpPr/>
          <p:nvPr userDrawn="1"/>
        </p:nvSpPr>
        <p:spPr>
          <a:xfrm>
            <a:off x="7543800" y="6172200"/>
            <a:ext cx="723900" cy="579438"/>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3" name="5-Point Star 12"/>
          <p:cNvSpPr/>
          <p:nvPr userDrawn="1"/>
        </p:nvSpPr>
        <p:spPr>
          <a:xfrm>
            <a:off x="8382000" y="4724400"/>
            <a:ext cx="457200" cy="365125"/>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4" name="5-Point Star 13"/>
          <p:cNvSpPr/>
          <p:nvPr userDrawn="1"/>
        </p:nvSpPr>
        <p:spPr>
          <a:xfrm>
            <a:off x="8382000" y="4038600"/>
            <a:ext cx="457200" cy="365125"/>
          </a:xfrm>
          <a:prstGeom prst="star5">
            <a:avLst/>
          </a:prstGeom>
          <a:solidFill>
            <a:srgbClr val="6DA7D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5" name="Slide Number Placeholder 5"/>
          <p:cNvSpPr>
            <a:spLocks noGrp="1"/>
          </p:cNvSpPr>
          <p:nvPr>
            <p:ph type="sldNum" sz="quarter" idx="10"/>
          </p:nvPr>
        </p:nvSpPr>
        <p:spPr/>
        <p:txBody>
          <a:bodyPr/>
          <a:lstStyle>
            <a:lvl1pPr>
              <a:defRPr>
                <a:solidFill>
                  <a:srgbClr val="00679A"/>
                </a:solidFill>
              </a:defRPr>
            </a:lvl1pPr>
          </a:lstStyle>
          <a:p>
            <a:fld id="{4CBB3435-8922-4759-AB8A-15BBA6701B27}" type="slidenum">
              <a:rPr lang="en-US"/>
              <a:pPr/>
              <a:t>‹#›</a:t>
            </a:fld>
            <a:endParaRPr lang="en-US"/>
          </a:p>
        </p:txBody>
      </p:sp>
    </p:spTree>
    <p:extLst>
      <p:ext uri="{BB962C8B-B14F-4D97-AF65-F5344CB8AC3E}">
        <p14:creationId xmlns:p14="http://schemas.microsoft.com/office/powerpoint/2010/main" val="85080363"/>
      </p:ext>
    </p:extLst>
  </p:cSld>
  <p:clrMapOvr>
    <a:masterClrMapping/>
  </p:clrMapOvr>
  <p:transition spd="slow" advClick="0" advTm="2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417638"/>
          </a:xfrm>
          <a:prstGeom prst="rect">
            <a:avLst/>
          </a:prstGeom>
          <a:solidFill>
            <a:srgbClr val="0067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57200" y="6019800"/>
            <a:ext cx="8229600" cy="7016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305800" y="6356350"/>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4A82"/>
                </a:solidFill>
                <a:latin typeface="Calibri" pitchFamily="34" charset="0"/>
              </a:defRPr>
            </a:lvl1pPr>
          </a:lstStyle>
          <a:p>
            <a:fld id="{B90D1A5D-C8B1-46B0-8B39-32EF95737C5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Lst>
  <p:hf hdr="0" ftr="0" dt="0"/>
  <p:txStyles>
    <p:titleStyle>
      <a:lvl1pPr marL="349250" indent="-11113" algn="l" rtl="0" eaLnBrk="0" fontAlgn="base" hangingPunct="0">
        <a:spcBef>
          <a:spcPct val="0"/>
        </a:spcBef>
        <a:spcAft>
          <a:spcPct val="0"/>
        </a:spcAft>
        <a:defRPr sz="4200" kern="1200">
          <a:solidFill>
            <a:schemeClr val="bg1"/>
          </a:solidFill>
          <a:latin typeface="Arial" pitchFamily="34" charset="0"/>
          <a:ea typeface="ＭＳ Ｐゴシック" charset="0"/>
          <a:cs typeface="Arial" pitchFamily="34" charset="0"/>
        </a:defRPr>
      </a:lvl1pPr>
      <a:lvl2pPr marL="349250" indent="-11113" algn="l" rtl="0" eaLnBrk="0" fontAlgn="base" hangingPunct="0">
        <a:spcBef>
          <a:spcPct val="0"/>
        </a:spcBef>
        <a:spcAft>
          <a:spcPct val="0"/>
        </a:spcAft>
        <a:defRPr sz="4200">
          <a:solidFill>
            <a:schemeClr val="bg1"/>
          </a:solidFill>
          <a:latin typeface="Arial" charset="0"/>
          <a:ea typeface="ＭＳ Ｐゴシック" charset="0"/>
          <a:cs typeface="Arial" charset="0"/>
        </a:defRPr>
      </a:lvl2pPr>
      <a:lvl3pPr marL="349250" indent="-11113" algn="l" rtl="0" eaLnBrk="0" fontAlgn="base" hangingPunct="0">
        <a:spcBef>
          <a:spcPct val="0"/>
        </a:spcBef>
        <a:spcAft>
          <a:spcPct val="0"/>
        </a:spcAft>
        <a:defRPr sz="4200">
          <a:solidFill>
            <a:schemeClr val="bg1"/>
          </a:solidFill>
          <a:latin typeface="Arial" charset="0"/>
          <a:ea typeface="ＭＳ Ｐゴシック" charset="0"/>
          <a:cs typeface="Arial" charset="0"/>
        </a:defRPr>
      </a:lvl3pPr>
      <a:lvl4pPr marL="349250" indent="-11113" algn="l" rtl="0" eaLnBrk="0" fontAlgn="base" hangingPunct="0">
        <a:spcBef>
          <a:spcPct val="0"/>
        </a:spcBef>
        <a:spcAft>
          <a:spcPct val="0"/>
        </a:spcAft>
        <a:defRPr sz="4200">
          <a:solidFill>
            <a:schemeClr val="bg1"/>
          </a:solidFill>
          <a:latin typeface="Arial" charset="0"/>
          <a:ea typeface="ＭＳ Ｐゴシック" charset="0"/>
          <a:cs typeface="Arial" charset="0"/>
        </a:defRPr>
      </a:lvl4pPr>
      <a:lvl5pPr marL="349250" indent="-11113" algn="l" rtl="0" eaLnBrk="0" fontAlgn="base" hangingPunct="0">
        <a:spcBef>
          <a:spcPct val="0"/>
        </a:spcBef>
        <a:spcAft>
          <a:spcPct val="0"/>
        </a:spcAft>
        <a:defRPr sz="4200">
          <a:solidFill>
            <a:schemeClr val="bg1"/>
          </a:solidFill>
          <a:latin typeface="Arial"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50B848"/>
        </a:buClr>
        <a:buFont typeface="Wingdings" pitchFamily="2" charset="2"/>
        <a:buChar char="§"/>
        <a:defRPr sz="3200" kern="1200">
          <a:solidFill>
            <a:srgbClr val="00679A"/>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Clr>
          <a:srgbClr val="50B848"/>
        </a:buClr>
        <a:buFont typeface="Arial" pitchFamily="34" charset="0"/>
        <a:buChar char="–"/>
        <a:defRPr sz="2800" kern="1200">
          <a:solidFill>
            <a:srgbClr val="00679A"/>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Clr>
          <a:srgbClr val="50B848"/>
        </a:buClr>
        <a:buFont typeface="Arial" pitchFamily="34" charset="0"/>
        <a:buChar char="•"/>
        <a:defRPr sz="2400" kern="1200">
          <a:solidFill>
            <a:srgbClr val="00679A"/>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Clr>
          <a:srgbClr val="50B848"/>
        </a:buClr>
        <a:buFont typeface="Arial" pitchFamily="34" charset="0"/>
        <a:buChar char="–"/>
        <a:defRPr sz="2000" kern="1200">
          <a:solidFill>
            <a:srgbClr val="00679A"/>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Clr>
          <a:srgbClr val="50B848"/>
        </a:buClr>
        <a:buFont typeface="Arial" pitchFamily="34" charset="0"/>
        <a:buChar char="»"/>
        <a:defRPr sz="2000" kern="1200">
          <a:solidFill>
            <a:srgbClr val="00679A"/>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feature=player_embedded&amp;v=y2CBRfyIPhw"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troopstoenergyjobs.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hyperlink" Target="http://www.nexteraenergy.com/index.shtml" TargetMode="External"/><Relationship Id="rId5" Type="http://schemas.openxmlformats.org/officeDocument/2006/relationships/image" Target="../media/image17.png"/><Relationship Id="rId15" Type="http://schemas.openxmlformats.org/officeDocument/2006/relationships/image" Target="../media/image26.jpeg"/><Relationship Id="rId10" Type="http://schemas.openxmlformats.org/officeDocument/2006/relationships/image" Target="../media/image22.png"/><Relationship Id="rId4" Type="http://schemas.openxmlformats.org/officeDocument/2006/relationships/hyperlink" Target="http://www.entergy.com/" TargetMode="External"/><Relationship Id="rId9" Type="http://schemas.openxmlformats.org/officeDocument/2006/relationships/image" Target="../media/image21.pn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Troops4Energy_photostrip.jpg"/>
          <p:cNvPicPr>
            <a:picLocks noChangeAspect="1"/>
          </p:cNvPicPr>
          <p:nvPr/>
        </p:nvPicPr>
        <p:blipFill>
          <a:blip r:embed="rId3">
            <a:extLst>
              <a:ext uri="{28A0092B-C50C-407E-A947-70E740481C1C}">
                <a14:useLocalDpi xmlns:a14="http://schemas.microsoft.com/office/drawing/2010/main" val="0"/>
              </a:ext>
            </a:extLst>
          </a:blip>
          <a:srcRect l="829" r="839"/>
          <a:stretch>
            <a:fillRect/>
          </a:stretch>
        </p:blipFill>
        <p:spPr bwMode="auto">
          <a:xfrm>
            <a:off x="0" y="4545013"/>
            <a:ext cx="914400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3" descr="Troops2Energy_4c.jpg"/>
          <p:cNvPicPr>
            <a:picLocks noChangeAspect="1"/>
          </p:cNvPicPr>
          <p:nvPr/>
        </p:nvPicPr>
        <p:blipFill>
          <a:blip r:embed="rId4">
            <a:extLst>
              <a:ext uri="{28A0092B-C50C-407E-A947-70E740481C1C}">
                <a14:useLocalDpi xmlns:a14="http://schemas.microsoft.com/office/drawing/2010/main" val="0"/>
              </a:ext>
            </a:extLst>
          </a:blip>
          <a:srcRect b="38789"/>
          <a:stretch>
            <a:fillRect/>
          </a:stretch>
        </p:blipFill>
        <p:spPr bwMode="auto">
          <a:xfrm>
            <a:off x="2214563" y="168275"/>
            <a:ext cx="4725987"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troop w tagline-text.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538" y="3073400"/>
            <a:ext cx="79089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81600"/>
          </a:xfrm>
        </p:spPr>
        <p:txBody>
          <a:bodyPr/>
          <a:lstStyle/>
          <a:p>
            <a:pPr>
              <a:spcBef>
                <a:spcPct val="0"/>
              </a:spcBef>
              <a:spcAft>
                <a:spcPts val="600"/>
              </a:spcAft>
            </a:pPr>
            <a:r>
              <a:rPr lang="en-US" sz="2400" dirty="0" smtClean="0">
                <a:ea typeface="ＭＳ Ｐゴシック" pitchFamily="34" charset="-128"/>
              </a:rPr>
              <a:t>Many technical positions in the energy industry require an associate</a:t>
            </a:r>
            <a:r>
              <a:rPr lang="en-US" altLang="en-US" sz="2400" dirty="0" smtClean="0">
                <a:ea typeface="ＭＳ Ｐゴシック" pitchFamily="34" charset="-128"/>
              </a:rPr>
              <a:t>’</a:t>
            </a:r>
            <a:r>
              <a:rPr lang="en-US" sz="2400" dirty="0" smtClean="0">
                <a:ea typeface="ＭＳ Ｐゴシック" pitchFamily="34" charset="-128"/>
              </a:rPr>
              <a:t>s </a:t>
            </a:r>
            <a:r>
              <a:rPr lang="en-US" sz="2400" dirty="0" smtClean="0">
                <a:ea typeface="ＭＳ Ｐゴシック" pitchFamily="34" charset="-128"/>
              </a:rPr>
              <a:t>degree </a:t>
            </a:r>
          </a:p>
          <a:p>
            <a:pPr>
              <a:spcBef>
                <a:spcPct val="0"/>
              </a:spcBef>
              <a:spcAft>
                <a:spcPts val="600"/>
              </a:spcAft>
            </a:pPr>
            <a:r>
              <a:rPr lang="en-US" sz="2400" dirty="0" smtClean="0">
                <a:ea typeface="ＭＳ Ｐゴシック" pitchFamily="34" charset="-128"/>
              </a:rPr>
              <a:t>Community </a:t>
            </a:r>
            <a:r>
              <a:rPr lang="en-US" sz="2400" dirty="0" smtClean="0">
                <a:ea typeface="ＭＳ Ｐゴシック" pitchFamily="34" charset="-128"/>
              </a:rPr>
              <a:t>colleges will ensure that key jobs for industry employers will be filled by highly qualified Veterans</a:t>
            </a:r>
          </a:p>
          <a:p>
            <a:pPr>
              <a:spcBef>
                <a:spcPct val="0"/>
              </a:spcBef>
              <a:spcAft>
                <a:spcPts val="600"/>
              </a:spcAft>
            </a:pPr>
            <a:r>
              <a:rPr lang="en-US" sz="2400" dirty="0" smtClean="0">
                <a:ea typeface="ＭＳ Ｐゴシック" pitchFamily="34" charset="-128"/>
              </a:rPr>
              <a:t>Can credit </a:t>
            </a:r>
            <a:r>
              <a:rPr lang="en-US" sz="2400" dirty="0" smtClean="0">
                <a:ea typeface="ＭＳ Ｐゴシック" pitchFamily="34" charset="-128"/>
              </a:rPr>
              <a:t>for prior learning and experience in the </a:t>
            </a:r>
            <a:r>
              <a:rPr lang="en-US" sz="2400" dirty="0" smtClean="0">
                <a:ea typeface="ＭＳ Ｐゴシック" pitchFamily="34" charset="-128"/>
              </a:rPr>
              <a:t>military</a:t>
            </a:r>
            <a:endParaRPr lang="en-US" sz="2400" dirty="0" smtClean="0">
              <a:ea typeface="ＭＳ Ｐゴシック" pitchFamily="34" charset="-128"/>
            </a:endParaRPr>
          </a:p>
          <a:p>
            <a:r>
              <a:rPr lang="en-US" sz="2400" dirty="0" smtClean="0">
                <a:ea typeface="ＭＳ Ｐゴシック" pitchFamily="34" charset="-128"/>
              </a:rPr>
              <a:t>As a result of earning credentials, Veterans will have the skills and  competencies needed for energy careers </a:t>
            </a:r>
          </a:p>
        </p:txBody>
      </p:sp>
      <p:sp>
        <p:nvSpPr>
          <p:cNvPr id="32770" name="Title 2"/>
          <p:cNvSpPr>
            <a:spLocks noGrp="1"/>
          </p:cNvSpPr>
          <p:nvPr>
            <p:ph type="title"/>
          </p:nvPr>
        </p:nvSpPr>
        <p:spPr>
          <a:noFill/>
          <a:extLst>
            <a:ext uri="{909E8E84-426E-40DD-AFC4-6F175D3DCCD1}">
              <a14:hiddenFill xmlns:a14="http://schemas.microsoft.com/office/drawing/2010/main">
                <a:solidFill>
                  <a:srgbClr val="00679A"/>
                </a:solidFill>
              </a14:hiddenFill>
            </a:ext>
          </a:extLst>
        </p:spPr>
        <p:txBody>
          <a:bodyPr/>
          <a:lstStyle/>
          <a:p>
            <a:r>
              <a:rPr lang="en-US" smtClean="0">
                <a:ea typeface="ＭＳ Ｐゴシック" pitchFamily="34" charset="-128"/>
              </a:rPr>
              <a:t>Role of Community Colleges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3EE86E7-8E42-4FE1-8E67-737CA621D9C5}" type="slidenum">
              <a:rPr lang="en-US" sz="1200">
                <a:solidFill>
                  <a:srgbClr val="00679A"/>
                </a:solidFill>
                <a:latin typeface="Calibri" pitchFamily="34" charset="0"/>
              </a:rPr>
              <a:pPr eaLnBrk="1" hangingPunct="1"/>
              <a:t>10</a:t>
            </a:fld>
            <a:endParaRPr lang="en-US" sz="1200">
              <a:solidFill>
                <a:srgbClr val="00679A"/>
              </a:solidFill>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a:xfrm>
            <a:off x="990600" y="1676400"/>
            <a:ext cx="7696200" cy="4114800"/>
          </a:xfrm>
        </p:spPr>
        <p:txBody>
          <a:bodyPr/>
          <a:lstStyle/>
          <a:p>
            <a:r>
              <a:rPr lang="en-US" smtClean="0">
                <a:ea typeface="ＭＳ Ｐゴシック" pitchFamily="34" charset="-128"/>
              </a:rPr>
              <a:t>Engineers</a:t>
            </a:r>
          </a:p>
          <a:p>
            <a:r>
              <a:rPr lang="en-US" smtClean="0">
                <a:ea typeface="ＭＳ Ｐゴシック" pitchFamily="34" charset="-128"/>
              </a:rPr>
              <a:t>Line workers</a:t>
            </a:r>
          </a:p>
          <a:p>
            <a:r>
              <a:rPr lang="en-US" smtClean="0">
                <a:ea typeface="ＭＳ Ｐゴシック" pitchFamily="34" charset="-128"/>
              </a:rPr>
              <a:t>Plant operators</a:t>
            </a:r>
          </a:p>
          <a:p>
            <a:r>
              <a:rPr lang="en-US" smtClean="0">
                <a:ea typeface="ＭＳ Ｐゴシック" pitchFamily="34" charset="-128"/>
              </a:rPr>
              <a:t>Technicians</a:t>
            </a:r>
          </a:p>
          <a:p>
            <a:r>
              <a:rPr lang="en-US" smtClean="0">
                <a:ea typeface="ＭＳ Ｐゴシック" pitchFamily="34" charset="-128"/>
              </a:rPr>
              <a:t>Pipefitters/pipelayers/welders</a:t>
            </a:r>
          </a:p>
          <a:p>
            <a:r>
              <a:rPr lang="en-US" smtClean="0">
                <a:ea typeface="ＭＳ Ｐゴシック" pitchFamily="34" charset="-128"/>
              </a:rPr>
              <a:t>Security officers</a:t>
            </a:r>
          </a:p>
        </p:txBody>
      </p:sp>
      <p:sp>
        <p:nvSpPr>
          <p:cNvPr id="34818" name="Title 2"/>
          <p:cNvSpPr>
            <a:spLocks noGrp="1"/>
          </p:cNvSpPr>
          <p:nvPr>
            <p:ph type="title"/>
          </p:nvPr>
        </p:nvSpPr>
        <p:spPr>
          <a:noFill/>
          <a:extLst>
            <a:ext uri="{909E8E84-426E-40DD-AFC4-6F175D3DCCD1}">
              <a14:hiddenFill xmlns:a14="http://schemas.microsoft.com/office/drawing/2010/main">
                <a:solidFill>
                  <a:srgbClr val="00679A"/>
                </a:solidFill>
              </a14:hiddenFill>
            </a:ext>
          </a:extLst>
        </p:spPr>
        <p:txBody>
          <a:bodyPr/>
          <a:lstStyle/>
          <a:p>
            <a:r>
              <a:rPr lang="en-US" smtClean="0">
                <a:ea typeface="ＭＳ Ｐゴシック" pitchFamily="34" charset="-128"/>
              </a:rPr>
              <a:t>In Demand Positions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E4ABCF9-6479-4B0E-B17D-8D64E4B76290}" type="slidenum">
              <a:rPr lang="en-US" sz="1200">
                <a:solidFill>
                  <a:srgbClr val="00679A"/>
                </a:solidFill>
                <a:latin typeface="Calibri" pitchFamily="34" charset="0"/>
              </a:rPr>
              <a:pPr eaLnBrk="1" hangingPunct="1"/>
              <a:t>11</a:t>
            </a:fld>
            <a:endParaRPr lang="en-US" sz="1200">
              <a:solidFill>
                <a:srgbClr val="00679A"/>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a:xfrm>
            <a:off x="685800" y="1295400"/>
            <a:ext cx="7543800" cy="4114800"/>
          </a:xfrm>
        </p:spPr>
        <p:txBody>
          <a:bodyPr/>
          <a:lstStyle/>
          <a:p>
            <a:pPr algn="ctr">
              <a:buFont typeface="Wingdings" pitchFamily="2" charset="2"/>
              <a:buNone/>
            </a:pPr>
            <a:endParaRPr lang="en-US" sz="4000" smtClean="0">
              <a:ea typeface="ＭＳ Ｐゴシック" pitchFamily="34" charset="-128"/>
            </a:endParaRPr>
          </a:p>
          <a:p>
            <a:pPr algn="ctr">
              <a:buFont typeface="Wingdings" pitchFamily="2" charset="2"/>
              <a:buNone/>
            </a:pPr>
            <a:endParaRPr lang="en-US" sz="4000" smtClean="0">
              <a:ea typeface="ＭＳ Ｐゴシック" pitchFamily="34" charset="-128"/>
            </a:endParaRPr>
          </a:p>
          <a:p>
            <a:pPr algn="ctr">
              <a:buFont typeface="Wingdings" pitchFamily="2" charset="2"/>
              <a:buNone/>
            </a:pPr>
            <a:r>
              <a:rPr lang="en-US" sz="4000" u="sng" smtClean="0">
                <a:ea typeface="ＭＳ Ｐゴシック" pitchFamily="34" charset="-128"/>
                <a:hlinkClick r:id="rId3"/>
              </a:rPr>
              <a:t>Click here</a:t>
            </a:r>
            <a:r>
              <a:rPr lang="en-US" sz="4000" b="1" smtClean="0">
                <a:ea typeface="ＭＳ Ｐゴシック" pitchFamily="34" charset="-128"/>
                <a:hlinkClick r:id="rId3"/>
              </a:rPr>
              <a:t> </a:t>
            </a:r>
            <a:endParaRPr lang="en-US" sz="4000" b="1" smtClean="0">
              <a:ea typeface="ＭＳ Ｐゴシック" pitchFamily="34" charset="-128"/>
            </a:endParaRPr>
          </a:p>
        </p:txBody>
      </p:sp>
      <p:sp>
        <p:nvSpPr>
          <p:cNvPr id="36866" name="Title 2"/>
          <p:cNvSpPr>
            <a:spLocks noGrp="1"/>
          </p:cNvSpPr>
          <p:nvPr>
            <p:ph type="title"/>
          </p:nvPr>
        </p:nvSpPr>
        <p:spPr>
          <a:noFill/>
          <a:extLst>
            <a:ext uri="{909E8E84-426E-40DD-AFC4-6F175D3DCCD1}">
              <a14:hiddenFill xmlns:a14="http://schemas.microsoft.com/office/drawing/2010/main">
                <a:solidFill>
                  <a:srgbClr val="00679A"/>
                </a:solidFill>
              </a14:hiddenFill>
            </a:ext>
          </a:extLst>
        </p:spPr>
        <p:txBody>
          <a:bodyPr/>
          <a:lstStyle/>
          <a:p>
            <a:r>
              <a:rPr lang="en-US" smtClean="0">
                <a:ea typeface="ＭＳ Ｐゴシック" pitchFamily="34" charset="-128"/>
              </a:rPr>
              <a:t>Troops to Energy Jobs Video</a:t>
            </a:r>
          </a:p>
        </p:txBody>
      </p:sp>
      <p:sp>
        <p:nvSpPr>
          <p:cNvPr id="31748" name="Slide Number Placeholder 3"/>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9B63734-E8E3-4C7B-9BDB-5D1B224B5FA8}" type="slidenum">
              <a:rPr lang="en-US" sz="1200">
                <a:solidFill>
                  <a:srgbClr val="00679A"/>
                </a:solidFill>
                <a:latin typeface="Calibri" pitchFamily="34" charset="0"/>
              </a:rPr>
              <a:pPr eaLnBrk="1" hangingPunct="1"/>
              <a:t>12</a:t>
            </a:fld>
            <a:endParaRPr lang="en-US" sz="1200">
              <a:solidFill>
                <a:srgbClr val="00679A"/>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idx="1"/>
          </p:nvPr>
        </p:nvSpPr>
        <p:spPr/>
        <p:txBody>
          <a:bodyPr/>
          <a:lstStyle/>
          <a:p>
            <a:r>
              <a:rPr lang="en-US" smtClean="0">
                <a:ea typeface="ＭＳ Ｐゴシック" pitchFamily="34" charset="-128"/>
              </a:rPr>
              <a:t>Go to the Troops to Energy Jobs website at: </a:t>
            </a:r>
            <a:r>
              <a:rPr lang="en-US" smtClean="0">
                <a:ea typeface="ＭＳ Ｐゴシック" pitchFamily="34" charset="-128"/>
                <a:hlinkClick r:id="rId3"/>
              </a:rPr>
              <a:t>www.troopstoenergyjobs.com</a:t>
            </a:r>
            <a:endParaRPr lang="en-US" smtClean="0">
              <a:ea typeface="ＭＳ Ｐゴシック" pitchFamily="34" charset="-128"/>
            </a:endParaRPr>
          </a:p>
          <a:p>
            <a:r>
              <a:rPr lang="en-US" smtClean="0">
                <a:ea typeface="ＭＳ Ｐゴシック" pitchFamily="34" charset="-128"/>
              </a:rPr>
              <a:t>Explore in-demand careers</a:t>
            </a:r>
          </a:p>
          <a:p>
            <a:r>
              <a:rPr lang="en-US" smtClean="0">
                <a:ea typeface="ＭＳ Ｐゴシック" pitchFamily="34" charset="-128"/>
              </a:rPr>
              <a:t>Contact a career coach</a:t>
            </a:r>
          </a:p>
          <a:p>
            <a:r>
              <a:rPr lang="en-US" smtClean="0">
                <a:ea typeface="ＭＳ Ｐゴシック" pitchFamily="34" charset="-128"/>
              </a:rPr>
              <a:t>Utilize the job tools available in Kuder </a:t>
            </a:r>
            <a:r>
              <a:rPr lang="en-US" i="1" smtClean="0">
                <a:ea typeface="ＭＳ Ｐゴシック" pitchFamily="34" charset="-128"/>
              </a:rPr>
              <a:t>Journey</a:t>
            </a:r>
          </a:p>
        </p:txBody>
      </p:sp>
      <p:sp>
        <p:nvSpPr>
          <p:cNvPr id="38914" name="Title 2"/>
          <p:cNvSpPr>
            <a:spLocks noGrp="1"/>
          </p:cNvSpPr>
          <p:nvPr>
            <p:ph type="title"/>
          </p:nvPr>
        </p:nvSpPr>
        <p:spPr>
          <a:noFill/>
          <a:extLst>
            <a:ext uri="{909E8E84-426E-40DD-AFC4-6F175D3DCCD1}">
              <a14:hiddenFill xmlns:a14="http://schemas.microsoft.com/office/drawing/2010/main">
                <a:solidFill>
                  <a:srgbClr val="00679A"/>
                </a:solidFill>
              </a14:hiddenFill>
            </a:ext>
          </a:extLst>
        </p:spPr>
        <p:txBody>
          <a:bodyPr/>
          <a:lstStyle/>
          <a:p>
            <a:r>
              <a:rPr lang="en-US" smtClean="0">
                <a:ea typeface="ＭＳ Ｐゴシック" pitchFamily="34" charset="-128"/>
              </a:rPr>
              <a:t>Next Steps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60C757B-1408-4A38-9598-132D8258401A}" type="slidenum">
              <a:rPr lang="en-US" sz="1200">
                <a:solidFill>
                  <a:srgbClr val="00679A"/>
                </a:solidFill>
                <a:latin typeface="Calibri" pitchFamily="34" charset="0"/>
              </a:rPr>
              <a:pPr eaLnBrk="1" hangingPunct="1"/>
              <a:t>13</a:t>
            </a:fld>
            <a:endParaRPr lang="en-US" sz="1200">
              <a:solidFill>
                <a:srgbClr val="00679A"/>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4572000" y="1143000"/>
            <a:ext cx="441960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1800"/>
              </a:spcAft>
            </a:pPr>
            <a:r>
              <a:rPr lang="en-US" sz="2200" i="1">
                <a:solidFill>
                  <a:schemeClr val="bg1"/>
                </a:solidFill>
                <a:cs typeface="Arial" pitchFamily="34" charset="0"/>
              </a:rPr>
              <a:t>For more information, contact:</a:t>
            </a:r>
          </a:p>
          <a:p>
            <a:pPr eaLnBrk="1" hangingPunct="1"/>
            <a:r>
              <a:rPr lang="en-US" sz="2200" b="1">
                <a:solidFill>
                  <a:schemeClr val="bg1"/>
                </a:solidFill>
              </a:rPr>
              <a:t>NAME </a:t>
            </a:r>
          </a:p>
          <a:p>
            <a:pPr eaLnBrk="1" hangingPunct="1"/>
            <a:r>
              <a:rPr lang="en-US" sz="2200" b="1">
                <a:solidFill>
                  <a:schemeClr val="bg1"/>
                </a:solidFill>
              </a:rPr>
              <a:t>TITLE</a:t>
            </a:r>
          </a:p>
          <a:p>
            <a:pPr eaLnBrk="1" hangingPunct="1"/>
            <a:endParaRPr lang="en-US" sz="2200">
              <a:solidFill>
                <a:schemeClr val="bg1"/>
              </a:solidFill>
            </a:endParaRPr>
          </a:p>
          <a:p>
            <a:pPr eaLnBrk="1" hangingPunct="1">
              <a:spcAft>
                <a:spcPts val="600"/>
              </a:spcAft>
            </a:pPr>
            <a:r>
              <a:rPr lang="en-US" sz="2200" b="1">
                <a:solidFill>
                  <a:schemeClr val="bg1"/>
                </a:solidFill>
                <a:cs typeface="Arial" pitchFamily="34" charset="0"/>
              </a:rPr>
              <a:t>COMPANY</a:t>
            </a:r>
          </a:p>
          <a:p>
            <a:pPr eaLnBrk="1" hangingPunct="1"/>
            <a:r>
              <a:rPr lang="en-US" sz="2200" b="1">
                <a:solidFill>
                  <a:schemeClr val="bg1"/>
                </a:solidFill>
              </a:rPr>
              <a:t>ADDRESS</a:t>
            </a:r>
          </a:p>
          <a:p>
            <a:pPr eaLnBrk="1" hangingPunct="1"/>
            <a:endParaRPr lang="en-US" sz="2200">
              <a:solidFill>
                <a:schemeClr val="bg1"/>
              </a:solidFill>
            </a:endParaRPr>
          </a:p>
          <a:p>
            <a:pPr eaLnBrk="1" hangingPunct="1">
              <a:spcAft>
                <a:spcPts val="1800"/>
              </a:spcAft>
            </a:pPr>
            <a:r>
              <a:rPr lang="en-US" sz="2200" b="1">
                <a:solidFill>
                  <a:schemeClr val="bg1"/>
                </a:solidFill>
              </a:rPr>
              <a:t>PHONE</a:t>
            </a:r>
          </a:p>
          <a:p>
            <a:pPr eaLnBrk="1" hangingPunct="1">
              <a:spcAft>
                <a:spcPts val="1800"/>
              </a:spcAft>
            </a:pPr>
            <a:r>
              <a:rPr lang="en-US" sz="2200" b="1">
                <a:solidFill>
                  <a:schemeClr val="bg1"/>
                </a:solidFill>
              </a:rPr>
              <a:t>EMAIL</a:t>
            </a:r>
          </a:p>
          <a:p>
            <a:pPr eaLnBrk="1" hangingPunct="1">
              <a:spcAft>
                <a:spcPts val="600"/>
              </a:spcAft>
            </a:pPr>
            <a:r>
              <a:rPr lang="en-US" sz="2200" b="1">
                <a:solidFill>
                  <a:schemeClr val="bg1"/>
                </a:solidFill>
              </a:rPr>
              <a:t>COMPANY WEBSITE</a:t>
            </a:r>
          </a:p>
          <a:p>
            <a:pPr eaLnBrk="1" hangingPunct="1"/>
            <a:endParaRPr lang="en-US" sz="3200">
              <a:solidFill>
                <a:schemeClr val="bg1"/>
              </a:solidFill>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5A083C8-6801-400C-AAC4-A89E4918D521}" type="slidenum">
              <a:rPr lang="en-US" sz="1200">
                <a:solidFill>
                  <a:srgbClr val="00679A"/>
                </a:solidFill>
                <a:latin typeface="Calibri" pitchFamily="34" charset="0"/>
              </a:rPr>
              <a:pPr eaLnBrk="1" hangingPunct="1"/>
              <a:t>2</a:t>
            </a:fld>
            <a:endParaRPr lang="en-US" sz="1200">
              <a:solidFill>
                <a:srgbClr val="00679A"/>
              </a:solidFill>
              <a:latin typeface="Calibri" pitchFamily="34" charset="0"/>
            </a:endParaRPr>
          </a:p>
        </p:txBody>
      </p:sp>
      <p:sp>
        <p:nvSpPr>
          <p:cNvPr id="16386" name="TextBox 5"/>
          <p:cNvSpPr txBox="1">
            <a:spLocks noChangeArrowheads="1"/>
          </p:cNvSpPr>
          <p:nvPr/>
        </p:nvSpPr>
        <p:spPr bwMode="auto">
          <a:xfrm>
            <a:off x="1600200" y="4191000"/>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600" i="1">
                <a:solidFill>
                  <a:srgbClr val="0073AE"/>
                </a:solidFill>
                <a:latin typeface="Calibri" pitchFamily="34" charset="0"/>
                <a:cs typeface="Calibri" pitchFamily="34" charset="0"/>
              </a:rPr>
              <a:t>“</a:t>
            </a:r>
            <a:r>
              <a:rPr lang="en-US" sz="3600" i="1">
                <a:solidFill>
                  <a:srgbClr val="0073AE"/>
                </a:solidFill>
                <a:latin typeface="Calibri" pitchFamily="34" charset="0"/>
                <a:cs typeface="Calibri" pitchFamily="34" charset="0"/>
              </a:rPr>
              <a:t>From the front lines </a:t>
            </a:r>
            <a:br>
              <a:rPr lang="en-US" sz="3600" i="1">
                <a:solidFill>
                  <a:srgbClr val="0073AE"/>
                </a:solidFill>
                <a:latin typeface="Calibri" pitchFamily="34" charset="0"/>
                <a:cs typeface="Calibri" pitchFamily="34" charset="0"/>
              </a:rPr>
            </a:br>
            <a:r>
              <a:rPr lang="en-US" sz="3600" i="1">
                <a:solidFill>
                  <a:srgbClr val="0073AE"/>
                </a:solidFill>
                <a:latin typeface="Calibri" pitchFamily="34" charset="0"/>
                <a:cs typeface="Calibri" pitchFamily="34" charset="0"/>
              </a:rPr>
              <a:t>to the power lines.</a:t>
            </a:r>
            <a:r>
              <a:rPr lang="en-US" altLang="en-US" sz="3600" i="1">
                <a:solidFill>
                  <a:srgbClr val="0073AE"/>
                </a:solidFill>
                <a:latin typeface="Calibri" pitchFamily="34" charset="0"/>
                <a:cs typeface="Calibri" pitchFamily="34" charset="0"/>
              </a:rPr>
              <a:t>”</a:t>
            </a:r>
            <a:endParaRPr lang="en-US" sz="3600" i="1">
              <a:solidFill>
                <a:srgbClr val="0073AE"/>
              </a:solidFill>
              <a:latin typeface="Calibri" pitchFamily="34" charset="0"/>
              <a:cs typeface="Calibri" pitchFamily="34" charset="0"/>
            </a:endParaRPr>
          </a:p>
        </p:txBody>
      </p:sp>
      <p:pic>
        <p:nvPicPr>
          <p:cNvPr id="7" name="Picture 6" descr="troops4.jpg"/>
          <p:cNvPicPr>
            <a:picLocks noChangeAspect="1"/>
          </p:cNvPicPr>
          <p:nvPr/>
        </p:nvPicPr>
        <p:blipFill>
          <a:blip r:embed="rId3" cstate="print"/>
          <a:srcRect l="5050" t="3788" r="11616" b="12026"/>
          <a:stretch>
            <a:fillRect/>
          </a:stretch>
        </p:blipFill>
        <p:spPr>
          <a:xfrm>
            <a:off x="2209800" y="609600"/>
            <a:ext cx="47520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Click="0" advTm="3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a:xfrm>
            <a:off x="533400" y="76200"/>
            <a:ext cx="8610600" cy="1219200"/>
          </a:xfrm>
          <a:noFill/>
          <a:extLst>
            <a:ext uri="{909E8E84-426E-40DD-AFC4-6F175D3DCCD1}">
              <a14:hiddenFill xmlns:a14="http://schemas.microsoft.com/office/drawing/2010/main">
                <a:solidFill>
                  <a:srgbClr val="00679A"/>
                </a:solidFill>
              </a14:hiddenFill>
            </a:ext>
          </a:extLst>
        </p:spPr>
        <p:txBody>
          <a:bodyPr/>
          <a:lstStyle/>
          <a:p>
            <a:r>
              <a:rPr lang="en-US" sz="5400" smtClean="0">
                <a:latin typeface="Calibri" pitchFamily="34" charset="0"/>
                <a:ea typeface="ＭＳ Ｐゴシック" pitchFamily="34" charset="-128"/>
              </a:rPr>
              <a:t>Pilot Companies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744AFC1-059F-4552-B9DF-915DD3B6014B}" type="slidenum">
              <a:rPr lang="en-US" sz="1200">
                <a:solidFill>
                  <a:srgbClr val="00679A"/>
                </a:solidFill>
                <a:latin typeface="Calibri" pitchFamily="34" charset="0"/>
              </a:rPr>
              <a:pPr eaLnBrk="1" hangingPunct="1"/>
              <a:t>3</a:t>
            </a:fld>
            <a:endParaRPr lang="en-US" sz="1200">
              <a:solidFill>
                <a:srgbClr val="00679A"/>
              </a:solidFill>
              <a:latin typeface="Calibri" pitchFamily="34" charset="0"/>
            </a:endParaRPr>
          </a:p>
        </p:txBody>
      </p:sp>
      <p:pic>
        <p:nvPicPr>
          <p:cNvPr id="18435" name="Picture 6" descr="AEP_4c.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81200"/>
            <a:ext cx="19319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8" descr="ArizonaPublicServic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905000"/>
            <a:ext cx="1974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Dominion_4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429000"/>
            <a:ext cx="21558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descr="PGE_Util_full_cmyk_pos_sm.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7963" y="3505200"/>
            <a:ext cx="25606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1" descr="SoCo_CMYK 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648200"/>
            <a:ext cx="20780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3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noFill/>
          <a:extLst>
            <a:ext uri="{909E8E84-426E-40DD-AFC4-6F175D3DCCD1}">
              <a14:hiddenFill xmlns:a14="http://schemas.microsoft.com/office/drawing/2010/main">
                <a:solidFill>
                  <a:srgbClr val="00679A"/>
                </a:solidFill>
              </a14:hiddenFill>
            </a:ext>
          </a:extLst>
        </p:spPr>
        <p:txBody>
          <a:bodyPr/>
          <a:lstStyle/>
          <a:p>
            <a:r>
              <a:rPr lang="en-US" smtClean="0">
                <a:ea typeface="ＭＳ Ｐゴシック" pitchFamily="34" charset="-128"/>
              </a:rPr>
              <a:t>Sponsors</a:t>
            </a:r>
          </a:p>
        </p:txBody>
      </p:sp>
      <p:sp>
        <p:nvSpPr>
          <p:cNvPr id="20482" name="Content Placeholder 2"/>
          <p:cNvSpPr>
            <a:spLocks noGrp="1"/>
          </p:cNvSpPr>
          <p:nvPr>
            <p:ph idx="1"/>
          </p:nvPr>
        </p:nvSpPr>
        <p:spPr>
          <a:xfrm>
            <a:off x="457200" y="1600200"/>
            <a:ext cx="8229600" cy="4191000"/>
          </a:xfrm>
        </p:spPr>
        <p:txBody>
          <a:bodyPr/>
          <a:lstStyle/>
          <a:p>
            <a:pPr>
              <a:buFont typeface="Wingdings" pitchFamily="2" charset="2"/>
              <a:buNone/>
            </a:pPr>
            <a:endParaRPr lang="en-US" sz="2800" smtClean="0">
              <a:ea typeface="ＭＳ Ｐゴシック" pitchFamily="34" charset="-128"/>
            </a:endParaRPr>
          </a:p>
          <a:p>
            <a:endParaRPr lang="en-US" smtClean="0">
              <a:ea typeface="ＭＳ Ｐゴシック" pitchFamily="34" charset="-128"/>
            </a:endParaRPr>
          </a:p>
        </p:txBody>
      </p:sp>
      <p:sp>
        <p:nvSpPr>
          <p:cNvPr id="4" name="Slide Number Placeholder 3"/>
          <p:cNvSpPr>
            <a:spLocks noGrp="1"/>
          </p:cNvSpPr>
          <p:nvPr>
            <p:ph type="sldNum" sz="quarter" idx="10"/>
          </p:nvPr>
        </p:nvSpPr>
        <p:spPr>
          <a:xfrm>
            <a:off x="5105400" y="6248400"/>
            <a:ext cx="381000" cy="365125"/>
          </a:xfr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F59152D-B711-4C4F-8945-53F696313944}" type="slidenum">
              <a:rPr lang="en-US" sz="1200">
                <a:solidFill>
                  <a:srgbClr val="004A82"/>
                </a:solidFill>
                <a:latin typeface="Calibri" pitchFamily="34" charset="0"/>
              </a:rPr>
              <a:pPr eaLnBrk="1" hangingPunct="1"/>
              <a:t>4</a:t>
            </a:fld>
            <a:endParaRPr lang="en-US" sz="1200">
              <a:solidFill>
                <a:srgbClr val="004A82"/>
              </a:solidFill>
              <a:latin typeface="Calibri" pitchFamily="34" charset="0"/>
            </a:endParaRPr>
          </a:p>
        </p:txBody>
      </p:sp>
      <p:pic>
        <p:nvPicPr>
          <p:cNvPr id="20484" name="Picture 4" descr="constellation.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425" y="1630363"/>
            <a:ext cx="2259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http://www.entergy.com/Global/images/Corporate/logo-entergy-reg.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b="16667"/>
          <a:stretch>
            <a:fillRect/>
          </a:stretch>
        </p:blipFill>
        <p:spPr bwMode="auto">
          <a:xfrm>
            <a:off x="3733800" y="1524000"/>
            <a:ext cx="16970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pepco.jpg"/>
          <p:cNvPicPr>
            <a:picLocks noChangeAspect="1"/>
          </p:cNvPicPr>
          <p:nvPr/>
        </p:nvPicPr>
        <p:blipFill>
          <a:blip r:embed="rId6">
            <a:extLst>
              <a:ext uri="{28A0092B-C50C-407E-A947-70E740481C1C}">
                <a14:useLocalDpi xmlns:a14="http://schemas.microsoft.com/office/drawing/2010/main" val="0"/>
              </a:ext>
            </a:extLst>
          </a:blip>
          <a:srcRect b="27142"/>
          <a:stretch>
            <a:fillRect/>
          </a:stretch>
        </p:blipFill>
        <p:spPr bwMode="auto">
          <a:xfrm>
            <a:off x="6324600" y="1524000"/>
            <a:ext cx="16954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duke.bmp"/>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438400"/>
            <a:ext cx="19018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exelon.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590800"/>
            <a:ext cx="17621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ppl.bmp"/>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69050" y="2559050"/>
            <a:ext cx="14859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0" descr="edison.gif"/>
          <p:cNvPicPr>
            <a:picLocks noChangeAspect="1"/>
          </p:cNvPicPr>
          <p:nvPr/>
        </p:nvPicPr>
        <p:blipFill>
          <a:blip r:embed="rId10">
            <a:extLst>
              <a:ext uri="{28A0092B-C50C-407E-A947-70E740481C1C}">
                <a14:useLocalDpi xmlns:a14="http://schemas.microsoft.com/office/drawing/2010/main" val="0"/>
              </a:ext>
            </a:extLst>
          </a:blip>
          <a:srcRect t="31332" b="31332"/>
          <a:stretch>
            <a:fillRect/>
          </a:stretch>
        </p:blipFill>
        <p:spPr bwMode="auto">
          <a:xfrm>
            <a:off x="1295400" y="3276600"/>
            <a:ext cx="1958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1" descr="http://www.nexteraenergy.com/wrapper/nav_images/logo_NE.gif">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5800" y="4038600"/>
            <a:ext cx="14398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progress.bmp"/>
          <p:cNvPicPr>
            <a:picLocks noChangeAspect="1"/>
          </p:cNvPicPr>
          <p:nvPr/>
        </p:nvPicPr>
        <p:blipFill>
          <a:blip r:embed="rId13">
            <a:extLst>
              <a:ext uri="{28A0092B-C50C-407E-A947-70E740481C1C}">
                <a14:useLocalDpi xmlns:a14="http://schemas.microsoft.com/office/drawing/2010/main" val="0"/>
              </a:ext>
            </a:extLst>
          </a:blip>
          <a:srcRect t="17006" b="33504"/>
          <a:stretch>
            <a:fillRect/>
          </a:stretch>
        </p:blipFill>
        <p:spPr bwMode="auto">
          <a:xfrm>
            <a:off x="609600" y="3810000"/>
            <a:ext cx="2466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3" descr="http://t1.gstatic.com/images?q=tbn:ANd9GcQB2tQkEYG6_WWOAF1FYJGoK46nZEx4DL9g1xuD5seuTAclPKDTRQ"/>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3886200"/>
            <a:ext cx="17351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2" descr="C:\Users\ann\AppData\Local\Microsoft\Windows\Temporary Internet Files\Content.Outlook\Y3EHRF4I\FE B-W 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8800" y="5105400"/>
            <a:ext cx="2514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NortheasUtilSystm_4c.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4876800"/>
            <a:ext cx="275748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8077200" cy="4114800"/>
          </a:xfrm>
        </p:spPr>
        <p:txBody>
          <a:bodyPr/>
          <a:lstStyle/>
          <a:p>
            <a:pPr>
              <a:defRPr/>
            </a:pPr>
            <a:r>
              <a:rPr lang="en-US" sz="2800" dirty="0" smtClean="0">
                <a:ea typeface="+mn-ea"/>
              </a:rPr>
              <a:t>Veterans have the technical and employability skills valued by energy companies</a:t>
            </a:r>
          </a:p>
          <a:p>
            <a:pPr>
              <a:defRPr/>
            </a:pPr>
            <a:r>
              <a:rPr lang="en-US" sz="2800" dirty="0" smtClean="0">
                <a:ea typeface="+mn-ea"/>
              </a:rPr>
              <a:t>Some skill sets are directly transferrable (e.g. Security </a:t>
            </a:r>
            <a:r>
              <a:rPr lang="en-US" sz="2800" dirty="0">
                <a:ea typeface="+mn-ea"/>
              </a:rPr>
              <a:t>O</a:t>
            </a:r>
            <a:r>
              <a:rPr lang="en-US" sz="2800" dirty="0" smtClean="0">
                <a:ea typeface="+mn-ea"/>
              </a:rPr>
              <a:t>fficer)</a:t>
            </a:r>
          </a:p>
          <a:p>
            <a:pPr>
              <a:defRPr/>
            </a:pPr>
            <a:r>
              <a:rPr lang="en-US" sz="2800" dirty="0" smtClean="0">
                <a:ea typeface="+mn-ea"/>
              </a:rPr>
              <a:t>Most Veterans have some level of college credit for their training and experience</a:t>
            </a:r>
          </a:p>
          <a:p>
            <a:pPr>
              <a:defRPr/>
            </a:pPr>
            <a:r>
              <a:rPr lang="en-US" sz="2800" dirty="0" smtClean="0">
                <a:ea typeface="+mn-ea"/>
              </a:rPr>
              <a:t>We are also focusing on the Guard and Reserves</a:t>
            </a:r>
            <a:endParaRPr lang="en-US" sz="2800" dirty="0">
              <a:ea typeface="+mn-ea"/>
            </a:endParaRPr>
          </a:p>
          <a:p>
            <a:pPr>
              <a:defRPr/>
            </a:pPr>
            <a:endParaRPr lang="en-US" sz="2800" dirty="0">
              <a:ea typeface="+mn-ea"/>
            </a:endParaRPr>
          </a:p>
          <a:p>
            <a:pPr marL="0" indent="0">
              <a:buFont typeface="Wingdings" pitchFamily="2" charset="2"/>
              <a:buNone/>
              <a:defRPr/>
            </a:pPr>
            <a:endParaRPr lang="en-US" dirty="0">
              <a:ea typeface="+mn-ea"/>
            </a:endParaRPr>
          </a:p>
        </p:txBody>
      </p:sp>
      <p:sp>
        <p:nvSpPr>
          <p:cNvPr id="22530" name="Title 2"/>
          <p:cNvSpPr>
            <a:spLocks noGrp="1"/>
          </p:cNvSpPr>
          <p:nvPr>
            <p:ph type="title"/>
          </p:nvPr>
        </p:nvSpPr>
        <p:spPr>
          <a:noFill/>
          <a:extLst>
            <a:ext uri="{909E8E84-426E-40DD-AFC4-6F175D3DCCD1}">
              <a14:hiddenFill xmlns:a14="http://schemas.microsoft.com/office/drawing/2010/main">
                <a:solidFill>
                  <a:srgbClr val="00679A"/>
                </a:solidFill>
              </a14:hiddenFill>
            </a:ext>
          </a:extLst>
        </p:spPr>
        <p:txBody>
          <a:bodyPr/>
          <a:lstStyle/>
          <a:p>
            <a:r>
              <a:rPr lang="en-US" smtClean="0">
                <a:ea typeface="ＭＳ Ｐゴシック" pitchFamily="34" charset="-128"/>
              </a:rPr>
              <a:t>Why the focus on Veterans?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1DD3211-740C-4720-B0D8-814EACDAD734}" type="slidenum">
              <a:rPr lang="en-US" sz="1200">
                <a:solidFill>
                  <a:srgbClr val="00679A"/>
                </a:solidFill>
                <a:latin typeface="Calibri" pitchFamily="34" charset="0"/>
              </a:rPr>
              <a:pPr eaLnBrk="1" hangingPunct="1"/>
              <a:t>5</a:t>
            </a:fld>
            <a:endParaRPr lang="en-US" sz="1200">
              <a:solidFill>
                <a:srgbClr val="00679A"/>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a:xfrm>
            <a:off x="609600" y="1371600"/>
            <a:ext cx="8153400" cy="4114800"/>
          </a:xfrm>
        </p:spPr>
        <p:txBody>
          <a:bodyPr/>
          <a:lstStyle/>
          <a:p>
            <a:r>
              <a:rPr lang="en-US" sz="2800" smtClean="0">
                <a:ea typeface="ＭＳ Ｐゴシック" pitchFamily="34" charset="-128"/>
              </a:rPr>
              <a:t>Outreach, support, and coaching for Veterans ready to enter jobs now and for those needing some additional education</a:t>
            </a:r>
          </a:p>
          <a:p>
            <a:r>
              <a:rPr lang="en-US" sz="2800" smtClean="0">
                <a:ea typeface="ＭＳ Ｐゴシック" pitchFamily="34" charset="-128"/>
              </a:rPr>
              <a:t>Accelerated Career Pathways and Stackable Credentials that recognize prior training</a:t>
            </a:r>
          </a:p>
          <a:p>
            <a:r>
              <a:rPr lang="en-US" sz="2800" smtClean="0">
                <a:ea typeface="ＭＳ Ｐゴシック" pitchFamily="34" charset="-128"/>
              </a:rPr>
              <a:t>Employer processes and policies aligned to fit Veterans needs</a:t>
            </a:r>
          </a:p>
        </p:txBody>
      </p:sp>
      <p:sp>
        <p:nvSpPr>
          <p:cNvPr id="24578" name="Title 2"/>
          <p:cNvSpPr>
            <a:spLocks noGrp="1"/>
          </p:cNvSpPr>
          <p:nvPr>
            <p:ph type="title"/>
          </p:nvPr>
        </p:nvSpPr>
        <p:spPr>
          <a:noFill/>
          <a:extLst>
            <a:ext uri="{909E8E84-426E-40DD-AFC4-6F175D3DCCD1}">
              <a14:hiddenFill xmlns:a14="http://schemas.microsoft.com/office/drawing/2010/main">
                <a:solidFill>
                  <a:srgbClr val="00679A"/>
                </a:solidFill>
              </a14:hiddenFill>
            </a:ext>
          </a:extLst>
        </p:spPr>
        <p:txBody>
          <a:bodyPr/>
          <a:lstStyle/>
          <a:p>
            <a:r>
              <a:rPr lang="en-US" smtClean="0">
                <a:ea typeface="ＭＳ Ｐゴシック" pitchFamily="34" charset="-128"/>
              </a:rPr>
              <a:t>Program Components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F57730-764F-49B8-9064-4D99BB2D92CD}" type="slidenum">
              <a:rPr lang="en-US" sz="1200">
                <a:solidFill>
                  <a:srgbClr val="00679A"/>
                </a:solidFill>
                <a:latin typeface="Calibri" pitchFamily="34" charset="0"/>
              </a:rPr>
              <a:pPr eaLnBrk="1" hangingPunct="1"/>
              <a:t>6</a:t>
            </a:fld>
            <a:endParaRPr lang="en-US" sz="1200">
              <a:solidFill>
                <a:srgbClr val="00679A"/>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a:xfrm>
            <a:off x="1295400" y="1371600"/>
            <a:ext cx="7543800" cy="4114800"/>
          </a:xfrm>
        </p:spPr>
        <p:txBody>
          <a:bodyPr/>
          <a:lstStyle/>
          <a:p>
            <a:r>
              <a:rPr lang="en-US" smtClean="0">
                <a:ea typeface="ＭＳ Ｐゴシック" pitchFamily="34" charset="-128"/>
              </a:rPr>
              <a:t>In-person and virtual coaches are available</a:t>
            </a:r>
          </a:p>
          <a:p>
            <a:r>
              <a:rPr lang="en-US" smtClean="0">
                <a:ea typeface="ＭＳ Ｐゴシック" pitchFamily="34" charset="-128"/>
              </a:rPr>
              <a:t>Can help with matching military skills to those needed in the energy industry</a:t>
            </a:r>
          </a:p>
          <a:p>
            <a:r>
              <a:rPr lang="en-US" smtClean="0">
                <a:ea typeface="ＭＳ Ｐゴシック" pitchFamily="34" charset="-128"/>
              </a:rPr>
              <a:t>Knowledgeable on credit recommendations</a:t>
            </a:r>
          </a:p>
          <a:p>
            <a:r>
              <a:rPr lang="en-US" smtClean="0">
                <a:ea typeface="ＭＳ Ｐゴシック" pitchFamily="34" charset="-128"/>
              </a:rPr>
              <a:t>Available to help with writing resumes and applying for open positions</a:t>
            </a:r>
          </a:p>
        </p:txBody>
      </p:sp>
      <p:sp>
        <p:nvSpPr>
          <p:cNvPr id="26626" name="Title 2"/>
          <p:cNvSpPr>
            <a:spLocks noGrp="1"/>
          </p:cNvSpPr>
          <p:nvPr>
            <p:ph type="title"/>
          </p:nvPr>
        </p:nvSpPr>
        <p:spPr>
          <a:noFill/>
          <a:extLst>
            <a:ext uri="{909E8E84-426E-40DD-AFC4-6F175D3DCCD1}">
              <a14:hiddenFill xmlns:a14="http://schemas.microsoft.com/office/drawing/2010/main">
                <a:solidFill>
                  <a:srgbClr val="00679A"/>
                </a:solidFill>
              </a14:hiddenFill>
            </a:ext>
          </a:extLst>
        </p:spPr>
        <p:txBody>
          <a:bodyPr/>
          <a:lstStyle/>
          <a:p>
            <a:r>
              <a:rPr lang="en-US" smtClean="0">
                <a:ea typeface="ＭＳ Ｐゴシック" pitchFamily="34" charset="-128"/>
              </a:rPr>
              <a:t>Career Coaching</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F32B4E-79DA-4EE9-9E32-E00CAC98B290}" type="slidenum">
              <a:rPr lang="en-US" sz="1200">
                <a:solidFill>
                  <a:srgbClr val="00679A"/>
                </a:solidFill>
                <a:latin typeface="Calibri" pitchFamily="34" charset="0"/>
              </a:rPr>
              <a:pPr eaLnBrk="1" hangingPunct="1"/>
              <a:t>7</a:t>
            </a:fld>
            <a:endParaRPr lang="en-US" sz="1200">
              <a:solidFill>
                <a:srgbClr val="00679A"/>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62"/>
          <p:cNvGrpSpPr>
            <a:grpSpLocks/>
          </p:cNvGrpSpPr>
          <p:nvPr/>
        </p:nvGrpSpPr>
        <p:grpSpPr bwMode="auto">
          <a:xfrm>
            <a:off x="152400" y="762000"/>
            <a:ext cx="8705850" cy="6096000"/>
            <a:chOff x="92075" y="217714"/>
            <a:chExt cx="8766175" cy="6640287"/>
          </a:xfrm>
        </p:grpSpPr>
        <p:grpSp>
          <p:nvGrpSpPr>
            <p:cNvPr id="28675" name="Group 94"/>
            <p:cNvGrpSpPr>
              <a:grpSpLocks/>
            </p:cNvGrpSpPr>
            <p:nvPr/>
          </p:nvGrpSpPr>
          <p:grpSpPr bwMode="auto">
            <a:xfrm>
              <a:off x="1360067" y="902678"/>
              <a:ext cx="6238301" cy="849514"/>
              <a:chOff x="2203974" y="504237"/>
              <a:chExt cx="4841880" cy="731889"/>
            </a:xfrm>
          </p:grpSpPr>
          <p:sp>
            <p:nvSpPr>
              <p:cNvPr id="73" name="Cube 72"/>
              <p:cNvSpPr/>
              <p:nvPr/>
            </p:nvSpPr>
            <p:spPr>
              <a:xfrm>
                <a:off x="2203679" y="504078"/>
                <a:ext cx="1096763" cy="731496"/>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Plant Operator</a:t>
                </a:r>
              </a:p>
            </p:txBody>
          </p:sp>
          <p:sp>
            <p:nvSpPr>
              <p:cNvPr id="74" name="Cube 73"/>
              <p:cNvSpPr/>
              <p:nvPr/>
            </p:nvSpPr>
            <p:spPr>
              <a:xfrm>
                <a:off x="3140393" y="504078"/>
                <a:ext cx="1096763" cy="731496"/>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Electrical </a:t>
                </a:r>
              </a:p>
              <a:p>
                <a:pPr algn="ctr">
                  <a:defRPr/>
                </a:pPr>
                <a:r>
                  <a:rPr lang="en-US" sz="1100" dirty="0">
                    <a:solidFill>
                      <a:schemeClr val="tx1"/>
                    </a:solidFill>
                  </a:rPr>
                  <a:t>Technician</a:t>
                </a:r>
              </a:p>
            </p:txBody>
          </p:sp>
          <p:sp>
            <p:nvSpPr>
              <p:cNvPr id="75" name="Cube 74"/>
              <p:cNvSpPr/>
              <p:nvPr/>
            </p:nvSpPr>
            <p:spPr>
              <a:xfrm>
                <a:off x="4075867" y="504078"/>
                <a:ext cx="1098004" cy="731496"/>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Mechanical </a:t>
                </a:r>
              </a:p>
              <a:p>
                <a:pPr algn="ctr">
                  <a:defRPr/>
                </a:pPr>
                <a:r>
                  <a:rPr lang="en-US" sz="1100" dirty="0">
                    <a:solidFill>
                      <a:schemeClr val="tx1"/>
                    </a:solidFill>
                  </a:rPr>
                  <a:t>Technician</a:t>
                </a:r>
              </a:p>
            </p:txBody>
          </p:sp>
          <p:sp>
            <p:nvSpPr>
              <p:cNvPr id="83" name="Cube 82"/>
              <p:cNvSpPr/>
              <p:nvPr/>
            </p:nvSpPr>
            <p:spPr>
              <a:xfrm>
                <a:off x="5012582" y="629222"/>
                <a:ext cx="1096763" cy="606352"/>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Instrument &amp; Control Technician</a:t>
                </a:r>
              </a:p>
            </p:txBody>
          </p:sp>
          <p:sp>
            <p:nvSpPr>
              <p:cNvPr id="84" name="Cube 83"/>
              <p:cNvSpPr/>
              <p:nvPr/>
            </p:nvSpPr>
            <p:spPr>
              <a:xfrm>
                <a:off x="5949296" y="504078"/>
                <a:ext cx="1096763" cy="731496"/>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Alternate Fuel Technicians</a:t>
                </a:r>
              </a:p>
            </p:txBody>
          </p:sp>
        </p:grpSp>
        <p:grpSp>
          <p:nvGrpSpPr>
            <p:cNvPr id="28676" name="Group 93"/>
            <p:cNvGrpSpPr>
              <a:grpSpLocks/>
            </p:cNvGrpSpPr>
            <p:nvPr/>
          </p:nvGrpSpPr>
          <p:grpSpPr bwMode="auto">
            <a:xfrm>
              <a:off x="1338944" y="424543"/>
              <a:ext cx="6227153" cy="805544"/>
              <a:chOff x="2356878" y="657358"/>
              <a:chExt cx="4841269" cy="731520"/>
            </a:xfrm>
          </p:grpSpPr>
          <p:sp>
            <p:nvSpPr>
              <p:cNvPr id="88" name="Cube 87"/>
              <p:cNvSpPr/>
              <p:nvPr/>
            </p:nvSpPr>
            <p:spPr>
              <a:xfrm>
                <a:off x="2356847" y="657975"/>
                <a:ext cx="1096102" cy="730206"/>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Lineworker</a:t>
                </a:r>
              </a:p>
            </p:txBody>
          </p:sp>
          <p:sp>
            <p:nvSpPr>
              <p:cNvPr id="89" name="Cube 88"/>
              <p:cNvSpPr/>
              <p:nvPr/>
            </p:nvSpPr>
            <p:spPr>
              <a:xfrm>
                <a:off x="3292636" y="657975"/>
                <a:ext cx="1097344" cy="730206"/>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Substation Technician</a:t>
                </a:r>
              </a:p>
            </p:txBody>
          </p:sp>
          <p:sp>
            <p:nvSpPr>
              <p:cNvPr id="90" name="Cube 89"/>
              <p:cNvSpPr/>
              <p:nvPr/>
            </p:nvSpPr>
            <p:spPr>
              <a:xfrm>
                <a:off x="4228423" y="657975"/>
                <a:ext cx="1098588" cy="730206"/>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Engineering</a:t>
                </a:r>
              </a:p>
              <a:p>
                <a:pPr algn="ctr">
                  <a:defRPr/>
                </a:pPr>
                <a:r>
                  <a:rPr lang="en-US" sz="1100" dirty="0">
                    <a:solidFill>
                      <a:schemeClr val="tx1"/>
                    </a:solidFill>
                  </a:rPr>
                  <a:t>Technician</a:t>
                </a:r>
              </a:p>
            </p:txBody>
          </p:sp>
          <p:sp>
            <p:nvSpPr>
              <p:cNvPr id="91" name="Cube 90"/>
              <p:cNvSpPr/>
              <p:nvPr/>
            </p:nvSpPr>
            <p:spPr>
              <a:xfrm>
                <a:off x="5165454" y="657975"/>
                <a:ext cx="1096102" cy="730206"/>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Relay</a:t>
                </a:r>
              </a:p>
              <a:p>
                <a:pPr algn="ctr">
                  <a:defRPr/>
                </a:pPr>
                <a:r>
                  <a:rPr lang="en-US" sz="1100" dirty="0">
                    <a:solidFill>
                      <a:schemeClr val="tx1"/>
                    </a:solidFill>
                  </a:rPr>
                  <a:t>Technician</a:t>
                </a:r>
              </a:p>
            </p:txBody>
          </p:sp>
          <p:sp>
            <p:nvSpPr>
              <p:cNvPr id="92" name="Cube 91"/>
              <p:cNvSpPr/>
              <p:nvPr/>
            </p:nvSpPr>
            <p:spPr>
              <a:xfrm>
                <a:off x="6101242" y="657975"/>
                <a:ext cx="1097344" cy="730206"/>
              </a:xfrm>
              <a:prstGeom prst="cube">
                <a:avLst/>
              </a:prstGeom>
              <a:gradFill flip="none" rotWithShape="1">
                <a:gsLst>
                  <a:gs pos="0">
                    <a:schemeClr val="tx2">
                      <a:lumMod val="60000"/>
                      <a:lumOff val="40000"/>
                    </a:schemeClr>
                  </a:gs>
                  <a:gs pos="50000">
                    <a:schemeClr val="accent1">
                      <a:lumMod val="40000"/>
                      <a:lumOff val="60000"/>
                    </a:schemeClr>
                  </a:gs>
                  <a:gs pos="100000">
                    <a:schemeClr val="accent1">
                      <a:lumMod val="20000"/>
                      <a:lumOff val="80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Natural Gas Technology</a:t>
                </a:r>
              </a:p>
            </p:txBody>
          </p:sp>
        </p:grpSp>
        <p:sp>
          <p:nvSpPr>
            <p:cNvPr id="77" name="Cube 76"/>
            <p:cNvSpPr/>
            <p:nvPr/>
          </p:nvSpPr>
          <p:spPr bwMode="auto">
            <a:xfrm>
              <a:off x="649952" y="3933854"/>
              <a:ext cx="1096571" cy="902664"/>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Business Fundamentals</a:t>
              </a:r>
            </a:p>
          </p:txBody>
        </p:sp>
        <p:sp>
          <p:nvSpPr>
            <p:cNvPr id="78" name="Cube 77"/>
            <p:cNvSpPr/>
            <p:nvPr/>
          </p:nvSpPr>
          <p:spPr bwMode="auto">
            <a:xfrm>
              <a:off x="1513142" y="3933854"/>
              <a:ext cx="1023040" cy="878455"/>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Teamwork</a:t>
              </a:r>
            </a:p>
          </p:txBody>
        </p:sp>
        <p:sp>
          <p:nvSpPr>
            <p:cNvPr id="79" name="Cube 78"/>
            <p:cNvSpPr/>
            <p:nvPr/>
          </p:nvSpPr>
          <p:spPr bwMode="auto">
            <a:xfrm>
              <a:off x="2384324" y="3933854"/>
              <a:ext cx="1066200" cy="878455"/>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Following</a:t>
              </a:r>
              <a:br>
                <a:rPr lang="en-US" sz="1100" dirty="0">
                  <a:solidFill>
                    <a:schemeClr val="tx1"/>
                  </a:solidFill>
                </a:rPr>
              </a:br>
              <a:r>
                <a:rPr lang="en-US" sz="1100" dirty="0">
                  <a:solidFill>
                    <a:schemeClr val="tx1"/>
                  </a:solidFill>
                </a:rPr>
                <a:t>Directions</a:t>
              </a:r>
            </a:p>
          </p:txBody>
        </p:sp>
        <p:sp>
          <p:nvSpPr>
            <p:cNvPr id="80" name="Cube 79"/>
            <p:cNvSpPr/>
            <p:nvPr/>
          </p:nvSpPr>
          <p:spPr bwMode="auto">
            <a:xfrm>
              <a:off x="3298666" y="3933854"/>
              <a:ext cx="1186087" cy="909581"/>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Planning, Organizing &amp; Scheduling</a:t>
              </a:r>
            </a:p>
          </p:txBody>
        </p:sp>
        <p:sp>
          <p:nvSpPr>
            <p:cNvPr id="81" name="Cube 80"/>
            <p:cNvSpPr/>
            <p:nvPr/>
          </p:nvSpPr>
          <p:spPr bwMode="auto">
            <a:xfrm>
              <a:off x="4321706" y="3933854"/>
              <a:ext cx="1240436" cy="909581"/>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Problem Solving</a:t>
              </a:r>
              <a:br>
                <a:rPr lang="en-US" sz="1100" dirty="0">
                  <a:solidFill>
                    <a:schemeClr val="tx1"/>
                  </a:solidFill>
                </a:rPr>
              </a:br>
              <a:r>
                <a:rPr lang="en-US" sz="1100" dirty="0">
                  <a:solidFill>
                    <a:schemeClr val="tx1"/>
                  </a:solidFill>
                </a:rPr>
                <a:t>Decision Making</a:t>
              </a:r>
            </a:p>
          </p:txBody>
        </p:sp>
        <p:sp>
          <p:nvSpPr>
            <p:cNvPr id="71" name="Cube 70"/>
            <p:cNvSpPr/>
            <p:nvPr/>
          </p:nvSpPr>
          <p:spPr bwMode="auto">
            <a:xfrm>
              <a:off x="5389505" y="3932125"/>
              <a:ext cx="858395" cy="911311"/>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Ethics</a:t>
              </a:r>
            </a:p>
          </p:txBody>
        </p:sp>
        <p:sp>
          <p:nvSpPr>
            <p:cNvPr id="72" name="Cube 71"/>
            <p:cNvSpPr/>
            <p:nvPr/>
          </p:nvSpPr>
          <p:spPr bwMode="auto">
            <a:xfrm>
              <a:off x="6064072" y="3932125"/>
              <a:ext cx="1317164" cy="911311"/>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Employability &amp;</a:t>
              </a:r>
            </a:p>
            <a:p>
              <a:pPr algn="ctr">
                <a:defRPr/>
              </a:pPr>
              <a:r>
                <a:rPr lang="en-US" sz="1100" spc="-20" dirty="0">
                  <a:solidFill>
                    <a:schemeClr val="tx1"/>
                  </a:solidFill>
                </a:rPr>
                <a:t>Entrepreneurship</a:t>
              </a:r>
            </a:p>
            <a:p>
              <a:pPr algn="ctr">
                <a:defRPr/>
              </a:pPr>
              <a:r>
                <a:rPr lang="en-US" sz="1100" dirty="0">
                  <a:solidFill>
                    <a:schemeClr val="tx1"/>
                  </a:solidFill>
                </a:rPr>
                <a:t>Skills</a:t>
              </a:r>
            </a:p>
          </p:txBody>
        </p:sp>
        <p:sp>
          <p:nvSpPr>
            <p:cNvPr id="82" name="Cube 81"/>
            <p:cNvSpPr/>
            <p:nvPr/>
          </p:nvSpPr>
          <p:spPr bwMode="auto">
            <a:xfrm>
              <a:off x="7216591" y="3933854"/>
              <a:ext cx="1254822" cy="899206"/>
            </a:xfrm>
            <a:prstGeom prst="cube">
              <a:avLst/>
            </a:prstGeom>
            <a:gradFill flip="none" rotWithShape="1">
              <a:gsLst>
                <a:gs pos="0">
                  <a:srgbClr val="D5EC46">
                    <a:tint val="66000"/>
                    <a:satMod val="160000"/>
                  </a:srgbClr>
                </a:gs>
                <a:gs pos="50000">
                  <a:srgbClr val="D5EC46">
                    <a:tint val="44500"/>
                    <a:satMod val="160000"/>
                  </a:srgbClr>
                </a:gs>
                <a:gs pos="100000">
                  <a:srgbClr val="D5EC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000" dirty="0">
                  <a:solidFill>
                    <a:schemeClr val="tx1"/>
                  </a:solidFill>
                </a:rPr>
                <a:t>Working with Basic</a:t>
              </a:r>
            </a:p>
            <a:p>
              <a:pPr algn="ctr">
                <a:defRPr/>
              </a:pPr>
              <a:r>
                <a:rPr lang="en-US" sz="1000" spc="-30" dirty="0">
                  <a:solidFill>
                    <a:schemeClr val="tx1"/>
                  </a:solidFill>
                </a:rPr>
                <a:t>Hand &amp; Power Tools</a:t>
              </a:r>
              <a:br>
                <a:rPr lang="en-US" sz="1000" spc="-30" dirty="0">
                  <a:solidFill>
                    <a:schemeClr val="tx1"/>
                  </a:solidFill>
                </a:rPr>
              </a:br>
              <a:r>
                <a:rPr lang="en-US" sz="1000" dirty="0">
                  <a:solidFill>
                    <a:schemeClr val="tx1"/>
                  </a:solidFill>
                </a:rPr>
                <a:t>&amp; Technology</a:t>
              </a:r>
            </a:p>
          </p:txBody>
        </p:sp>
        <p:sp>
          <p:nvSpPr>
            <p:cNvPr id="52" name="Cube 51"/>
            <p:cNvSpPr/>
            <p:nvPr/>
          </p:nvSpPr>
          <p:spPr bwMode="auto">
            <a:xfrm>
              <a:off x="323858" y="4940273"/>
              <a:ext cx="1102965" cy="906122"/>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100" dirty="0">
                  <a:solidFill>
                    <a:schemeClr val="tx1"/>
                  </a:solidFill>
                </a:rPr>
                <a:t>Mathematics</a:t>
              </a:r>
            </a:p>
          </p:txBody>
        </p:sp>
        <p:sp>
          <p:nvSpPr>
            <p:cNvPr id="53" name="Cube 52"/>
            <p:cNvSpPr/>
            <p:nvPr/>
          </p:nvSpPr>
          <p:spPr bwMode="auto">
            <a:xfrm>
              <a:off x="1252586" y="4940273"/>
              <a:ext cx="1218057" cy="894017"/>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000" dirty="0">
                  <a:solidFill>
                    <a:schemeClr val="tx1"/>
                  </a:solidFill>
                </a:rPr>
                <a:t>Locating,</a:t>
              </a:r>
              <a:br>
                <a:rPr lang="en-US" sz="1000" dirty="0">
                  <a:solidFill>
                    <a:schemeClr val="tx1"/>
                  </a:solidFill>
                </a:rPr>
              </a:br>
              <a:r>
                <a:rPr lang="en-US" sz="1000" dirty="0">
                  <a:solidFill>
                    <a:schemeClr val="tx1"/>
                  </a:solidFill>
                </a:rPr>
                <a:t>Reading &amp; Using Information</a:t>
              </a:r>
            </a:p>
          </p:txBody>
        </p:sp>
        <p:sp>
          <p:nvSpPr>
            <p:cNvPr id="54" name="Cube 53"/>
            <p:cNvSpPr/>
            <p:nvPr/>
          </p:nvSpPr>
          <p:spPr bwMode="auto">
            <a:xfrm>
              <a:off x="2323581" y="4936814"/>
              <a:ext cx="952706" cy="940707"/>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Writing</a:t>
              </a:r>
            </a:p>
          </p:txBody>
        </p:sp>
        <p:sp>
          <p:nvSpPr>
            <p:cNvPr id="55" name="Cube 54"/>
            <p:cNvSpPr/>
            <p:nvPr/>
          </p:nvSpPr>
          <p:spPr bwMode="auto">
            <a:xfrm>
              <a:off x="3094058" y="4936814"/>
              <a:ext cx="999063" cy="897476"/>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Listening</a:t>
              </a:r>
            </a:p>
          </p:txBody>
        </p:sp>
        <p:sp>
          <p:nvSpPr>
            <p:cNvPr id="56" name="Cube 55"/>
            <p:cNvSpPr/>
            <p:nvPr/>
          </p:nvSpPr>
          <p:spPr bwMode="auto">
            <a:xfrm>
              <a:off x="3917286" y="4936814"/>
              <a:ext cx="1013449" cy="919956"/>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Speaking</a:t>
              </a:r>
            </a:p>
          </p:txBody>
        </p:sp>
        <p:sp>
          <p:nvSpPr>
            <p:cNvPr id="57" name="Cube 56"/>
            <p:cNvSpPr/>
            <p:nvPr/>
          </p:nvSpPr>
          <p:spPr bwMode="auto">
            <a:xfrm>
              <a:off x="4738916" y="4936814"/>
              <a:ext cx="1182890" cy="887100"/>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Engineering &amp; Technology</a:t>
              </a:r>
            </a:p>
          </p:txBody>
        </p:sp>
        <p:sp>
          <p:nvSpPr>
            <p:cNvPr id="58" name="Cube 57"/>
            <p:cNvSpPr/>
            <p:nvPr/>
          </p:nvSpPr>
          <p:spPr bwMode="auto">
            <a:xfrm>
              <a:off x="5729986" y="5197929"/>
              <a:ext cx="1203670" cy="625985"/>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Critical &amp; Analytical Thinking</a:t>
              </a:r>
            </a:p>
          </p:txBody>
        </p:sp>
        <p:sp>
          <p:nvSpPr>
            <p:cNvPr id="67" name="Cube 66"/>
            <p:cNvSpPr/>
            <p:nvPr/>
          </p:nvSpPr>
          <p:spPr bwMode="auto">
            <a:xfrm>
              <a:off x="6751427" y="4954107"/>
              <a:ext cx="1075791" cy="880183"/>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Science</a:t>
              </a:r>
            </a:p>
          </p:txBody>
        </p:sp>
        <p:sp>
          <p:nvSpPr>
            <p:cNvPr id="70" name="Cube 69"/>
            <p:cNvSpPr/>
            <p:nvPr/>
          </p:nvSpPr>
          <p:spPr bwMode="auto">
            <a:xfrm>
              <a:off x="7627405" y="4976586"/>
              <a:ext cx="1021442" cy="881913"/>
            </a:xfrm>
            <a:prstGeom prst="cube">
              <a:avLst/>
            </a:prstGeom>
            <a:gradFill flip="none" rotWithShape="1">
              <a:gsLst>
                <a:gs pos="0">
                  <a:srgbClr val="F2CF46">
                    <a:tint val="66000"/>
                    <a:satMod val="160000"/>
                  </a:srgbClr>
                </a:gs>
                <a:gs pos="50000">
                  <a:srgbClr val="F2CF46">
                    <a:tint val="44500"/>
                    <a:satMod val="160000"/>
                  </a:srgbClr>
                </a:gs>
                <a:gs pos="100000">
                  <a:srgbClr val="F2CF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Information Technology</a:t>
              </a:r>
            </a:p>
          </p:txBody>
        </p:sp>
        <p:sp>
          <p:nvSpPr>
            <p:cNvPr id="2" name="Cube 1"/>
            <p:cNvSpPr/>
            <p:nvPr/>
          </p:nvSpPr>
          <p:spPr bwMode="auto">
            <a:xfrm>
              <a:off x="92075" y="5955337"/>
              <a:ext cx="1189284" cy="902664"/>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Interpersonal Skills</a:t>
              </a:r>
            </a:p>
          </p:txBody>
        </p:sp>
        <p:sp>
          <p:nvSpPr>
            <p:cNvPr id="25" name="Cube 24"/>
            <p:cNvSpPr/>
            <p:nvPr/>
          </p:nvSpPr>
          <p:spPr bwMode="auto">
            <a:xfrm>
              <a:off x="1108721" y="5955337"/>
              <a:ext cx="1096571" cy="902664"/>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Integrity</a:t>
              </a:r>
            </a:p>
          </p:txBody>
        </p:sp>
        <p:sp>
          <p:nvSpPr>
            <p:cNvPr id="31" name="Cube 30"/>
            <p:cNvSpPr/>
            <p:nvPr/>
          </p:nvSpPr>
          <p:spPr bwMode="auto">
            <a:xfrm>
              <a:off x="1938343" y="5955337"/>
              <a:ext cx="1240436" cy="902664"/>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Professionalism</a:t>
              </a:r>
            </a:p>
          </p:txBody>
        </p:sp>
        <p:sp>
          <p:nvSpPr>
            <p:cNvPr id="65" name="Cube 64"/>
            <p:cNvSpPr/>
            <p:nvPr/>
          </p:nvSpPr>
          <p:spPr bwMode="auto">
            <a:xfrm>
              <a:off x="2956587" y="5955337"/>
              <a:ext cx="1098170" cy="902664"/>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Reputation</a:t>
              </a:r>
            </a:p>
          </p:txBody>
        </p:sp>
        <p:sp>
          <p:nvSpPr>
            <p:cNvPr id="30" name="Cube 29"/>
            <p:cNvSpPr/>
            <p:nvPr/>
          </p:nvSpPr>
          <p:spPr bwMode="auto">
            <a:xfrm>
              <a:off x="3882119" y="5955337"/>
              <a:ext cx="1096571" cy="902664"/>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Motivation</a:t>
              </a:r>
            </a:p>
          </p:txBody>
        </p:sp>
        <p:sp>
          <p:nvSpPr>
            <p:cNvPr id="29" name="Cube 28"/>
            <p:cNvSpPr/>
            <p:nvPr/>
          </p:nvSpPr>
          <p:spPr bwMode="auto">
            <a:xfrm>
              <a:off x="4756499" y="5955337"/>
              <a:ext cx="1237239" cy="902664"/>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Dependability &amp; Reliability</a:t>
              </a:r>
            </a:p>
          </p:txBody>
        </p:sp>
        <p:sp>
          <p:nvSpPr>
            <p:cNvPr id="28" name="Cube 27"/>
            <p:cNvSpPr/>
            <p:nvPr/>
          </p:nvSpPr>
          <p:spPr bwMode="auto">
            <a:xfrm>
              <a:off x="5821100" y="5955337"/>
              <a:ext cx="1187686" cy="902664"/>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Self- Development</a:t>
              </a:r>
            </a:p>
          </p:txBody>
        </p:sp>
        <p:sp>
          <p:nvSpPr>
            <p:cNvPr id="27" name="Cube 26"/>
            <p:cNvSpPr/>
            <p:nvPr/>
          </p:nvSpPr>
          <p:spPr bwMode="auto">
            <a:xfrm>
              <a:off x="6837746" y="5955337"/>
              <a:ext cx="1096571" cy="902664"/>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Flexibility &amp; Adaptability</a:t>
              </a:r>
            </a:p>
          </p:txBody>
        </p:sp>
        <p:sp>
          <p:nvSpPr>
            <p:cNvPr id="26" name="Cube 25"/>
            <p:cNvSpPr/>
            <p:nvPr/>
          </p:nvSpPr>
          <p:spPr bwMode="auto">
            <a:xfrm>
              <a:off x="7761679" y="5955337"/>
              <a:ext cx="1096571" cy="902664"/>
            </a:xfrm>
            <a:prstGeom prst="cube">
              <a:avLst/>
            </a:prstGeom>
            <a:gradFill flip="none" rotWithShape="1">
              <a:gsLst>
                <a:gs pos="0">
                  <a:srgbClr val="F79646">
                    <a:tint val="66000"/>
                    <a:satMod val="160000"/>
                  </a:srgbClr>
                </a:gs>
                <a:gs pos="50000">
                  <a:srgbClr val="F79646">
                    <a:tint val="44500"/>
                    <a:satMod val="160000"/>
                  </a:srgbClr>
                </a:gs>
                <a:gs pos="100000">
                  <a:srgbClr val="F796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Ability To Learn</a:t>
              </a:r>
            </a:p>
          </p:txBody>
        </p:sp>
        <p:sp>
          <p:nvSpPr>
            <p:cNvPr id="121" name="Cube 120"/>
            <p:cNvSpPr/>
            <p:nvPr/>
          </p:nvSpPr>
          <p:spPr bwMode="auto">
            <a:xfrm>
              <a:off x="1135896" y="1972895"/>
              <a:ext cx="2173960" cy="747032"/>
            </a:xfrm>
            <a:prstGeom prst="cube">
              <a:avLst/>
            </a:prstGeom>
            <a:gradFill flip="none" rotWithShape="1">
              <a:gsLst>
                <a:gs pos="0">
                  <a:srgbClr val="60E146">
                    <a:tint val="66000"/>
                    <a:satMod val="160000"/>
                  </a:srgbClr>
                </a:gs>
                <a:gs pos="50000">
                  <a:srgbClr val="60E146">
                    <a:tint val="44500"/>
                    <a:satMod val="160000"/>
                  </a:srgbClr>
                </a:gs>
                <a:gs pos="100000">
                  <a:srgbClr val="60E1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Non-Nuclear Generation</a:t>
              </a:r>
              <a:br>
                <a:rPr lang="en-US" sz="1100" dirty="0">
                  <a:solidFill>
                    <a:schemeClr val="tx1"/>
                  </a:solidFill>
                </a:rPr>
              </a:br>
              <a:r>
                <a:rPr lang="en-US" sz="800" dirty="0">
                  <a:solidFill>
                    <a:schemeClr val="tx1"/>
                  </a:solidFill>
                </a:rPr>
                <a:t>(Coal, Natural Gas, Oil, Hydro, Solar, Wind, Biofuel, Geothermal)</a:t>
              </a:r>
              <a:endParaRPr lang="en-US" sz="1200" dirty="0">
                <a:solidFill>
                  <a:schemeClr val="tx1"/>
                </a:solidFill>
              </a:endParaRPr>
            </a:p>
          </p:txBody>
        </p:sp>
        <p:sp>
          <p:nvSpPr>
            <p:cNvPr id="122" name="Cube 121"/>
            <p:cNvSpPr/>
            <p:nvPr/>
          </p:nvSpPr>
          <p:spPr bwMode="auto">
            <a:xfrm>
              <a:off x="3113240" y="1971165"/>
              <a:ext cx="1571326" cy="769513"/>
            </a:xfrm>
            <a:prstGeom prst="cube">
              <a:avLst/>
            </a:prstGeom>
            <a:gradFill flip="none" rotWithShape="1">
              <a:gsLst>
                <a:gs pos="0">
                  <a:srgbClr val="60E146">
                    <a:tint val="66000"/>
                    <a:satMod val="160000"/>
                  </a:srgbClr>
                </a:gs>
                <a:gs pos="50000">
                  <a:srgbClr val="60E146">
                    <a:tint val="44500"/>
                    <a:satMod val="160000"/>
                  </a:srgbClr>
                </a:gs>
                <a:gs pos="100000">
                  <a:srgbClr val="60E1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100" dirty="0">
                  <a:solidFill>
                    <a:schemeClr val="tx1"/>
                  </a:solidFill>
                </a:rPr>
                <a:t>Nuclear Generation</a:t>
              </a:r>
              <a:endParaRPr lang="en-US" sz="800" dirty="0">
                <a:solidFill>
                  <a:schemeClr val="tx1"/>
                </a:solidFill>
              </a:endParaRPr>
            </a:p>
          </p:txBody>
        </p:sp>
        <p:sp>
          <p:nvSpPr>
            <p:cNvPr id="123" name="Cube 122"/>
            <p:cNvSpPr/>
            <p:nvPr/>
          </p:nvSpPr>
          <p:spPr bwMode="auto">
            <a:xfrm>
              <a:off x="4495944" y="1972895"/>
              <a:ext cx="1862252" cy="757408"/>
            </a:xfrm>
            <a:prstGeom prst="cube">
              <a:avLst/>
            </a:prstGeom>
            <a:gradFill flip="none" rotWithShape="1">
              <a:gsLst>
                <a:gs pos="0">
                  <a:srgbClr val="60E146">
                    <a:tint val="66000"/>
                    <a:satMod val="160000"/>
                  </a:srgbClr>
                </a:gs>
                <a:gs pos="50000">
                  <a:srgbClr val="60E146">
                    <a:tint val="44500"/>
                    <a:satMod val="160000"/>
                  </a:srgbClr>
                </a:gs>
                <a:gs pos="100000">
                  <a:srgbClr val="60E1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US" sz="1100" dirty="0">
                  <a:solidFill>
                    <a:schemeClr val="tx1"/>
                  </a:solidFill>
                </a:rPr>
                <a:t>Electric </a:t>
              </a:r>
              <a:br>
                <a:rPr lang="en-US" sz="1100" dirty="0">
                  <a:solidFill>
                    <a:schemeClr val="tx1"/>
                  </a:solidFill>
                </a:rPr>
              </a:br>
              <a:r>
                <a:rPr lang="en-US" sz="1100" dirty="0">
                  <a:solidFill>
                    <a:schemeClr val="tx1"/>
                  </a:solidFill>
                </a:rPr>
                <a:t>Transmission &amp;</a:t>
              </a:r>
              <a:br>
                <a:rPr lang="en-US" sz="1100" dirty="0">
                  <a:solidFill>
                    <a:schemeClr val="tx1"/>
                  </a:solidFill>
                </a:rPr>
              </a:br>
              <a:r>
                <a:rPr lang="en-US" sz="1100" dirty="0">
                  <a:solidFill>
                    <a:schemeClr val="tx1"/>
                  </a:solidFill>
                </a:rPr>
                <a:t>Distribution</a:t>
              </a:r>
            </a:p>
          </p:txBody>
        </p:sp>
        <p:sp>
          <p:nvSpPr>
            <p:cNvPr id="124" name="Cube 123"/>
            <p:cNvSpPr/>
            <p:nvPr/>
          </p:nvSpPr>
          <p:spPr bwMode="auto">
            <a:xfrm>
              <a:off x="6172770" y="1978082"/>
              <a:ext cx="1654448" cy="733198"/>
            </a:xfrm>
            <a:prstGeom prst="cube">
              <a:avLst/>
            </a:prstGeom>
            <a:gradFill flip="none" rotWithShape="1">
              <a:gsLst>
                <a:gs pos="0">
                  <a:srgbClr val="60E146">
                    <a:tint val="66000"/>
                    <a:satMod val="160000"/>
                  </a:srgbClr>
                </a:gs>
                <a:gs pos="50000">
                  <a:srgbClr val="60E146">
                    <a:tint val="44500"/>
                    <a:satMod val="160000"/>
                  </a:srgbClr>
                </a:gs>
                <a:gs pos="100000">
                  <a:srgbClr val="60E146">
                    <a:tint val="23500"/>
                    <a:satMod val="160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Gas Transmission &amp; Distribution</a:t>
              </a:r>
            </a:p>
          </p:txBody>
        </p:sp>
        <p:sp>
          <p:nvSpPr>
            <p:cNvPr id="108" name="Trapezoid 107"/>
            <p:cNvSpPr/>
            <p:nvPr/>
          </p:nvSpPr>
          <p:spPr bwMode="auto">
            <a:xfrm>
              <a:off x="1121229" y="1752599"/>
              <a:ext cx="6520543" cy="370115"/>
            </a:xfrm>
            <a:prstGeom prst="trapezoid">
              <a:avLst>
                <a:gd name="adj" fmla="val 47857"/>
              </a:avLst>
            </a:prstGeom>
            <a:gradFill flip="none" rotWithShape="1">
              <a:gsLst>
                <a:gs pos="0">
                  <a:srgbClr val="60CD46">
                    <a:shade val="30000"/>
                    <a:satMod val="115000"/>
                  </a:srgbClr>
                </a:gs>
                <a:gs pos="50000">
                  <a:srgbClr val="60CD46">
                    <a:shade val="67500"/>
                    <a:satMod val="115000"/>
                  </a:srgbClr>
                </a:gs>
                <a:gs pos="100000">
                  <a:srgbClr val="60CD46">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09" name="Trapezoid 4"/>
            <p:cNvSpPr/>
            <p:nvPr/>
          </p:nvSpPr>
          <p:spPr bwMode="auto">
            <a:xfrm>
              <a:off x="2887670" y="1719942"/>
              <a:ext cx="2852924" cy="4463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none" lIns="25400" tIns="25400" rIns="25400" bIns="25400" anchor="ctr"/>
            <a:lstStyle>
              <a:lvl1pPr defTabSz="889000" eaLnBrk="0" hangingPunct="0">
                <a:defRPr sz="2400">
                  <a:solidFill>
                    <a:schemeClr val="tx1"/>
                  </a:solidFill>
                  <a:latin typeface="Arial" pitchFamily="34" charset="0"/>
                  <a:ea typeface="ＭＳ Ｐゴシック" pitchFamily="34" charset="-128"/>
                </a:defRPr>
              </a:lvl1pPr>
              <a:lvl2pPr marL="742950" indent="-285750" defTabSz="889000" eaLnBrk="0" hangingPunct="0">
                <a:defRPr sz="2400">
                  <a:solidFill>
                    <a:schemeClr val="tx1"/>
                  </a:solidFill>
                  <a:latin typeface="Arial" pitchFamily="34" charset="0"/>
                  <a:ea typeface="ＭＳ Ｐゴシック" pitchFamily="34" charset="-128"/>
                </a:defRPr>
              </a:lvl2pPr>
              <a:lvl3pPr marL="1143000" indent="-228600" defTabSz="889000" eaLnBrk="0" hangingPunct="0">
                <a:defRPr sz="2400">
                  <a:solidFill>
                    <a:schemeClr val="tx1"/>
                  </a:solidFill>
                  <a:latin typeface="Arial" pitchFamily="34" charset="0"/>
                  <a:ea typeface="ＭＳ Ｐゴシック" pitchFamily="34" charset="-128"/>
                </a:defRPr>
              </a:lvl3pPr>
              <a:lvl4pPr marL="1600200" indent="-228600" defTabSz="889000" eaLnBrk="0" hangingPunct="0">
                <a:defRPr sz="2400">
                  <a:solidFill>
                    <a:schemeClr val="tx1"/>
                  </a:solidFill>
                  <a:latin typeface="Arial" pitchFamily="34" charset="0"/>
                  <a:ea typeface="ＭＳ Ｐゴシック" pitchFamily="34" charset="-128"/>
                </a:defRPr>
              </a:lvl4pPr>
              <a:lvl5pPr marL="2057400" indent="-228600" defTabSz="889000" eaLnBrk="0" hangingPunct="0">
                <a:defRPr sz="2400">
                  <a:solidFill>
                    <a:schemeClr val="tx1"/>
                  </a:solidFill>
                  <a:latin typeface="Arial" pitchFamily="34" charset="0"/>
                  <a:ea typeface="ＭＳ Ｐゴシック" pitchFamily="34" charset="-128"/>
                </a:defRPr>
              </a:lvl5pPr>
              <a:lvl6pPr marL="25146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pPr>
              <a:r>
                <a:rPr lang="en-US" sz="2000">
                  <a:latin typeface="Calibri" pitchFamily="34" charset="0"/>
                </a:rPr>
                <a:t>Tier 5 – Industry-Specific Technical Competencies</a:t>
              </a:r>
            </a:p>
          </p:txBody>
        </p:sp>
        <p:sp>
          <p:nvSpPr>
            <p:cNvPr id="100" name="Cube 99"/>
            <p:cNvSpPr/>
            <p:nvPr/>
          </p:nvSpPr>
          <p:spPr bwMode="auto">
            <a:xfrm>
              <a:off x="822960" y="2971799"/>
              <a:ext cx="1528354" cy="761999"/>
            </a:xfrm>
            <a:prstGeom prst="cube">
              <a:avLst/>
            </a:prstGeom>
            <a:gradFill flip="none" rotWithShape="1">
              <a:gsLst>
                <a:gs pos="0">
                  <a:srgbClr val="98E746">
                    <a:tint val="66000"/>
                    <a:satMod val="160000"/>
                  </a:srgbClr>
                </a:gs>
                <a:gs pos="50000">
                  <a:srgbClr val="98E746">
                    <a:tint val="44500"/>
                    <a:satMod val="160000"/>
                  </a:srgbClr>
                </a:gs>
                <a:gs pos="100000">
                  <a:srgbClr val="98E746">
                    <a:tint val="23500"/>
                    <a:satMod val="160000"/>
                  </a:srgbClr>
                </a:gs>
              </a:gsLst>
              <a:lin ang="16200000" scaled="1"/>
              <a:tileRect/>
            </a:gradFill>
            <a:ln>
              <a:solidFill>
                <a:schemeClr val="bg1"/>
              </a:solidFill>
            </a:ln>
            <a:sp3d prstMaterial="translucentPowder">
              <a:bevelT w="127000" h="25400" prst="softRound"/>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txBody>
            <a:bodyPr anchor="ctr"/>
            <a:lstStyle/>
            <a:p>
              <a:pPr algn="ctr">
                <a:defRPr/>
              </a:pPr>
              <a:r>
                <a:rPr lang="en-US" sz="1100" dirty="0">
                  <a:solidFill>
                    <a:schemeClr val="tx1"/>
                  </a:solidFill>
                </a:rPr>
                <a:t>Safety Awareness</a:t>
              </a:r>
            </a:p>
          </p:txBody>
        </p:sp>
        <p:sp>
          <p:nvSpPr>
            <p:cNvPr id="101" name="Cube 100"/>
            <p:cNvSpPr/>
            <p:nvPr/>
          </p:nvSpPr>
          <p:spPr bwMode="auto">
            <a:xfrm>
              <a:off x="2095734" y="2988996"/>
              <a:ext cx="1432326" cy="730653"/>
            </a:xfrm>
            <a:prstGeom prst="cube">
              <a:avLst/>
            </a:prstGeom>
            <a:gradFill flip="none" rotWithShape="1">
              <a:gsLst>
                <a:gs pos="0">
                  <a:srgbClr val="98E746">
                    <a:tint val="66000"/>
                    <a:satMod val="160000"/>
                  </a:srgbClr>
                </a:gs>
                <a:gs pos="50000">
                  <a:srgbClr val="98E746">
                    <a:tint val="44500"/>
                    <a:satMod val="160000"/>
                  </a:srgbClr>
                </a:gs>
                <a:gs pos="100000">
                  <a:srgbClr val="98E746">
                    <a:tint val="23500"/>
                    <a:satMod val="160000"/>
                  </a:srgbClr>
                </a:gs>
              </a:gsLst>
              <a:lin ang="16200000" scaled="1"/>
              <a:tileRect/>
            </a:gradFill>
            <a:ln>
              <a:solidFill>
                <a:schemeClr val="bg1"/>
              </a:solidFill>
            </a:ln>
            <a:sp3d prstMaterial="translucentPowder">
              <a:bevelT w="127000" h="25400" prst="softRound"/>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txBody>
            <a:bodyPr anchor="ctr"/>
            <a:lstStyle/>
            <a:p>
              <a:pPr algn="ctr">
                <a:defRPr/>
              </a:pPr>
              <a:r>
                <a:rPr lang="en-US" sz="1100" dirty="0">
                  <a:solidFill>
                    <a:schemeClr val="tx1"/>
                  </a:solidFill>
                </a:rPr>
                <a:t>Industry Principles &amp; Concepts</a:t>
              </a:r>
            </a:p>
          </p:txBody>
        </p:sp>
        <p:sp>
          <p:nvSpPr>
            <p:cNvPr id="102" name="Cube 101"/>
            <p:cNvSpPr/>
            <p:nvPr/>
          </p:nvSpPr>
          <p:spPr bwMode="auto">
            <a:xfrm>
              <a:off x="3352801" y="2999513"/>
              <a:ext cx="1621970" cy="723400"/>
            </a:xfrm>
            <a:prstGeom prst="cube">
              <a:avLst/>
            </a:prstGeom>
            <a:gradFill flip="none" rotWithShape="1">
              <a:gsLst>
                <a:gs pos="0">
                  <a:srgbClr val="98E746">
                    <a:tint val="66000"/>
                    <a:satMod val="160000"/>
                  </a:srgbClr>
                </a:gs>
                <a:gs pos="50000">
                  <a:srgbClr val="98E746">
                    <a:tint val="44500"/>
                    <a:satMod val="160000"/>
                  </a:srgbClr>
                </a:gs>
                <a:gs pos="100000">
                  <a:srgbClr val="98E746">
                    <a:tint val="23500"/>
                    <a:satMod val="160000"/>
                  </a:srgbClr>
                </a:gs>
              </a:gsLst>
              <a:lin ang="16200000" scaled="1"/>
              <a:tileRect/>
            </a:gradFill>
            <a:ln>
              <a:solidFill>
                <a:schemeClr val="bg1"/>
              </a:solidFill>
            </a:ln>
            <a:sp3d prstMaterial="translucentPowder">
              <a:bevelT w="127000" h="25400" prst="softRound"/>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txBody>
            <a:bodyPr wrap="none" lIns="0" rIns="0" anchor="ctr"/>
            <a:lstStyle/>
            <a:p>
              <a:pPr algn="ctr">
                <a:defRPr/>
              </a:pPr>
              <a:r>
                <a:rPr lang="en-US" sz="1100" dirty="0">
                  <a:solidFill>
                    <a:schemeClr val="tx1"/>
                  </a:solidFill>
                </a:rPr>
                <a:t>Environmental</a:t>
              </a:r>
              <a:br>
                <a:rPr lang="en-US" sz="1100" dirty="0">
                  <a:solidFill>
                    <a:schemeClr val="tx1"/>
                  </a:solidFill>
                </a:rPr>
              </a:br>
              <a:r>
                <a:rPr lang="en-US" sz="1100" dirty="0">
                  <a:solidFill>
                    <a:schemeClr val="tx1"/>
                  </a:solidFill>
                </a:rPr>
                <a:t>Laws &amp;</a:t>
              </a:r>
              <a:br>
                <a:rPr lang="en-US" sz="1100" dirty="0">
                  <a:solidFill>
                    <a:schemeClr val="tx1"/>
                  </a:solidFill>
                </a:rPr>
              </a:br>
              <a:r>
                <a:rPr lang="en-US" sz="1100" dirty="0">
                  <a:solidFill>
                    <a:schemeClr val="tx1"/>
                  </a:solidFill>
                </a:rPr>
                <a:t>Regulations</a:t>
              </a:r>
            </a:p>
          </p:txBody>
        </p:sp>
        <p:sp>
          <p:nvSpPr>
            <p:cNvPr id="103" name="Cube 102"/>
            <p:cNvSpPr/>
            <p:nvPr/>
          </p:nvSpPr>
          <p:spPr bwMode="auto">
            <a:xfrm>
              <a:off x="4811485" y="2786743"/>
              <a:ext cx="2013858" cy="963385"/>
            </a:xfrm>
            <a:prstGeom prst="cube">
              <a:avLst/>
            </a:prstGeom>
            <a:gradFill flip="none" rotWithShape="1">
              <a:gsLst>
                <a:gs pos="0">
                  <a:srgbClr val="98E746">
                    <a:tint val="66000"/>
                    <a:satMod val="160000"/>
                  </a:srgbClr>
                </a:gs>
                <a:gs pos="50000">
                  <a:srgbClr val="98E746">
                    <a:tint val="44500"/>
                    <a:satMod val="160000"/>
                  </a:srgbClr>
                </a:gs>
                <a:gs pos="100000">
                  <a:srgbClr val="98E746">
                    <a:tint val="23500"/>
                    <a:satMod val="160000"/>
                  </a:srgbClr>
                </a:gs>
              </a:gsLst>
              <a:lin ang="16200000" scaled="1"/>
              <a:tileRect/>
            </a:gradFill>
            <a:ln>
              <a:solidFill>
                <a:schemeClr val="bg1"/>
              </a:solidFill>
            </a:ln>
            <a:sp3d prstMaterial="translucentPowder">
              <a:bevelT w="127000" h="25400" prst="softRound"/>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txBody>
            <a:bodyPr anchor="ctr"/>
            <a:lstStyle/>
            <a:p>
              <a:pPr algn="ctr">
                <a:lnSpc>
                  <a:spcPts val="1100"/>
                </a:lnSpc>
                <a:defRPr/>
              </a:pPr>
              <a:r>
                <a:rPr lang="en-US" sz="1100" dirty="0">
                  <a:solidFill>
                    <a:schemeClr val="tx1"/>
                  </a:solidFill>
                </a:rPr>
                <a:t>Quality Control &amp; Continuous Improvement</a:t>
              </a:r>
            </a:p>
          </p:txBody>
        </p:sp>
        <p:sp>
          <p:nvSpPr>
            <p:cNvPr id="104" name="Cube 103"/>
            <p:cNvSpPr/>
            <p:nvPr/>
          </p:nvSpPr>
          <p:spPr bwMode="auto">
            <a:xfrm>
              <a:off x="6596743" y="2982686"/>
              <a:ext cx="1578428" cy="772885"/>
            </a:xfrm>
            <a:prstGeom prst="cube">
              <a:avLst/>
            </a:prstGeom>
            <a:gradFill flip="none" rotWithShape="1">
              <a:gsLst>
                <a:gs pos="0">
                  <a:srgbClr val="98E746">
                    <a:tint val="66000"/>
                    <a:satMod val="160000"/>
                  </a:srgbClr>
                </a:gs>
                <a:gs pos="50000">
                  <a:srgbClr val="98E746">
                    <a:tint val="44500"/>
                    <a:satMod val="160000"/>
                  </a:srgbClr>
                </a:gs>
                <a:gs pos="100000">
                  <a:srgbClr val="98E746">
                    <a:tint val="23500"/>
                    <a:satMod val="160000"/>
                  </a:srgbClr>
                </a:gs>
              </a:gsLst>
              <a:lin ang="16200000" scaled="1"/>
              <a:tileRect/>
            </a:gradFill>
            <a:ln>
              <a:solidFill>
                <a:schemeClr val="bg1"/>
              </a:solidFill>
            </a:ln>
            <a:sp3d prstMaterial="translucentPowder">
              <a:bevelT w="127000" h="25400" prst="softRound"/>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txBody>
            <a:bodyPr lIns="0" rIns="0" anchor="ctr"/>
            <a:lstStyle/>
            <a:p>
              <a:pPr algn="ctr">
                <a:defRPr/>
              </a:pPr>
              <a:r>
                <a:rPr lang="en-US" sz="1100" spc="-40" dirty="0">
                  <a:solidFill>
                    <a:schemeClr val="tx1"/>
                  </a:solidFill>
                </a:rPr>
                <a:t>Troubleshooting</a:t>
              </a:r>
            </a:p>
          </p:txBody>
        </p:sp>
        <p:sp>
          <p:nvSpPr>
            <p:cNvPr id="86" name="Trapezoid 85"/>
            <p:cNvSpPr/>
            <p:nvPr/>
          </p:nvSpPr>
          <p:spPr bwMode="auto">
            <a:xfrm>
              <a:off x="830579" y="2732315"/>
              <a:ext cx="7192192" cy="435427"/>
            </a:xfrm>
            <a:prstGeom prst="trapezoid">
              <a:avLst>
                <a:gd name="adj" fmla="val 47857"/>
              </a:avLst>
            </a:prstGeom>
            <a:gradFill flip="none" rotWithShape="1">
              <a:gsLst>
                <a:gs pos="0">
                  <a:srgbClr val="AEE92B">
                    <a:shade val="30000"/>
                    <a:satMod val="115000"/>
                  </a:srgbClr>
                </a:gs>
                <a:gs pos="50000">
                  <a:srgbClr val="AEE92B">
                    <a:shade val="67500"/>
                    <a:satMod val="115000"/>
                  </a:srgbClr>
                </a:gs>
                <a:gs pos="100000">
                  <a:srgbClr val="AEE92B">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5">
                <a:hueOff val="-6208672"/>
                <a:satOff val="24882"/>
                <a:lumOff val="5392"/>
                <a:alphaOff val="0"/>
              </a:schemeClr>
            </a:fillRef>
            <a:effectRef idx="0">
              <a:schemeClr val="accent5">
                <a:hueOff val="-6208672"/>
                <a:satOff val="24882"/>
                <a:lumOff val="5392"/>
                <a:alphaOff val="0"/>
              </a:schemeClr>
            </a:effectRef>
            <a:fontRef idx="minor">
              <a:schemeClr val="lt1"/>
            </a:fontRef>
          </p:style>
        </p:sp>
        <p:sp>
          <p:nvSpPr>
            <p:cNvPr id="87" name="Trapezoid 4"/>
            <p:cNvSpPr/>
            <p:nvPr/>
          </p:nvSpPr>
          <p:spPr bwMode="auto">
            <a:xfrm>
              <a:off x="1055915" y="2688771"/>
              <a:ext cx="6553199" cy="391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400">
                  <a:solidFill>
                    <a:schemeClr val="tx1"/>
                  </a:solidFill>
                  <a:latin typeface="Arial" pitchFamily="34" charset="0"/>
                  <a:ea typeface="ＭＳ Ｐゴシック" pitchFamily="34" charset="-128"/>
                </a:defRPr>
              </a:lvl1pPr>
              <a:lvl2pPr marL="742950" indent="-285750" defTabSz="889000" eaLnBrk="0" hangingPunct="0">
                <a:defRPr sz="2400">
                  <a:solidFill>
                    <a:schemeClr val="tx1"/>
                  </a:solidFill>
                  <a:latin typeface="Arial" pitchFamily="34" charset="0"/>
                  <a:ea typeface="ＭＳ Ｐゴシック" pitchFamily="34" charset="-128"/>
                </a:defRPr>
              </a:lvl2pPr>
              <a:lvl3pPr marL="1143000" indent="-228600" defTabSz="889000" eaLnBrk="0" hangingPunct="0">
                <a:defRPr sz="2400">
                  <a:solidFill>
                    <a:schemeClr val="tx1"/>
                  </a:solidFill>
                  <a:latin typeface="Arial" pitchFamily="34" charset="0"/>
                  <a:ea typeface="ＭＳ Ｐゴシック" pitchFamily="34" charset="-128"/>
                </a:defRPr>
              </a:lvl3pPr>
              <a:lvl4pPr marL="1600200" indent="-228600" defTabSz="889000" eaLnBrk="0" hangingPunct="0">
                <a:defRPr sz="2400">
                  <a:solidFill>
                    <a:schemeClr val="tx1"/>
                  </a:solidFill>
                  <a:latin typeface="Arial" pitchFamily="34" charset="0"/>
                  <a:ea typeface="ＭＳ Ｐゴシック" pitchFamily="34" charset="-128"/>
                </a:defRPr>
              </a:lvl4pPr>
              <a:lvl5pPr marL="2057400" indent="-228600" defTabSz="889000" eaLnBrk="0" hangingPunct="0">
                <a:defRPr sz="2400">
                  <a:solidFill>
                    <a:schemeClr val="tx1"/>
                  </a:solidFill>
                  <a:latin typeface="Arial" pitchFamily="34" charset="0"/>
                  <a:ea typeface="ＭＳ Ｐゴシック" pitchFamily="34" charset="-128"/>
                </a:defRPr>
              </a:lvl5pPr>
              <a:lvl6pPr marL="25146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pPr>
              <a:r>
                <a:rPr lang="en-US" sz="2000">
                  <a:latin typeface="Calibri" pitchFamily="34" charset="0"/>
                </a:rPr>
                <a:t>Tier 4 – Industry-Wide Technical Competencies</a:t>
              </a:r>
            </a:p>
          </p:txBody>
        </p:sp>
        <p:sp>
          <p:nvSpPr>
            <p:cNvPr id="61" name="Trapezoid 60"/>
            <p:cNvSpPr/>
            <p:nvPr/>
          </p:nvSpPr>
          <p:spPr bwMode="auto">
            <a:xfrm>
              <a:off x="645837" y="3755572"/>
              <a:ext cx="7616420" cy="368753"/>
            </a:xfrm>
            <a:prstGeom prst="trapezoid">
              <a:avLst>
                <a:gd name="adj" fmla="val 4785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62" name="Trapezoid 4"/>
            <p:cNvSpPr/>
            <p:nvPr/>
          </p:nvSpPr>
          <p:spPr bwMode="auto">
            <a:xfrm>
              <a:off x="2462595" y="3679371"/>
              <a:ext cx="4263273" cy="3840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400">
                  <a:solidFill>
                    <a:schemeClr val="tx1"/>
                  </a:solidFill>
                  <a:latin typeface="Arial" pitchFamily="34" charset="0"/>
                  <a:ea typeface="ＭＳ Ｐゴシック" pitchFamily="34" charset="-128"/>
                </a:defRPr>
              </a:lvl1pPr>
              <a:lvl2pPr marL="742950" indent="-285750" defTabSz="889000" eaLnBrk="0" hangingPunct="0">
                <a:defRPr sz="2400">
                  <a:solidFill>
                    <a:schemeClr val="tx1"/>
                  </a:solidFill>
                  <a:latin typeface="Arial" pitchFamily="34" charset="0"/>
                  <a:ea typeface="ＭＳ Ｐゴシック" pitchFamily="34" charset="-128"/>
                </a:defRPr>
              </a:lvl2pPr>
              <a:lvl3pPr marL="1143000" indent="-228600" defTabSz="889000" eaLnBrk="0" hangingPunct="0">
                <a:defRPr sz="2400">
                  <a:solidFill>
                    <a:schemeClr val="tx1"/>
                  </a:solidFill>
                  <a:latin typeface="Arial" pitchFamily="34" charset="0"/>
                  <a:ea typeface="ＭＳ Ｐゴシック" pitchFamily="34" charset="-128"/>
                </a:defRPr>
              </a:lvl3pPr>
              <a:lvl4pPr marL="1600200" indent="-228600" defTabSz="889000" eaLnBrk="0" hangingPunct="0">
                <a:defRPr sz="2400">
                  <a:solidFill>
                    <a:schemeClr val="tx1"/>
                  </a:solidFill>
                  <a:latin typeface="Arial" pitchFamily="34" charset="0"/>
                  <a:ea typeface="ＭＳ Ｐゴシック" pitchFamily="34" charset="-128"/>
                </a:defRPr>
              </a:lvl4pPr>
              <a:lvl5pPr marL="2057400" indent="-228600" defTabSz="889000" eaLnBrk="0" hangingPunct="0">
                <a:defRPr sz="2400">
                  <a:solidFill>
                    <a:schemeClr val="tx1"/>
                  </a:solidFill>
                  <a:latin typeface="Arial" pitchFamily="34" charset="0"/>
                  <a:ea typeface="ＭＳ Ｐゴシック" pitchFamily="34" charset="-128"/>
                </a:defRPr>
              </a:lvl5pPr>
              <a:lvl6pPr marL="25146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pPr>
              <a:r>
                <a:rPr lang="en-US" sz="2000">
                  <a:latin typeface="Calibri" pitchFamily="34" charset="0"/>
                </a:rPr>
                <a:t>Tier 3 – Workplace Competencies</a:t>
              </a:r>
            </a:p>
          </p:txBody>
        </p:sp>
        <p:sp>
          <p:nvSpPr>
            <p:cNvPr id="34" name="Trapezoid 33"/>
            <p:cNvSpPr/>
            <p:nvPr/>
          </p:nvSpPr>
          <p:spPr bwMode="auto">
            <a:xfrm>
              <a:off x="350126" y="4844142"/>
              <a:ext cx="8153794" cy="458290"/>
            </a:xfrm>
            <a:prstGeom prst="trapezoid">
              <a:avLst>
                <a:gd name="adj" fmla="val 47857"/>
              </a:avLst>
            </a:prstGeom>
            <a:gradFill flip="none" rotWithShape="1">
              <a:gsLst>
                <a:gs pos="0">
                  <a:srgbClr val="FCAD10">
                    <a:shade val="30000"/>
                    <a:satMod val="115000"/>
                  </a:srgbClr>
                </a:gs>
                <a:gs pos="50000">
                  <a:srgbClr val="FCAD10">
                    <a:shade val="67500"/>
                    <a:satMod val="115000"/>
                  </a:srgbClr>
                </a:gs>
                <a:gs pos="100000">
                  <a:srgbClr val="FCAD10">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5">
                <a:hueOff val="-8692142"/>
                <a:satOff val="34835"/>
                <a:lumOff val="7549"/>
                <a:alphaOff val="0"/>
              </a:schemeClr>
            </a:fillRef>
            <a:effectRef idx="0">
              <a:schemeClr val="accent5">
                <a:hueOff val="-8692142"/>
                <a:satOff val="34835"/>
                <a:lumOff val="7549"/>
                <a:alphaOff val="0"/>
              </a:schemeClr>
            </a:effectRef>
            <a:fontRef idx="minor">
              <a:schemeClr val="lt1"/>
            </a:fontRef>
          </p:style>
        </p:sp>
        <p:sp>
          <p:nvSpPr>
            <p:cNvPr id="35" name="Trapezoid 4"/>
            <p:cNvSpPr/>
            <p:nvPr/>
          </p:nvSpPr>
          <p:spPr bwMode="auto">
            <a:xfrm>
              <a:off x="2171903" y="4688560"/>
              <a:ext cx="4036810" cy="7365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400">
                  <a:solidFill>
                    <a:schemeClr val="tx1"/>
                  </a:solidFill>
                  <a:latin typeface="Arial" pitchFamily="34" charset="0"/>
                  <a:ea typeface="ＭＳ Ｐゴシック" pitchFamily="34" charset="-128"/>
                </a:defRPr>
              </a:lvl1pPr>
              <a:lvl2pPr marL="742950" indent="-285750" defTabSz="889000" eaLnBrk="0" hangingPunct="0">
                <a:defRPr sz="2400">
                  <a:solidFill>
                    <a:schemeClr val="tx1"/>
                  </a:solidFill>
                  <a:latin typeface="Arial" pitchFamily="34" charset="0"/>
                  <a:ea typeface="ＭＳ Ｐゴシック" pitchFamily="34" charset="-128"/>
                </a:defRPr>
              </a:lvl2pPr>
              <a:lvl3pPr marL="1143000" indent="-228600" defTabSz="889000" eaLnBrk="0" hangingPunct="0">
                <a:defRPr sz="2400">
                  <a:solidFill>
                    <a:schemeClr val="tx1"/>
                  </a:solidFill>
                  <a:latin typeface="Arial" pitchFamily="34" charset="0"/>
                  <a:ea typeface="ＭＳ Ｐゴシック" pitchFamily="34" charset="-128"/>
                </a:defRPr>
              </a:lvl3pPr>
              <a:lvl4pPr marL="1600200" indent="-228600" defTabSz="889000" eaLnBrk="0" hangingPunct="0">
                <a:defRPr sz="2400">
                  <a:solidFill>
                    <a:schemeClr val="tx1"/>
                  </a:solidFill>
                  <a:latin typeface="Arial" pitchFamily="34" charset="0"/>
                  <a:ea typeface="ＭＳ Ｐゴシック" pitchFamily="34" charset="-128"/>
                </a:defRPr>
              </a:lvl4pPr>
              <a:lvl5pPr marL="2057400" indent="-228600" defTabSz="889000" eaLnBrk="0" hangingPunct="0">
                <a:defRPr sz="2400">
                  <a:solidFill>
                    <a:schemeClr val="tx1"/>
                  </a:solidFill>
                  <a:latin typeface="Arial" pitchFamily="34" charset="0"/>
                  <a:ea typeface="ＭＳ Ｐゴシック" pitchFamily="34" charset="-128"/>
                </a:defRPr>
              </a:lvl5pPr>
              <a:lvl6pPr marL="25146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pPr>
              <a:r>
                <a:rPr lang="en-US" sz="2000">
                  <a:latin typeface="Calibri" pitchFamily="34" charset="0"/>
                </a:rPr>
                <a:t>Tier 2 – Academic Competencies</a:t>
              </a:r>
            </a:p>
          </p:txBody>
        </p:sp>
        <p:sp>
          <p:nvSpPr>
            <p:cNvPr id="5" name="Trapezoid 4"/>
            <p:cNvSpPr/>
            <p:nvPr/>
          </p:nvSpPr>
          <p:spPr bwMode="auto">
            <a:xfrm>
              <a:off x="121506" y="5856514"/>
              <a:ext cx="8510865" cy="413658"/>
            </a:xfrm>
            <a:prstGeom prst="trapezoid">
              <a:avLst>
                <a:gd name="adj" fmla="val 47857"/>
              </a:avLst>
            </a:prstGeom>
            <a:gradFill flip="none" rotWithShape="1">
              <a:gsLst>
                <a:gs pos="0">
                  <a:srgbClr val="F65912">
                    <a:shade val="30000"/>
                    <a:satMod val="115000"/>
                  </a:srgbClr>
                </a:gs>
                <a:gs pos="50000">
                  <a:srgbClr val="F65912">
                    <a:shade val="67500"/>
                    <a:satMod val="115000"/>
                  </a:srgbClr>
                </a:gs>
                <a:gs pos="100000">
                  <a:srgbClr val="F65912">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6" name="Trapezoid 4"/>
            <p:cNvSpPr/>
            <p:nvPr/>
          </p:nvSpPr>
          <p:spPr bwMode="auto">
            <a:xfrm>
              <a:off x="1648856" y="5780314"/>
              <a:ext cx="5673028" cy="5254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25400" tIns="25400" rIns="25400" bIns="25400" anchor="ctr"/>
            <a:lstStyle>
              <a:lvl1pPr defTabSz="889000" eaLnBrk="0" hangingPunct="0">
                <a:defRPr sz="2400">
                  <a:solidFill>
                    <a:schemeClr val="tx1"/>
                  </a:solidFill>
                  <a:latin typeface="Arial" pitchFamily="34" charset="0"/>
                  <a:ea typeface="ＭＳ Ｐゴシック" pitchFamily="34" charset="-128"/>
                </a:defRPr>
              </a:lvl1pPr>
              <a:lvl2pPr marL="742950" indent="-285750" defTabSz="889000" eaLnBrk="0" hangingPunct="0">
                <a:defRPr sz="2400">
                  <a:solidFill>
                    <a:schemeClr val="tx1"/>
                  </a:solidFill>
                  <a:latin typeface="Arial" pitchFamily="34" charset="0"/>
                  <a:ea typeface="ＭＳ Ｐゴシック" pitchFamily="34" charset="-128"/>
                </a:defRPr>
              </a:lvl2pPr>
              <a:lvl3pPr marL="1143000" indent="-228600" defTabSz="889000" eaLnBrk="0" hangingPunct="0">
                <a:defRPr sz="2400">
                  <a:solidFill>
                    <a:schemeClr val="tx1"/>
                  </a:solidFill>
                  <a:latin typeface="Arial" pitchFamily="34" charset="0"/>
                  <a:ea typeface="ＭＳ Ｐゴシック" pitchFamily="34" charset="-128"/>
                </a:defRPr>
              </a:lvl3pPr>
              <a:lvl4pPr marL="1600200" indent="-228600" defTabSz="889000" eaLnBrk="0" hangingPunct="0">
                <a:defRPr sz="2400">
                  <a:solidFill>
                    <a:schemeClr val="tx1"/>
                  </a:solidFill>
                  <a:latin typeface="Arial" pitchFamily="34" charset="0"/>
                  <a:ea typeface="ＭＳ Ｐゴシック" pitchFamily="34" charset="-128"/>
                </a:defRPr>
              </a:lvl4pPr>
              <a:lvl5pPr marL="2057400" indent="-228600" defTabSz="889000" eaLnBrk="0" hangingPunct="0">
                <a:defRPr sz="2400">
                  <a:solidFill>
                    <a:schemeClr val="tx1"/>
                  </a:solidFill>
                  <a:latin typeface="Arial" pitchFamily="34" charset="0"/>
                  <a:ea typeface="ＭＳ Ｐゴシック" pitchFamily="34" charset="-128"/>
                </a:defRPr>
              </a:lvl5pPr>
              <a:lvl6pPr marL="25146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889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spcAft>
                  <a:spcPct val="35000"/>
                </a:spcAft>
              </a:pPr>
              <a:r>
                <a:rPr lang="en-US" sz="2000">
                  <a:latin typeface="Calibri" pitchFamily="34" charset="0"/>
                </a:rPr>
                <a:t>Tier 1 – Personal Effectiveness Competencies</a:t>
              </a:r>
            </a:p>
          </p:txBody>
        </p:sp>
        <p:grpSp>
          <p:nvGrpSpPr>
            <p:cNvPr id="28742" name="Group 92"/>
            <p:cNvGrpSpPr>
              <a:grpSpLocks/>
            </p:cNvGrpSpPr>
            <p:nvPr/>
          </p:nvGrpSpPr>
          <p:grpSpPr bwMode="auto">
            <a:xfrm>
              <a:off x="1360715" y="217714"/>
              <a:ext cx="6019799" cy="533400"/>
              <a:chOff x="2445488" y="38084"/>
              <a:chExt cx="4582633" cy="430578"/>
            </a:xfrm>
          </p:grpSpPr>
          <p:sp>
            <p:nvSpPr>
              <p:cNvPr id="68" name="Trapezoid 67"/>
              <p:cNvSpPr/>
              <p:nvPr/>
            </p:nvSpPr>
            <p:spPr>
              <a:xfrm>
                <a:off x="2445488" y="107533"/>
                <a:ext cx="4582633" cy="333971"/>
              </a:xfrm>
              <a:prstGeom prst="trapezoid">
                <a:avLst>
                  <a:gd name="adj" fmla="val 47857"/>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sp>
          <p:sp>
            <p:nvSpPr>
              <p:cNvPr id="69" name="Trapezoid 4"/>
              <p:cNvSpPr/>
              <p:nvPr/>
            </p:nvSpPr>
            <p:spPr>
              <a:xfrm>
                <a:off x="3163043" y="38084"/>
                <a:ext cx="3147523" cy="430578"/>
              </a:xfrm>
              <a:prstGeom prst="rect">
                <a:avLst/>
              </a:prstGeom>
              <a:noFill/>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wrap="none" lIns="25400" tIns="25400" rIns="25400" bIns="25400" spcCol="1270" anchor="ctr"/>
              <a:lstStyle/>
              <a:p>
                <a:pPr algn="ctr" defTabSz="889000">
                  <a:lnSpc>
                    <a:spcPct val="90000"/>
                  </a:lnSpc>
                  <a:spcAft>
                    <a:spcPct val="35000"/>
                  </a:spcAft>
                  <a:defRPr/>
                </a:pPr>
                <a:r>
                  <a:rPr lang="en-US" sz="2000" dirty="0">
                    <a:solidFill>
                      <a:schemeClr val="tx1"/>
                    </a:solidFill>
                  </a:rPr>
                  <a:t>Tier 6-8 – Occupation-Specific Competencies</a:t>
                </a:r>
              </a:p>
            </p:txBody>
          </p:sp>
        </p:grpSp>
      </p:grpSp>
      <p:sp>
        <p:nvSpPr>
          <p:cNvPr id="28674" name="TextBox 62"/>
          <p:cNvSpPr txBox="1">
            <a:spLocks noChangeArrowheads="1"/>
          </p:cNvSpPr>
          <p:nvPr/>
        </p:nvSpPr>
        <p:spPr bwMode="auto">
          <a:xfrm>
            <a:off x="1295400" y="228600"/>
            <a:ext cx="6008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500"/>
              <a:t>Energy Competency Model: Generation, Transmission &amp; Distribution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73800"/>
            <a:ext cx="9144000" cy="646113"/>
          </a:xfrm>
          <a:prstGeom prst="rect">
            <a:avLst/>
          </a:prstGeom>
          <a:noFill/>
        </p:spPr>
        <p:txBody>
          <a:bodyPr>
            <a:spAutoFit/>
          </a:bodyPr>
          <a:lstStyle/>
          <a:p>
            <a:pPr algn="ctr">
              <a:defRPr/>
            </a:pPr>
            <a:r>
              <a:rPr lang="en-US" sz="1800" dirty="0">
                <a:latin typeface="+mn-lt"/>
                <a:ea typeface="+mn-ea"/>
              </a:rPr>
              <a:t>Energy Competency Tier Model for Skilled Technician Positions in Energy Efficiency,</a:t>
            </a:r>
            <a:br>
              <a:rPr lang="en-US" sz="1800" dirty="0">
                <a:latin typeface="+mn-lt"/>
                <a:ea typeface="+mn-ea"/>
              </a:rPr>
            </a:br>
            <a:r>
              <a:rPr lang="en-US" sz="1800" dirty="0">
                <a:latin typeface="+mn-lt"/>
                <a:ea typeface="+mn-ea"/>
              </a:rPr>
              <a:t>Energy Generation and Energy Transmission and Distribution</a:t>
            </a:r>
          </a:p>
        </p:txBody>
      </p:sp>
      <p:sp>
        <p:nvSpPr>
          <p:cNvPr id="6" name="Title 3"/>
          <p:cNvSpPr txBox="1">
            <a:spLocks/>
          </p:cNvSpPr>
          <p:nvPr/>
        </p:nvSpPr>
        <p:spPr>
          <a:xfrm>
            <a:off x="0" y="0"/>
            <a:ext cx="9144000" cy="639763"/>
          </a:xfrm>
          <a:prstGeom prst="rect">
            <a:avLst/>
          </a:prstGeom>
        </p:spPr>
        <p:txBody>
          <a:bodyPr anchor="ctr">
            <a:normAutofit lnSpcReduction="10000"/>
          </a:bodyPr>
          <a:lstStyle/>
          <a:p>
            <a:pPr algn="ctr" fontAlgn="auto">
              <a:spcAft>
                <a:spcPts val="0"/>
              </a:spcAft>
              <a:defRPr/>
            </a:pPr>
            <a:r>
              <a:rPr lang="en-US" sz="3600" dirty="0">
                <a:latin typeface="+mj-lt"/>
                <a:ea typeface="+mj-ea"/>
                <a:cs typeface="+mj-cs"/>
              </a:rPr>
              <a:t>Stackable Credentials</a:t>
            </a:r>
          </a:p>
        </p:txBody>
      </p:sp>
      <p:graphicFrame>
        <p:nvGraphicFramePr>
          <p:cNvPr id="12" name="Diagram 11"/>
          <p:cNvGraphicFramePr/>
          <p:nvPr/>
        </p:nvGraphicFramePr>
        <p:xfrm>
          <a:off x="2286000" y="990600"/>
          <a:ext cx="5105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a:off x="0" y="1220788"/>
            <a:ext cx="3905250" cy="166211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latin typeface="Calibri" pitchFamily="34" charset="0"/>
              </a:rPr>
              <a:t>Tier 6–8 Job Specific Skills/Credentials</a:t>
            </a:r>
          </a:p>
          <a:p>
            <a:pPr eaLnBrk="1" hangingPunct="1">
              <a:buFont typeface="Arial" pitchFamily="34" charset="0"/>
              <a:buChar char="•"/>
            </a:pPr>
            <a:r>
              <a:rPr lang="en-US" sz="1600">
                <a:latin typeface="Calibri" pitchFamily="34" charset="0"/>
              </a:rPr>
              <a:t>Associate Degree</a:t>
            </a:r>
          </a:p>
          <a:p>
            <a:pPr eaLnBrk="1" hangingPunct="1">
              <a:buFont typeface="Arial" pitchFamily="34" charset="0"/>
              <a:buChar char="•"/>
            </a:pPr>
            <a:r>
              <a:rPr lang="en-US" sz="1600">
                <a:latin typeface="Calibri" pitchFamily="34" charset="0"/>
              </a:rPr>
              <a:t>Boot Camp / Apprenticeship for College Credit</a:t>
            </a:r>
          </a:p>
          <a:p>
            <a:pPr eaLnBrk="1" hangingPunct="1">
              <a:buFont typeface="Arial" pitchFamily="34" charset="0"/>
              <a:buChar char="•"/>
            </a:pPr>
            <a:r>
              <a:rPr lang="en-US" sz="1600">
                <a:latin typeface="Calibri" pitchFamily="34" charset="0"/>
              </a:rPr>
              <a:t>Accelerated Associate Degree </a:t>
            </a:r>
          </a:p>
          <a:p>
            <a:pPr eaLnBrk="1" hangingPunct="1"/>
            <a:endParaRPr lang="en-US" sz="2000">
              <a:latin typeface="Calibri" pitchFamily="34" charset="0"/>
            </a:endParaRPr>
          </a:p>
        </p:txBody>
      </p:sp>
      <p:sp>
        <p:nvSpPr>
          <p:cNvPr id="23" name="TextBox 22"/>
          <p:cNvSpPr txBox="1"/>
          <p:nvPr/>
        </p:nvSpPr>
        <p:spPr>
          <a:xfrm>
            <a:off x="0" y="3238500"/>
            <a:ext cx="3276600" cy="86201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latin typeface="Calibri" pitchFamily="34" charset="0"/>
              </a:rPr>
              <a:t>Tier 4–5 Industry Fundamentals</a:t>
            </a:r>
          </a:p>
          <a:p>
            <a:pPr eaLnBrk="1" hangingPunct="1">
              <a:buFont typeface="Arial" pitchFamily="34" charset="0"/>
              <a:buChar char="•"/>
            </a:pPr>
            <a:r>
              <a:rPr lang="en-US" sz="1600">
                <a:latin typeface="Calibri" pitchFamily="34" charset="0"/>
              </a:rPr>
              <a:t>Energy Industry Fundamentals Certificate</a:t>
            </a:r>
          </a:p>
        </p:txBody>
      </p:sp>
      <p:sp>
        <p:nvSpPr>
          <p:cNvPr id="24" name="TextBox 23"/>
          <p:cNvSpPr txBox="1"/>
          <p:nvPr/>
        </p:nvSpPr>
        <p:spPr>
          <a:xfrm>
            <a:off x="0" y="4552950"/>
            <a:ext cx="2438400" cy="135413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800" b="1">
                <a:latin typeface="Calibri" pitchFamily="34" charset="0"/>
              </a:rPr>
              <a:t>Tier 1–3 Basic Training</a:t>
            </a:r>
            <a:endParaRPr lang="en-US" sz="1600">
              <a:latin typeface="Calibri" pitchFamily="34" charset="0"/>
            </a:endParaRPr>
          </a:p>
          <a:p>
            <a:pPr eaLnBrk="1" hangingPunct="1">
              <a:buFont typeface="Arial" pitchFamily="34" charset="0"/>
              <a:buChar char="•"/>
            </a:pPr>
            <a:r>
              <a:rPr lang="en-US" sz="1600">
                <a:latin typeface="Calibri" pitchFamily="34" charset="0"/>
              </a:rPr>
              <a:t>National Career Readiness Certificate and other WorkKeys assessments</a:t>
            </a:r>
          </a:p>
        </p:txBody>
      </p:sp>
      <p:cxnSp>
        <p:nvCxnSpPr>
          <p:cNvPr id="26" name="Straight Connector 25"/>
          <p:cNvCxnSpPr>
            <a:cxnSpLocks noChangeShapeType="1"/>
          </p:cNvCxnSpPr>
          <p:nvPr/>
        </p:nvCxnSpPr>
        <p:spPr bwMode="auto">
          <a:xfrm rot="10800000">
            <a:off x="-3175" y="4302125"/>
            <a:ext cx="6126163" cy="1588"/>
          </a:xfrm>
          <a:prstGeom prst="line">
            <a:avLst/>
          </a:prstGeom>
          <a:noFill/>
          <a:ln w="25400">
            <a:solidFill>
              <a:srgbClr val="D5EC4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a:off x="0" y="2986088"/>
            <a:ext cx="5486400" cy="1587"/>
          </a:xfrm>
          <a:prstGeom prst="line">
            <a:avLst/>
          </a:prstGeom>
          <a:noFill/>
          <a:ln w="25400">
            <a:solidFill>
              <a:srgbClr val="99FF6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0" y="990600"/>
            <a:ext cx="4572000" cy="1588"/>
          </a:xfrm>
          <a:prstGeom prst="line">
            <a:avLst/>
          </a:prstGeom>
          <a:noFill/>
          <a:ln w="25400">
            <a:solidFill>
              <a:srgbClr val="558ED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0730" name="Picture 4" descr="C:\Documents and Settings\ASR\Local Settings\Temporary Internet Files\Content.IE5\6P1ENE14\MCj043482500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066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4" descr="C:\Documents and Settings\ASR\Local Settings\Temporary Internet Files\Content.IE5\6P1ENE14\MCj043482500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2672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4" descr="C:\Documents and Settings\ASR\Local Settings\Temporary Internet Files\Content.IE5\6P1ENE14\MCj043482500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895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438650" y="1171575"/>
            <a:ext cx="4938713" cy="5000625"/>
          </a:xfrm>
          <a:prstGeom prst="rect">
            <a:avLst/>
          </a:prstGeom>
          <a:noFill/>
        </p:spPr>
        <p:txBody>
          <a:bodyPr wrap="none">
            <a:spAutoFit/>
          </a:bodyPr>
          <a:lstStyle/>
          <a:p>
            <a:pPr>
              <a:spcBef>
                <a:spcPts val="600"/>
              </a:spcBef>
              <a:tabLst>
                <a:tab pos="285750" algn="l"/>
              </a:tabLst>
              <a:defRPr/>
            </a:pPr>
            <a:r>
              <a:rPr lang="en-US" sz="1600" dirty="0">
                <a:latin typeface="+mn-lt"/>
                <a:ea typeface="+mn-ea"/>
              </a:rPr>
              <a:t>	         Occupation-Specific Requirements</a:t>
            </a:r>
          </a:p>
          <a:p>
            <a:pPr>
              <a:defRPr/>
            </a:pPr>
            <a:endParaRPr lang="en-US" sz="1600" dirty="0">
              <a:latin typeface="+mn-lt"/>
              <a:ea typeface="+mn-ea"/>
            </a:endParaRPr>
          </a:p>
          <a:p>
            <a:pPr>
              <a:spcBef>
                <a:spcPts val="1200"/>
              </a:spcBef>
              <a:tabLst>
                <a:tab pos="628650" algn="l"/>
              </a:tabLst>
              <a:defRPr/>
            </a:pPr>
            <a:r>
              <a:rPr lang="en-US" sz="1600" dirty="0">
                <a:latin typeface="+mn-lt"/>
                <a:ea typeface="+mn-ea"/>
              </a:rPr>
              <a:t>	       Occupation-Specific Technical </a:t>
            </a:r>
          </a:p>
          <a:p>
            <a:pPr>
              <a:spcBef>
                <a:spcPts val="3000"/>
              </a:spcBef>
              <a:tabLst>
                <a:tab pos="800100" algn="l"/>
              </a:tabLst>
              <a:defRPr/>
            </a:pPr>
            <a:r>
              <a:rPr lang="en-US" sz="1600" dirty="0">
                <a:latin typeface="+mn-lt"/>
                <a:ea typeface="+mn-ea"/>
              </a:rPr>
              <a:t>	          Occupation-Specific Knowledge Areas</a:t>
            </a:r>
          </a:p>
          <a:p>
            <a:pPr>
              <a:defRPr/>
            </a:pPr>
            <a:endParaRPr lang="en-US" sz="1600" dirty="0">
              <a:latin typeface="+mn-lt"/>
              <a:ea typeface="+mn-ea"/>
            </a:endParaRPr>
          </a:p>
          <a:p>
            <a:pPr>
              <a:spcBef>
                <a:spcPts val="1200"/>
              </a:spcBef>
              <a:tabLst>
                <a:tab pos="1085850" algn="l"/>
              </a:tabLst>
              <a:defRPr/>
            </a:pPr>
            <a:r>
              <a:rPr lang="en-US" sz="1600" dirty="0">
                <a:latin typeface="+mn-lt"/>
                <a:ea typeface="+mn-ea"/>
              </a:rPr>
              <a:t>	           Industry-Specific Technical</a:t>
            </a:r>
          </a:p>
          <a:p>
            <a:pPr>
              <a:defRPr/>
            </a:pPr>
            <a:endParaRPr lang="en-US" sz="1600" dirty="0">
              <a:latin typeface="+mn-lt"/>
              <a:ea typeface="+mn-ea"/>
            </a:endParaRPr>
          </a:p>
          <a:p>
            <a:pPr marL="0" lvl="1">
              <a:spcBef>
                <a:spcPts val="1800"/>
              </a:spcBef>
              <a:tabLst>
                <a:tab pos="1371600" algn="l"/>
              </a:tabLst>
              <a:defRPr/>
            </a:pPr>
            <a:r>
              <a:rPr lang="en-US" sz="1600" dirty="0">
                <a:latin typeface="+mn-lt"/>
                <a:ea typeface="+mn-ea"/>
              </a:rPr>
              <a:t>	           Industry-Wide Technical</a:t>
            </a:r>
          </a:p>
          <a:p>
            <a:pPr>
              <a:defRPr/>
            </a:pPr>
            <a:endParaRPr lang="en-US" sz="1600" dirty="0">
              <a:latin typeface="+mn-lt"/>
              <a:ea typeface="+mn-ea"/>
            </a:endParaRPr>
          </a:p>
          <a:p>
            <a:pPr>
              <a:spcBef>
                <a:spcPts val="1200"/>
              </a:spcBef>
              <a:tabLst>
                <a:tab pos="1714500" algn="l"/>
              </a:tabLst>
              <a:defRPr/>
            </a:pPr>
            <a:r>
              <a:rPr lang="en-US" sz="1600" dirty="0">
                <a:latin typeface="+mn-lt"/>
                <a:ea typeface="+mn-ea"/>
              </a:rPr>
              <a:t> 	          Workplace Requirements</a:t>
            </a:r>
          </a:p>
          <a:p>
            <a:pPr>
              <a:defRPr/>
            </a:pPr>
            <a:endParaRPr lang="en-US" sz="1600" dirty="0">
              <a:latin typeface="+mn-lt"/>
              <a:ea typeface="+mn-ea"/>
            </a:endParaRPr>
          </a:p>
          <a:p>
            <a:pPr marL="0" lvl="1">
              <a:spcBef>
                <a:spcPts val="1200"/>
              </a:spcBef>
              <a:tabLst>
                <a:tab pos="2057400" algn="l"/>
              </a:tabLst>
              <a:defRPr/>
            </a:pPr>
            <a:r>
              <a:rPr lang="en-US" sz="1600" dirty="0">
                <a:latin typeface="+mn-lt"/>
                <a:ea typeface="+mn-ea"/>
              </a:rPr>
              <a:t> 	         Academic Requirements</a:t>
            </a:r>
          </a:p>
          <a:p>
            <a:pPr>
              <a:defRPr/>
            </a:pPr>
            <a:endParaRPr lang="en-US" sz="1600" dirty="0">
              <a:latin typeface="+mn-lt"/>
              <a:ea typeface="+mn-ea"/>
            </a:endParaRPr>
          </a:p>
          <a:p>
            <a:pPr>
              <a:spcBef>
                <a:spcPts val="1800"/>
              </a:spcBef>
              <a:tabLst>
                <a:tab pos="2286000" algn="l"/>
              </a:tabLst>
              <a:defRPr/>
            </a:pPr>
            <a:r>
              <a:rPr lang="en-US" sz="1600" dirty="0">
                <a:latin typeface="+mn-lt"/>
                <a:ea typeface="+mn-ea"/>
              </a:rPr>
              <a:t>	          Personal Effectiveness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10860</TotalTime>
  <Words>1948</Words>
  <Application>Microsoft Office PowerPoint</Application>
  <PresentationFormat>On-screen Show (4:3)</PresentationFormat>
  <Paragraphs>197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ＭＳ Ｐゴシック</vt:lpstr>
      <vt:lpstr>Wingdings</vt:lpstr>
      <vt:lpstr>Calibri</vt:lpstr>
      <vt:lpstr>Franklin Gothic Demi</vt:lpstr>
      <vt:lpstr>Office Theme</vt:lpstr>
      <vt:lpstr>PowerPoint Presentation</vt:lpstr>
      <vt:lpstr>PowerPoint Presentation</vt:lpstr>
      <vt:lpstr>Pilot Companies</vt:lpstr>
      <vt:lpstr>Sponsors</vt:lpstr>
      <vt:lpstr>Why the focus on Veterans?</vt:lpstr>
      <vt:lpstr>Program Components</vt:lpstr>
      <vt:lpstr>Career Coaching</vt:lpstr>
      <vt:lpstr>PowerPoint Presentation</vt:lpstr>
      <vt:lpstr>PowerPoint Presentation</vt:lpstr>
      <vt:lpstr>Role of Community Colleges</vt:lpstr>
      <vt:lpstr>In Demand Positions</vt:lpstr>
      <vt:lpstr>Troops to Energy Jobs Video</vt:lpstr>
      <vt:lpstr>Next Steps</vt:lpstr>
      <vt:lpstr>PowerPoint Presentation</vt:lpstr>
    </vt:vector>
  </TitlesOfParts>
  <Company>Edison Electric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NNelson</dc:creator>
  <cp:lastModifiedBy>Valeri</cp:lastModifiedBy>
  <cp:revision>163</cp:revision>
  <dcterms:created xsi:type="dcterms:W3CDTF">2008-02-26T18:17:17Z</dcterms:created>
  <dcterms:modified xsi:type="dcterms:W3CDTF">2012-04-16T12:48:27Z</dcterms:modified>
</cp:coreProperties>
</file>