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0" r:id="rId2"/>
    <p:sldId id="257" r:id="rId3"/>
    <p:sldId id="269" r:id="rId4"/>
    <p:sldId id="263" r:id="rId5"/>
    <p:sldId id="271" r:id="rId6"/>
    <p:sldId id="272" r:id="rId7"/>
    <p:sldId id="292" r:id="rId8"/>
    <p:sldId id="293" r:id="rId9"/>
    <p:sldId id="294" r:id="rId10"/>
    <p:sldId id="297" r:id="rId11"/>
    <p:sldId id="295" r:id="rId12"/>
    <p:sldId id="299" r:id="rId13"/>
    <p:sldId id="300" r:id="rId14"/>
    <p:sldId id="301" r:id="rId15"/>
    <p:sldId id="278" r:id="rId16"/>
    <p:sldId id="29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268" r:id="rId30"/>
    <p:sldId id="274" r:id="rId3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E"/>
    <a:srgbClr val="54B948"/>
    <a:srgbClr val="50B848"/>
    <a:srgbClr val="00679A"/>
    <a:srgbClr val="005596"/>
    <a:srgbClr val="8ED189"/>
    <a:srgbClr val="004A82"/>
    <a:srgbClr val="C1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63" autoAdjust="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48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154DCED2-14B9-42F5-89BC-2EA209980D76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6FC5C2AE-DE08-4C79-9B33-825D716FE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32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BD3460F2-4330-429C-9623-15C9128DE4E8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76ABCFEA-14AE-4E1F-8048-9BF24C443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22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s.ucfsd.org/gclaypo/skelweb/skel04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9/Knee_diagram.svg/500px-Knee_diagram.svg.p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2/27/Skin.png/466px-Skin.pn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iver_and_nearby_organs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en:public_domain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gram_of_the_human_heart_(cropped).sv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en:Creative_Common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essure_points.jpg" TargetMode="External"/><Relationship Id="rId7" Type="http://schemas.openxmlformats.org/officeDocument/2006/relationships/hyperlink" Target="http://en.wikipedia.org/wiki/public_domai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Federal_government_of_the_United_States" TargetMode="External"/><Relationship Id="rId5" Type="http://schemas.openxmlformats.org/officeDocument/2006/relationships/hyperlink" Target="http://en.wikipedia.org/wiki/Work_of_the_United_States_Government" TargetMode="External"/><Relationship Id="rId4" Type="http://schemas.openxmlformats.org/officeDocument/2006/relationships/hyperlink" Target="http://en.wikipedia.org/wiki/United_States_Nav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http://www.martialartsnewengland.net/RedCross01.jpg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Retrieved</a:t>
            </a:r>
            <a:r>
              <a:rPr lang="en-US" baseline="0" dirty="0" smtClean="0"/>
              <a:t> July 2013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http://hes.ucfsd.org/gclaypo/skelweb/skel04.html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1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Retrieved</a:t>
            </a:r>
            <a:r>
              <a:rPr lang="en-US" baseline="0" dirty="0" smtClean="0"/>
              <a:t> July 2013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http://upload.wikimedia.org/wikipedia/commons/thumb/0/09/Knee_diagram.svg/500px-Knee_diagram.svg.png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4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</a:t>
            </a:r>
            <a:r>
              <a:rPr lang="en-US" baseline="0" dirty="0" smtClean="0"/>
              <a:t> July 2013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http://upload.wikimedia.org/wikipedia/commons/thumb/2/27/Skin.png/466px-Skin.png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3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</a:t>
            </a:r>
            <a:r>
              <a:rPr lang="en-US" baseline="0" dirty="0" smtClean="0"/>
              <a:t> July 2013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http://commons.wikimedia.org/wiki/File:Liver_and_nearby_organs.jpg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has been released into the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:en:public domain"/>
              </a:rPr>
              <a:t>public domain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its author,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 Bliss (Illustrator)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02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</a:t>
            </a:r>
            <a:r>
              <a:rPr lang="en-US" baseline="0" dirty="0" smtClean="0"/>
              <a:t> July 2013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   Retrieved from  Energy U-OS-0111 First Aid, Module 2-First Aid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http://commons.wikimedia.org/wiki/File:Diagram_of_the_human_heart_%28cropped%29.svg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file is licensed under the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:en:Creative Commons"/>
              </a:rPr>
              <a:t>Creative Commons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Attribution-Share Alike 3.0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Unported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license.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http://o1.aolcdn.com/dims-shared/dims3/PATCH/format/jpg/quality/82/resize/458x295%5E/http://hss-prod.hss.aol.com/hss/storage/patch/678720078523cfd302babd67a6690962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</a:t>
            </a:r>
            <a:r>
              <a:rPr lang="en-US" baseline="0" dirty="0" smtClean="0"/>
              <a:t> July 2013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http://commons.wikimedia.org/wiki/File:Pressure_points.jpg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file is a work of a sailor or employee of the 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:United States Navy"/>
              </a:rPr>
              <a:t>U.S. Navy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taken or made as part of that person's official duties. As a 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w:Work of the United States Government"/>
              </a:rPr>
              <a:t>work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w:Federal government of the United States"/>
              </a:rPr>
              <a:t>U.S. federal government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image is in the </a:t>
            </a:r>
            <a:r>
              <a:rPr lang="en-US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w:public domain"/>
              </a:rPr>
              <a:t>public domain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5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hoto-grou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3581400"/>
            <a:ext cx="9144000" cy="3505200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3919538" y="385763"/>
            <a:ext cx="4691062" cy="2509837"/>
            <a:chOff x="3919537" y="386320"/>
            <a:chExt cx="4691063" cy="2509280"/>
          </a:xfrm>
        </p:grpSpPr>
        <p:pic>
          <p:nvPicPr>
            <p:cNvPr id="6" name="Picture 11" descr="CEWD_logo_4c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9537" y="386320"/>
              <a:ext cx="4691063" cy="19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cewd tagline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2329" y="2550820"/>
              <a:ext cx="4603239" cy="344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 userDrawn="1"/>
        </p:nvSpPr>
        <p:spPr>
          <a:xfrm>
            <a:off x="0" y="3429000"/>
            <a:ext cx="9144000" cy="1524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9" idx="0"/>
          </p:cNvCxnSpPr>
          <p:nvPr userDrawn="1"/>
        </p:nvCxnSpPr>
        <p:spPr>
          <a:xfrm rot="16200000" flipH="1">
            <a:off x="38101" y="1714500"/>
            <a:ext cx="3429000" cy="31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9" idx="1"/>
          </p:cNvCxnSpPr>
          <p:nvPr userDrawn="1"/>
        </p:nvCxnSpPr>
        <p:spPr>
          <a:xfrm rot="10800000" flipH="1">
            <a:off x="0" y="1752600"/>
            <a:ext cx="35814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8620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5867400"/>
            <a:ext cx="8229600" cy="1588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EWD_logo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0"/>
            <a:ext cx="1458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woosh_side.jpg"/>
          <p:cNvPicPr>
            <a:picLocks/>
          </p:cNvPicPr>
          <p:nvPr userDrawn="1"/>
        </p:nvPicPr>
        <p:blipFill>
          <a:blip r:embed="rId3" cstate="print"/>
          <a:srcRect l="12292" t="2193" b="1315"/>
          <a:stretch>
            <a:fillRect/>
          </a:stretch>
        </p:blipFill>
        <p:spPr bwMode="auto">
          <a:xfrm>
            <a:off x="0" y="0"/>
            <a:ext cx="108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ewd taglin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324600"/>
            <a:ext cx="21939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609600" y="1295400"/>
            <a:ext cx="8077200" cy="1588"/>
          </a:xfrm>
          <a:prstGeom prst="line">
            <a:avLst/>
          </a:prstGeom>
          <a:ln w="254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/>
          <a:lstStyle>
            <a:lvl1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defRPr sz="4400" b="1">
                <a:solidFill>
                  <a:srgbClr val="0073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pPr>
              <a:defRPr/>
            </a:pPr>
            <a:fld id="{9532D47F-584C-4101-83AB-51540DE3D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eople.jpg"/>
          <p:cNvPicPr>
            <a:picLocks noChangeAspect="1"/>
          </p:cNvPicPr>
          <p:nvPr userDrawn="1"/>
        </p:nvPicPr>
        <p:blipFill>
          <a:blip r:embed="rId2" cstate="print"/>
          <a:srcRect b="1538"/>
          <a:stretch>
            <a:fillRect/>
          </a:stretch>
        </p:blipFill>
        <p:spPr bwMode="auto">
          <a:xfrm>
            <a:off x="3967163" y="1981200"/>
            <a:ext cx="51768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woosh_side.jpg"/>
          <p:cNvPicPr>
            <a:picLocks/>
          </p:cNvPicPr>
          <p:nvPr userDrawn="1"/>
        </p:nvPicPr>
        <p:blipFill>
          <a:blip r:embed="rId3" cstate="print"/>
          <a:srcRect l="12292" t="2193" b="1315"/>
          <a:stretch>
            <a:fillRect/>
          </a:stretch>
        </p:blipFill>
        <p:spPr bwMode="auto">
          <a:xfrm>
            <a:off x="0" y="0"/>
            <a:ext cx="108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609600" y="1295400"/>
            <a:ext cx="8077200" cy="1588"/>
          </a:xfrm>
          <a:prstGeom prst="line">
            <a:avLst/>
          </a:prstGeom>
          <a:ln w="254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/>
          <a:lstStyle>
            <a:lvl1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defRPr sz="4400" b="1">
                <a:solidFill>
                  <a:srgbClr val="0073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pPr>
              <a:defRPr/>
            </a:pPr>
            <a:fld id="{5CC55E92-1186-4F7A-9B2F-A92377228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llage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6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19200" y="1600200"/>
            <a:ext cx="6705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  <a:endParaRPr lang="en-US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429000"/>
            <a:ext cx="9144000" cy="1524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D51B08-627E-4E5D-A403-BB2611DAC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 userDrawn="1"/>
        </p:nvGrpSpPr>
        <p:grpSpPr bwMode="auto">
          <a:xfrm>
            <a:off x="381000" y="762000"/>
            <a:ext cx="3565525" cy="1908175"/>
            <a:chOff x="3581400" y="304800"/>
            <a:chExt cx="4843505" cy="2590800"/>
          </a:xfrm>
        </p:grpSpPr>
        <p:pic>
          <p:nvPicPr>
            <p:cNvPr id="3" name="Picture 11" descr="CEWD_logo_4c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304800"/>
              <a:ext cx="4843505" cy="202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2" descr="cewd tagline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5258" y="2539619"/>
              <a:ext cx="4752827" cy="355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 userDrawn="1"/>
        </p:nvSpPr>
        <p:spPr>
          <a:xfrm>
            <a:off x="4343400" y="-76200"/>
            <a:ext cx="4800600" cy="6934200"/>
          </a:xfrm>
          <a:prstGeom prst="rect">
            <a:avLst/>
          </a:prstGeom>
          <a:solidFill>
            <a:srgbClr val="006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0" y="1143000"/>
            <a:ext cx="4419600" cy="4554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more information, contact:</a:t>
            </a:r>
          </a:p>
          <a:p>
            <a:pPr>
              <a:defRPr/>
            </a:pPr>
            <a:r>
              <a:rPr lang="en-US" sz="2200" b="1" dirty="0">
                <a:solidFill>
                  <a:schemeClr val="bg1"/>
                </a:solidFill>
              </a:rPr>
              <a:t>Name</a:t>
            </a:r>
          </a:p>
          <a:p>
            <a:pPr>
              <a:spcAft>
                <a:spcPts val="1800"/>
              </a:spcAft>
              <a:defRPr/>
            </a:pPr>
            <a:r>
              <a:rPr lang="en-US" sz="2200" dirty="0">
                <a:solidFill>
                  <a:schemeClr val="bg1"/>
                </a:solidFill>
              </a:rPr>
              <a:t>Title</a:t>
            </a:r>
          </a:p>
          <a:p>
            <a:pPr>
              <a:spcAft>
                <a:spcPts val="600"/>
              </a:spcAft>
              <a:defRPr/>
            </a:pP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Center for Energy </a:t>
            </a:r>
            <a:br>
              <a:rPr lang="en-US" sz="22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Workforce Development</a:t>
            </a:r>
          </a:p>
          <a:p>
            <a:pPr>
              <a:defRPr/>
            </a:pPr>
            <a:r>
              <a:rPr lang="en-US" sz="2200" dirty="0">
                <a:solidFill>
                  <a:schemeClr val="bg1"/>
                </a:solidFill>
              </a:rPr>
              <a:t>701 Pennsylvania Ave., N.W.</a:t>
            </a:r>
          </a:p>
          <a:p>
            <a:pPr>
              <a:spcAft>
                <a:spcPts val="600"/>
              </a:spcAft>
              <a:defRPr/>
            </a:pPr>
            <a:r>
              <a:rPr lang="en-US" sz="2200" dirty="0">
                <a:solidFill>
                  <a:schemeClr val="bg1"/>
                </a:solidFill>
              </a:rPr>
              <a:t>Washington, D.C. 20004-2696</a:t>
            </a:r>
          </a:p>
          <a:p>
            <a:pPr>
              <a:spcAft>
                <a:spcPts val="1800"/>
              </a:spcAft>
              <a:defRPr/>
            </a:pPr>
            <a:r>
              <a:rPr lang="en-US" sz="2200" dirty="0">
                <a:solidFill>
                  <a:schemeClr val="bg1"/>
                </a:solidFill>
              </a:rPr>
              <a:t>xxx-xxx-xxx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bg1"/>
                </a:solidFill>
              </a:rPr>
              <a:t>www.cewd.org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peopl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902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00679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4A82"/>
                </a:solidFill>
                <a:latin typeface="+mn-lt"/>
              </a:defRPr>
            </a:lvl1pPr>
          </a:lstStyle>
          <a:p>
            <a:pPr>
              <a:defRPr/>
            </a:pPr>
            <a:fld id="{B49E7FA8-E28D-445F-896F-96C2C0946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hf hdr="0" ftr="0" dt="0"/>
  <p:txStyles>
    <p:titleStyle>
      <a:lvl1pPr marL="349250" indent="-11113" algn="l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2pPr>
      <a:lvl3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3pPr>
      <a:lvl4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4pPr>
      <a:lvl5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686800" cy="1219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First Aid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757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67001" y="1520371"/>
            <a:ext cx="5562600" cy="42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Cavity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93758" y="1600200"/>
            <a:ext cx="2992755" cy="286131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342011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appropriate personal protection equipment (PPE)</a:t>
            </a:r>
          </a:p>
          <a:p>
            <a:r>
              <a:rPr lang="en-US" sz="2800" dirty="0"/>
              <a:t>How to approach the victim </a:t>
            </a:r>
          </a:p>
          <a:p>
            <a:pPr lvl="1"/>
            <a:r>
              <a:rPr lang="en-US" sz="2400" dirty="0"/>
              <a:t>Follow the “</a:t>
            </a:r>
            <a:r>
              <a:rPr lang="en-US" sz="2400" dirty="0" smtClean="0"/>
              <a:t>S.A.M.P.L.E.” model</a:t>
            </a:r>
          </a:p>
          <a:p>
            <a:pPr lvl="2"/>
            <a:r>
              <a:rPr lang="en-US" sz="2000" b="1" dirty="0"/>
              <a:t>S</a:t>
            </a:r>
            <a:r>
              <a:rPr lang="en-US" sz="1800" dirty="0"/>
              <a:t>igns and symptoms</a:t>
            </a:r>
          </a:p>
          <a:p>
            <a:pPr lvl="2"/>
            <a:r>
              <a:rPr lang="en-US" sz="2000" b="1" dirty="0"/>
              <a:t>A</a:t>
            </a:r>
            <a:r>
              <a:rPr lang="en-US" sz="1800" dirty="0"/>
              <a:t>llergies</a:t>
            </a:r>
          </a:p>
          <a:p>
            <a:pPr lvl="2"/>
            <a:r>
              <a:rPr lang="en-US" sz="2000" b="1" dirty="0"/>
              <a:t>M</a:t>
            </a:r>
            <a:r>
              <a:rPr lang="en-US" sz="1800" dirty="0"/>
              <a:t>edications</a:t>
            </a:r>
          </a:p>
          <a:p>
            <a:pPr lvl="2"/>
            <a:r>
              <a:rPr lang="en-US" sz="2000" b="1" dirty="0"/>
              <a:t>P</a:t>
            </a:r>
            <a:r>
              <a:rPr lang="en-US" sz="1800" dirty="0"/>
              <a:t>ast history of these symptoms</a:t>
            </a:r>
          </a:p>
          <a:p>
            <a:pPr lvl="2"/>
            <a:r>
              <a:rPr lang="en-US" sz="2000" b="1" dirty="0"/>
              <a:t>L</a:t>
            </a:r>
            <a:r>
              <a:rPr lang="en-US" sz="1800" dirty="0"/>
              <a:t>ast oral </a:t>
            </a:r>
            <a:r>
              <a:rPr lang="en-US" sz="1800" dirty="0" smtClean="0"/>
              <a:t>intake</a:t>
            </a:r>
          </a:p>
          <a:p>
            <a:pPr lvl="2"/>
            <a:r>
              <a:rPr lang="en-US" sz="2000" b="1" dirty="0"/>
              <a:t>E</a:t>
            </a:r>
            <a:r>
              <a:rPr lang="en-US" sz="1800" dirty="0" smtClean="0"/>
              <a:t>vents </a:t>
            </a:r>
            <a:r>
              <a:rPr lang="en-US" sz="1800" dirty="0"/>
              <a:t>leading up to accident or injury </a:t>
            </a:r>
            <a:endParaRPr lang="en-US" sz="1800" dirty="0" smtClean="0"/>
          </a:p>
          <a:p>
            <a:pPr lvl="2"/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Response</a:t>
            </a:r>
            <a:r>
              <a:rPr lang="en-US" dirty="0"/>
              <a:t>,  Evaluation, and Examination 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Hands-only CPR</a:t>
            </a:r>
            <a:endParaRPr lang="en-US" dirty="0"/>
          </a:p>
          <a:p>
            <a:pPr lvl="1"/>
            <a:r>
              <a:rPr lang="en-US" dirty="0"/>
              <a:t>Compressions</a:t>
            </a:r>
          </a:p>
          <a:p>
            <a:pPr lvl="1"/>
            <a:r>
              <a:rPr lang="en-US" dirty="0"/>
              <a:t>Airway</a:t>
            </a:r>
          </a:p>
          <a:p>
            <a:pPr lvl="1"/>
            <a:r>
              <a:rPr lang="en-US" dirty="0"/>
              <a:t>Breathing</a:t>
            </a:r>
          </a:p>
          <a:p>
            <a:r>
              <a:rPr lang="en-US" dirty="0" smtClean="0"/>
              <a:t> </a:t>
            </a:r>
            <a:r>
              <a:rPr lang="en-US" dirty="0"/>
              <a:t>Automatic External </a:t>
            </a:r>
            <a:r>
              <a:rPr lang="en-US" dirty="0" smtClean="0"/>
              <a:t>Defibrillator (AED)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Cardiopulmonary </a:t>
            </a:r>
            <a:r>
              <a:rPr lang="en-US" dirty="0" smtClean="0"/>
              <a:t>Resuscitation CPR)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600200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86" y="4343401"/>
            <a:ext cx="1074167" cy="123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9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Examine </a:t>
            </a:r>
            <a:r>
              <a:rPr lang="en-US" sz="2800" dirty="0"/>
              <a:t>a victim’s: </a:t>
            </a:r>
          </a:p>
          <a:p>
            <a:pPr lvl="1"/>
            <a:r>
              <a:rPr lang="en-US" sz="2400" dirty="0"/>
              <a:t>Head</a:t>
            </a:r>
          </a:p>
          <a:p>
            <a:pPr lvl="1"/>
            <a:r>
              <a:rPr lang="en-US" sz="2400" dirty="0"/>
              <a:t>Face</a:t>
            </a:r>
          </a:p>
          <a:p>
            <a:pPr lvl="1"/>
            <a:r>
              <a:rPr lang="en-US" sz="2400" dirty="0"/>
              <a:t>Neck</a:t>
            </a:r>
          </a:p>
          <a:p>
            <a:pPr lvl="1"/>
            <a:r>
              <a:rPr lang="en-US" sz="2400" dirty="0"/>
              <a:t>Chest </a:t>
            </a:r>
          </a:p>
          <a:p>
            <a:pPr lvl="1"/>
            <a:r>
              <a:rPr lang="en-US" sz="2400" dirty="0"/>
              <a:t>Abdomen</a:t>
            </a:r>
          </a:p>
          <a:p>
            <a:pPr lvl="1"/>
            <a:r>
              <a:rPr lang="en-US" sz="2400" dirty="0"/>
              <a:t>Arms Legs</a:t>
            </a:r>
          </a:p>
          <a:p>
            <a:pPr lvl="1"/>
            <a:r>
              <a:rPr lang="en-US" sz="2400" dirty="0"/>
              <a:t>Back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 to Toe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to control bleeding</a:t>
            </a:r>
          </a:p>
          <a:p>
            <a:pPr lvl="1"/>
            <a:r>
              <a:rPr lang="en-US" sz="2000" dirty="0"/>
              <a:t>Find a pressure point which is important to control blood loss due to arterial </a:t>
            </a:r>
            <a:r>
              <a:rPr lang="en-US" sz="2000" dirty="0" smtClean="0"/>
              <a:t>bleeding.</a:t>
            </a:r>
            <a:endParaRPr lang="en-US" sz="2000" dirty="0"/>
          </a:p>
          <a:p>
            <a:pPr lvl="1"/>
            <a:r>
              <a:rPr lang="en-US" sz="2000" dirty="0"/>
              <a:t>Apply direct </a:t>
            </a:r>
            <a:r>
              <a:rPr lang="en-US" sz="2000" dirty="0" smtClean="0"/>
              <a:t>pressure.</a:t>
            </a:r>
            <a:endParaRPr lang="en-US" sz="2000" dirty="0"/>
          </a:p>
          <a:p>
            <a:pPr lvl="1"/>
            <a:r>
              <a:rPr lang="en-US" sz="2000" dirty="0"/>
              <a:t>Elevating a bleeding part with direct pressure if there are no </a:t>
            </a:r>
            <a:r>
              <a:rPr lang="en-US" sz="2000" dirty="0" smtClean="0"/>
              <a:t>fractures.</a:t>
            </a:r>
            <a:endParaRPr lang="en-US" sz="2000" dirty="0"/>
          </a:p>
          <a:p>
            <a:pPr lvl="1"/>
            <a:r>
              <a:rPr lang="en-US" sz="2000" dirty="0"/>
              <a:t>Apply a non-adherent pad or dressing. </a:t>
            </a:r>
          </a:p>
          <a:p>
            <a:pPr lvl="1"/>
            <a:r>
              <a:rPr lang="en-US" sz="2000" dirty="0" smtClean="0"/>
              <a:t>Apply </a:t>
            </a:r>
            <a:r>
              <a:rPr lang="en-US" sz="2000" dirty="0"/>
              <a:t>a </a:t>
            </a:r>
            <a:r>
              <a:rPr lang="en-US" sz="2000" dirty="0" smtClean="0"/>
              <a:t>tourniquet (last </a:t>
            </a:r>
            <a:r>
              <a:rPr lang="en-US" sz="2000" dirty="0"/>
              <a:t>option) to stop bleeding.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Bleeding and Wounds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Points to Control Bleeding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33800" y="1524000"/>
            <a:ext cx="3962400" cy="42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Incision</a:t>
            </a:r>
          </a:p>
          <a:p>
            <a:pPr lvl="0"/>
            <a:r>
              <a:rPr lang="en-US" dirty="0"/>
              <a:t>Laceration</a:t>
            </a:r>
          </a:p>
          <a:p>
            <a:pPr lvl="0"/>
            <a:r>
              <a:rPr lang="en-US" dirty="0"/>
              <a:t>Abrasion</a:t>
            </a:r>
          </a:p>
          <a:p>
            <a:pPr lvl="0"/>
            <a:r>
              <a:rPr lang="en-US" dirty="0"/>
              <a:t>Puncture</a:t>
            </a:r>
          </a:p>
          <a:p>
            <a:pPr lvl="0"/>
            <a:r>
              <a:rPr lang="en-US" dirty="0"/>
              <a:t>Avulsion</a:t>
            </a:r>
          </a:p>
          <a:p>
            <a:pPr lvl="0"/>
            <a:r>
              <a:rPr lang="en-US" dirty="0"/>
              <a:t>Amputation</a:t>
            </a:r>
          </a:p>
          <a:p>
            <a:pPr lvl="0"/>
            <a:r>
              <a:rPr lang="en-US" dirty="0"/>
              <a:t>Nosebleed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Wounds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signs and symptoms of </a:t>
            </a:r>
            <a:r>
              <a:rPr lang="en-US" dirty="0" smtClean="0"/>
              <a:t>internal bleeding </a:t>
            </a:r>
            <a:r>
              <a:rPr lang="en-US" dirty="0"/>
              <a:t>include: </a:t>
            </a:r>
            <a:endParaRPr lang="en-US" sz="4000" dirty="0"/>
          </a:p>
          <a:p>
            <a:pPr lvl="1"/>
            <a:r>
              <a:rPr lang="en-US" dirty="0" smtClean="0"/>
              <a:t>Tender</a:t>
            </a:r>
            <a:r>
              <a:rPr lang="en-US" dirty="0"/>
              <a:t>, swollen, bruised area of the body</a:t>
            </a:r>
          </a:p>
          <a:p>
            <a:pPr lvl="1"/>
            <a:r>
              <a:rPr lang="en-US" dirty="0"/>
              <a:t>Rapid or weak pulse</a:t>
            </a:r>
          </a:p>
          <a:p>
            <a:pPr lvl="1"/>
            <a:r>
              <a:rPr lang="en-US" dirty="0"/>
              <a:t>Skin that is cool or bluish in color</a:t>
            </a:r>
          </a:p>
          <a:p>
            <a:pPr lvl="1"/>
            <a:r>
              <a:rPr lang="en-US" dirty="0"/>
              <a:t>Coughing up blood</a:t>
            </a:r>
          </a:p>
          <a:p>
            <a:pPr lvl="1"/>
            <a:r>
              <a:rPr lang="en-US" dirty="0"/>
              <a:t>Confused, drowsy, or unconscious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Bleeding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signs and symptoms of shock include: </a:t>
            </a:r>
            <a:endParaRPr lang="en-US" sz="4000" dirty="0"/>
          </a:p>
          <a:p>
            <a:pPr lvl="1"/>
            <a:r>
              <a:rPr lang="en-US" dirty="0"/>
              <a:t>Pale skin</a:t>
            </a:r>
            <a:endParaRPr lang="en-US" sz="3600" dirty="0"/>
          </a:p>
          <a:p>
            <a:pPr lvl="1"/>
            <a:r>
              <a:rPr lang="en-US" dirty="0"/>
              <a:t>Dilated eyes</a:t>
            </a:r>
            <a:endParaRPr lang="en-US" sz="3600" dirty="0"/>
          </a:p>
          <a:p>
            <a:pPr lvl="1"/>
            <a:r>
              <a:rPr lang="en-US" dirty="0"/>
              <a:t>Rapid breathing</a:t>
            </a:r>
            <a:endParaRPr lang="en-US" sz="3600" dirty="0"/>
          </a:p>
          <a:p>
            <a:r>
              <a:rPr lang="en-US" dirty="0" smtClean="0"/>
              <a:t>How to treat shock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online course </a:t>
            </a:r>
            <a:r>
              <a:rPr lang="en-US" dirty="0" smtClean="0"/>
              <a:t>content.</a:t>
            </a:r>
            <a:endParaRPr lang="en-US" dirty="0"/>
          </a:p>
          <a:p>
            <a:r>
              <a:rPr lang="en-US"/>
              <a:t>Review </a:t>
            </a:r>
            <a:r>
              <a:rPr lang="en-US" smtClean="0"/>
              <a:t>questions.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524000"/>
            <a:ext cx="7543800" cy="4343400"/>
          </a:xfrm>
        </p:spPr>
        <p:txBody>
          <a:bodyPr/>
          <a:lstStyle/>
          <a:p>
            <a:pPr lvl="0"/>
            <a:r>
              <a:rPr lang="en-US" sz="2800" dirty="0" smtClean="0"/>
              <a:t>Burns can </a:t>
            </a:r>
            <a:r>
              <a:rPr lang="en-US" sz="2800" dirty="0"/>
              <a:t>be classified </a:t>
            </a:r>
            <a:r>
              <a:rPr lang="en-US" sz="2800" dirty="0" smtClean="0"/>
              <a:t>as: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Chemical  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Thermal  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/>
              <a:t>Electrical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Radiation </a:t>
            </a:r>
            <a:endParaRPr lang="en-US" sz="2400" dirty="0"/>
          </a:p>
          <a:p>
            <a:r>
              <a:rPr lang="en-US" sz="2800" dirty="0"/>
              <a:t>Burns </a:t>
            </a:r>
            <a:r>
              <a:rPr lang="en-US" sz="2800" dirty="0" smtClean="0"/>
              <a:t>are identified as: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First degree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Second degree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Third degree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Scalds </a:t>
            </a:r>
            <a:r>
              <a:rPr lang="en-US" sz="2800" dirty="0"/>
              <a:t>are caused by contact with boiling fluids or steam. </a:t>
            </a:r>
            <a:endParaRPr lang="en-US" sz="2800" i="1" dirty="0"/>
          </a:p>
          <a:p>
            <a:pPr lvl="1">
              <a:spcBef>
                <a:spcPts val="0"/>
              </a:spcBef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A human body can be a conductor of electricity </a:t>
            </a:r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dirty="0"/>
              <a:t>person must be disconnected from the electrical source with extreme care to </a:t>
            </a:r>
            <a:r>
              <a:rPr lang="en-US" sz="2400" dirty="0" smtClean="0"/>
              <a:t>no </a:t>
            </a:r>
            <a:r>
              <a:rPr lang="en-US" sz="2400" dirty="0"/>
              <a:t>further </a:t>
            </a:r>
            <a:r>
              <a:rPr lang="en-US" sz="2400" dirty="0" smtClean="0"/>
              <a:t>shocks to the victim or the responder. </a:t>
            </a:r>
          </a:p>
          <a:p>
            <a:pPr lvl="1"/>
            <a:r>
              <a:rPr lang="en-US" sz="2000" dirty="0" smtClean="0"/>
              <a:t>Use non-conducting </a:t>
            </a:r>
            <a:r>
              <a:rPr lang="en-US" sz="2000" dirty="0"/>
              <a:t>materials</a:t>
            </a:r>
          </a:p>
          <a:p>
            <a:pPr lvl="0"/>
            <a:r>
              <a:rPr lang="en-US" sz="2400" dirty="0" smtClean="0"/>
              <a:t>Follow </a:t>
            </a:r>
            <a:r>
              <a:rPr lang="en-US" sz="2400" dirty="0"/>
              <a:t>the guidelines to treat electric shock: according to your first aid training: </a:t>
            </a:r>
            <a:endParaRPr lang="en-US" sz="2400" dirty="0" smtClean="0"/>
          </a:p>
          <a:p>
            <a:pPr lvl="1"/>
            <a:r>
              <a:rPr lang="en-US" sz="2000" dirty="0" smtClean="0"/>
              <a:t>Cool </a:t>
            </a:r>
            <a:r>
              <a:rPr lang="en-US" sz="2000" dirty="0"/>
              <a:t>and cover the burns with non-adherent dressings.</a:t>
            </a:r>
          </a:p>
          <a:p>
            <a:pPr lvl="1"/>
            <a:r>
              <a:rPr lang="en-US" sz="2000" dirty="0"/>
              <a:t>Seek medical assistance.</a:t>
            </a:r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 Shock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signs and symptoms of shock include: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Leaking </a:t>
            </a:r>
            <a:r>
              <a:rPr lang="en-US" sz="2000" dirty="0"/>
              <a:t>fluid from nose or ears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Obvious head wounds and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Altered levels of consciousness.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Headache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Nausea and/or vomiting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Confusion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Facial bruising (around eyes and ears) is a delayed sign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 Injury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Signs of spinal column injuries include: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Generally slow pulse</a:t>
            </a:r>
            <a:endParaRPr lang="en-US" sz="36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Unnatural </a:t>
            </a:r>
            <a:r>
              <a:rPr lang="en-US" dirty="0"/>
              <a:t>position</a:t>
            </a:r>
            <a:endParaRPr lang="en-US" sz="3600" dirty="0"/>
          </a:p>
          <a:p>
            <a:pPr lvl="1">
              <a:spcBef>
                <a:spcPts val="0"/>
              </a:spcBef>
            </a:pPr>
            <a:r>
              <a:rPr lang="en-US" dirty="0"/>
              <a:t>Body bent in awkward position</a:t>
            </a:r>
            <a:endParaRPr lang="en-US" sz="3600" dirty="0"/>
          </a:p>
          <a:p>
            <a:pPr lvl="1">
              <a:spcBef>
                <a:spcPts val="0"/>
              </a:spcBef>
            </a:pPr>
            <a:r>
              <a:rPr lang="en-US" dirty="0"/>
              <a:t>Tingling, unusual, or absent feeling in </a:t>
            </a:r>
            <a:r>
              <a:rPr lang="en-US" dirty="0" smtClean="0"/>
              <a:t>extremities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Movement of the victim must be minimal.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Treat </a:t>
            </a:r>
            <a:r>
              <a:rPr lang="en-US" sz="2400" dirty="0"/>
              <a:t>any </a:t>
            </a:r>
            <a:r>
              <a:rPr lang="en-US" sz="2400" dirty="0" smtClean="0"/>
              <a:t>wounds, shock or any </a:t>
            </a:r>
            <a:r>
              <a:rPr lang="en-US" sz="2400" dirty="0"/>
              <a:t>other immediate injuries.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Spinal Injury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A fracture is a complete break, crack, or chip in a </a:t>
            </a:r>
            <a:r>
              <a:rPr lang="en-US" sz="2400" dirty="0" smtClean="0"/>
              <a:t>bone and classified </a:t>
            </a:r>
            <a:r>
              <a:rPr lang="en-US" sz="2400" dirty="0"/>
              <a:t>as:</a:t>
            </a:r>
          </a:p>
          <a:p>
            <a:pPr lvl="1"/>
            <a:r>
              <a:rPr lang="en-US" sz="2000" dirty="0"/>
              <a:t>Open:  an injury where the bone has fractured and penetrated the skin leaving a wound</a:t>
            </a:r>
          </a:p>
          <a:p>
            <a:pPr lvl="1"/>
            <a:r>
              <a:rPr lang="en-US" sz="2000" dirty="0"/>
              <a:t>Closed:  an injury where the bone has fractured but has no obvious external wound</a:t>
            </a:r>
          </a:p>
          <a:p>
            <a:pPr lvl="0"/>
            <a:r>
              <a:rPr lang="en-US" sz="2400" dirty="0"/>
              <a:t>Signs </a:t>
            </a:r>
            <a:r>
              <a:rPr lang="en-US" sz="2400" dirty="0" smtClean="0"/>
              <a:t>include: 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000" dirty="0"/>
              <a:t>Hearing a pop or snap at the time of injury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Pain at the site of injury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Deformity of the limb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Loss of use of the limb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Bruising or swelling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soft splint</a:t>
            </a:r>
          </a:p>
          <a:p>
            <a:pPr lvl="0"/>
            <a:r>
              <a:rPr lang="en-US" dirty="0"/>
              <a:t>A sling</a:t>
            </a:r>
          </a:p>
          <a:p>
            <a:pPr lvl="0"/>
            <a:r>
              <a:rPr lang="en-US" dirty="0"/>
              <a:t>A rigid splint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Immobilize Fractures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Signs that indicate poisoning:</a:t>
            </a:r>
          </a:p>
          <a:p>
            <a:pPr lvl="1"/>
            <a:r>
              <a:rPr lang="en-US" dirty="0" smtClean="0"/>
              <a:t>Unusual  odors</a:t>
            </a:r>
          </a:p>
          <a:p>
            <a:pPr lvl="1"/>
            <a:r>
              <a:rPr lang="en-US" dirty="0" smtClean="0"/>
              <a:t>Open medicine cabinets</a:t>
            </a:r>
          </a:p>
          <a:p>
            <a:r>
              <a:rPr lang="en-US" dirty="0" smtClean="0"/>
              <a:t>Try to identify what was swallowed, how much, and when.</a:t>
            </a:r>
          </a:p>
          <a:p>
            <a:r>
              <a:rPr lang="en-US" dirty="0" smtClean="0"/>
              <a:t>Call</a:t>
            </a:r>
            <a:r>
              <a:rPr lang="en-US" b="1" dirty="0" smtClean="0"/>
              <a:t> </a:t>
            </a:r>
            <a:r>
              <a:rPr lang="en-US" dirty="0" smtClean="0"/>
              <a:t>Poison Control</a:t>
            </a:r>
            <a:r>
              <a:rPr lang="en-US" dirty="0"/>
              <a:t>: </a:t>
            </a:r>
            <a:r>
              <a:rPr lang="en-US" dirty="0" smtClean="0"/>
              <a:t>1-800-222-1222.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Poisoning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stress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Heat cramps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Heat exhaustion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Heat stroke</a:t>
            </a:r>
          </a:p>
          <a:p>
            <a:r>
              <a:rPr lang="en-US" dirty="0" smtClean="0"/>
              <a:t>Extreme cold  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Hypothermia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Frost bite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Emergencies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2D47F-584C-4101-83AB-51540DE3DC2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Insect bites</a:t>
            </a:r>
          </a:p>
          <a:p>
            <a:r>
              <a:rPr lang="en-US" dirty="0"/>
              <a:t>Anaphylactic shock </a:t>
            </a:r>
            <a:endParaRPr lang="en-US" dirty="0" smtClean="0"/>
          </a:p>
          <a:p>
            <a:pPr lvl="0"/>
            <a:r>
              <a:rPr lang="en-US" dirty="0"/>
              <a:t>Snakebites </a:t>
            </a:r>
            <a:endParaRPr lang="en-US" dirty="0" smtClean="0"/>
          </a:p>
          <a:p>
            <a:pPr lvl="0"/>
            <a:r>
              <a:rPr lang="en-US" dirty="0" smtClean="0"/>
              <a:t>Activity Worksheet #2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Insect bites, Anaphylactic Shock, and Snakebites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2D47F-584C-4101-83AB-51540DE3DC2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Occupational Safety and Health Administration (OSHA)</a:t>
            </a:r>
          </a:p>
          <a:p>
            <a:r>
              <a:rPr lang="en-US" sz="2400" dirty="0" smtClean="0"/>
              <a:t>Compressed Gas Association (CGA) </a:t>
            </a:r>
          </a:p>
          <a:p>
            <a:r>
              <a:rPr lang="en-US" sz="2400" dirty="0" smtClean="0"/>
              <a:t>US Department of Transportation (FHWA)</a:t>
            </a:r>
          </a:p>
          <a:p>
            <a:r>
              <a:rPr lang="en-US" sz="2400" dirty="0" smtClean="0"/>
              <a:t>Code of Federal Regulations:</a:t>
            </a:r>
          </a:p>
          <a:p>
            <a:pPr lvl="1"/>
            <a:r>
              <a:rPr lang="en-US" sz="2400" dirty="0"/>
              <a:t>CFR 29 § 1910.151 (a) (b) (c) Medical Services and First Aid</a:t>
            </a:r>
          </a:p>
          <a:p>
            <a:pPr marL="457200" lvl="1" indent="0">
              <a:buNone/>
            </a:pPr>
            <a:r>
              <a:rPr lang="en-US" sz="1800" dirty="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371600"/>
            <a:ext cx="7543800" cy="4495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Participate in discussions, demonstrations, and hands-on activities that will enable you to: </a:t>
            </a:r>
          </a:p>
          <a:p>
            <a:pPr lvl="1"/>
            <a:r>
              <a:rPr lang="en-US" sz="2000" dirty="0"/>
              <a:t>Explain the first aid guidelines and best practices for first responders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Identify:</a:t>
            </a:r>
          </a:p>
          <a:p>
            <a:pPr lvl="2"/>
            <a:r>
              <a:rPr lang="en-US" sz="1600" dirty="0" smtClean="0"/>
              <a:t>Basic Anatomy.</a:t>
            </a:r>
          </a:p>
          <a:p>
            <a:pPr lvl="2"/>
            <a:r>
              <a:rPr lang="en-US" sz="1600" dirty="0" smtClean="0"/>
              <a:t>First Aid Supplies.</a:t>
            </a:r>
          </a:p>
          <a:p>
            <a:pPr lvl="1"/>
            <a:r>
              <a:rPr lang="en-US" sz="2000" dirty="0" smtClean="0"/>
              <a:t>Explain </a:t>
            </a:r>
            <a:r>
              <a:rPr lang="en-US" sz="2000" dirty="0"/>
              <a:t>the importance of using the correct personal protective equipment (PPE).</a:t>
            </a:r>
          </a:p>
          <a:p>
            <a:pPr lvl="1"/>
            <a:r>
              <a:rPr lang="en-US" sz="2000" dirty="0"/>
              <a:t>List the actions to take in an emergency that follow the OSHA standards, </a:t>
            </a:r>
            <a:r>
              <a:rPr lang="en-US" sz="2000" dirty="0" smtClean="0"/>
              <a:t>and appropriate </a:t>
            </a:r>
            <a:r>
              <a:rPr lang="en-US" sz="2000" dirty="0"/>
              <a:t>industry </a:t>
            </a:r>
            <a:r>
              <a:rPr lang="en-US" sz="2000" dirty="0" smtClean="0"/>
              <a:t>guidelines, e.g., American </a:t>
            </a:r>
            <a:r>
              <a:rPr lang="en-US" sz="2000" dirty="0"/>
              <a:t>Red Cross (first aid) and the American Heart </a:t>
            </a:r>
            <a:r>
              <a:rPr lang="en-US" sz="2000" dirty="0" smtClean="0"/>
              <a:t>Association.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Questions</a:t>
            </a:r>
          </a:p>
          <a:p>
            <a:r>
              <a:rPr lang="en-US" sz="4800" dirty="0" smtClean="0"/>
              <a:t>Comments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276601"/>
            <a:ext cx="323253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371600"/>
            <a:ext cx="7543800" cy="4419600"/>
          </a:xfrm>
        </p:spPr>
        <p:txBody>
          <a:bodyPr/>
          <a:lstStyle/>
          <a:p>
            <a:r>
              <a:rPr lang="en-US" dirty="0" smtClean="0"/>
              <a:t>Fundamentals of basic life support</a:t>
            </a:r>
          </a:p>
          <a:p>
            <a:r>
              <a:rPr lang="en-US" dirty="0" smtClean="0"/>
              <a:t>OSHA requirements for first aid</a:t>
            </a:r>
          </a:p>
          <a:p>
            <a:pPr lvl="1"/>
            <a:r>
              <a:rPr lang="en-US" sz="2400" dirty="0" smtClean="0"/>
              <a:t>Supplies</a:t>
            </a:r>
          </a:p>
          <a:p>
            <a:pPr lvl="1"/>
            <a:r>
              <a:rPr lang="en-US" sz="2400" dirty="0" smtClean="0"/>
              <a:t>Training</a:t>
            </a:r>
          </a:p>
          <a:p>
            <a:r>
              <a:rPr lang="en-US" dirty="0" smtClean="0"/>
              <a:t>How to handle an incident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Assess the accident site.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Identify the victim.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Evaluate the injuries.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Request medical assistance.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Deal with blood borne pathogens.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Aid Safety on the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35" y="4724400"/>
            <a:ext cx="155944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</a:t>
            </a:r>
            <a:r>
              <a:rPr lang="en-US" dirty="0"/>
              <a:t>Red </a:t>
            </a:r>
            <a:r>
              <a:rPr lang="en-US" dirty="0" smtClean="0"/>
              <a:t>Cross </a:t>
            </a:r>
          </a:p>
          <a:p>
            <a:r>
              <a:rPr lang="en-US" dirty="0" smtClean="0"/>
              <a:t>American </a:t>
            </a:r>
            <a:r>
              <a:rPr lang="en-US" dirty="0"/>
              <a:t>Heart </a:t>
            </a:r>
            <a:r>
              <a:rPr lang="en-US" dirty="0" smtClean="0"/>
              <a:t>Association</a:t>
            </a:r>
          </a:p>
          <a:p>
            <a:r>
              <a:rPr lang="en-US" dirty="0" smtClean="0"/>
              <a:t>OSHA </a:t>
            </a:r>
          </a:p>
          <a:p>
            <a:r>
              <a:rPr lang="en-US" dirty="0" smtClean="0"/>
              <a:t>“</a:t>
            </a:r>
            <a:r>
              <a:rPr lang="en-US" dirty="0"/>
              <a:t>Good Samaritan </a:t>
            </a:r>
            <a:r>
              <a:rPr lang="en-US" dirty="0" smtClean="0"/>
              <a:t>Laws”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Guidelines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72282"/>
            <a:ext cx="2025592" cy="79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590799"/>
            <a:ext cx="2094564" cy="14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9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to examine a victim.</a:t>
            </a:r>
          </a:p>
          <a:p>
            <a:pPr lvl="1"/>
            <a:r>
              <a:rPr lang="en-US" dirty="0" smtClean="0"/>
              <a:t>Look for medical identification tags.</a:t>
            </a:r>
          </a:p>
          <a:p>
            <a:r>
              <a:rPr lang="en-US" dirty="0" smtClean="0"/>
              <a:t>Know the skeletal system to be able to respond, evaluate and examine victims.</a:t>
            </a:r>
          </a:p>
          <a:p>
            <a:r>
              <a:rPr lang="en-US" dirty="0" smtClean="0"/>
              <a:t>Workshop Activity #1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First Aid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 descr="http://hes.ucfsd.org/gclaypo/skelweb/graphics/skelan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34290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http://hes.ucfsd.org/gclaypo/skelweb/graphics/skelpos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3528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7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00" y="1447800"/>
            <a:ext cx="4761865" cy="435229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50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Epidermal Layer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124200" y="1447800"/>
            <a:ext cx="4390390" cy="43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to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to Use</Template>
  <TotalTime>148</TotalTime>
  <Words>896</Words>
  <Application>Microsoft Office PowerPoint</Application>
  <PresentationFormat>On-screen Show (4:3)</PresentationFormat>
  <Paragraphs>224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Template to Use</vt:lpstr>
      <vt:lpstr>First Aid </vt:lpstr>
      <vt:lpstr>Introduction</vt:lpstr>
      <vt:lpstr>Workshop Objectives </vt:lpstr>
      <vt:lpstr>First Aid Safety on the Job</vt:lpstr>
      <vt:lpstr>Guidelines  </vt:lpstr>
      <vt:lpstr>Basic First Aid </vt:lpstr>
      <vt:lpstr>Skeletal System</vt:lpstr>
      <vt:lpstr>The Knee</vt:lpstr>
      <vt:lpstr>Skin Epidermal Layer </vt:lpstr>
      <vt:lpstr>Abdominal Area</vt:lpstr>
      <vt:lpstr>Chest Cavity</vt:lpstr>
      <vt:lpstr> Response,  Evaluation, and Examination   </vt:lpstr>
      <vt:lpstr>Cardiopulmonary Resuscitation CPR)</vt:lpstr>
      <vt:lpstr>Head to Toe Evaluation</vt:lpstr>
      <vt:lpstr>Bleeding and Wounds</vt:lpstr>
      <vt:lpstr>Pressure Points to Control Bleeding</vt:lpstr>
      <vt:lpstr>Types of Wounds </vt:lpstr>
      <vt:lpstr>Internal Bleeding </vt:lpstr>
      <vt:lpstr>Shock</vt:lpstr>
      <vt:lpstr>Burns</vt:lpstr>
      <vt:lpstr>Electric Shock</vt:lpstr>
      <vt:lpstr>Head Injury </vt:lpstr>
      <vt:lpstr>Spinal Injury</vt:lpstr>
      <vt:lpstr>Fractures</vt:lpstr>
      <vt:lpstr>Immobilize Fractures </vt:lpstr>
      <vt:lpstr>Poisoning  </vt:lpstr>
      <vt:lpstr>Environmental Emergencies </vt:lpstr>
      <vt:lpstr>Insect bites, Anaphylactic Shock, and Snakebites</vt:lpstr>
      <vt:lpstr>Sources</vt:lpstr>
      <vt:lpstr>Open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</dc:creator>
  <cp:lastModifiedBy>Dana</cp:lastModifiedBy>
  <cp:revision>26</cp:revision>
  <dcterms:created xsi:type="dcterms:W3CDTF">2013-07-26T18:01:53Z</dcterms:created>
  <dcterms:modified xsi:type="dcterms:W3CDTF">2013-09-10T14:05:56Z</dcterms:modified>
</cp:coreProperties>
</file>