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83" r:id="rId2"/>
    <p:sldId id="323" r:id="rId3"/>
    <p:sldId id="324" r:id="rId4"/>
    <p:sldId id="325" r:id="rId5"/>
    <p:sldId id="326" r:id="rId6"/>
    <p:sldId id="315" r:id="rId7"/>
    <p:sldId id="316" r:id="rId8"/>
    <p:sldId id="317" r:id="rId9"/>
    <p:sldId id="318" r:id="rId10"/>
    <p:sldId id="319" r:id="rId11"/>
    <p:sldId id="320" r:id="rId12"/>
    <p:sldId id="321" r:id="rId13"/>
    <p:sldId id="322" r:id="rId14"/>
    <p:sldId id="329" r:id="rId15"/>
    <p:sldId id="327" r:id="rId16"/>
    <p:sldId id="328" r:id="rId17"/>
    <p:sldId id="330" r:id="rId18"/>
    <p:sldId id="331" r:id="rId19"/>
    <p:sldId id="332"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7D0"/>
    <a:srgbClr val="54B948"/>
    <a:srgbClr val="50B848"/>
    <a:srgbClr val="005596"/>
    <a:srgbClr val="0073AE"/>
    <a:srgbClr val="00679A"/>
    <a:srgbClr val="8ED189"/>
    <a:srgbClr val="004A82"/>
    <a:srgbClr val="C1F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0459" autoAdjust="0"/>
  </p:normalViewPr>
  <p:slideViewPr>
    <p:cSldViewPr>
      <p:cViewPr>
        <p:scale>
          <a:sx n="70" d="100"/>
          <a:sy n="70" d="100"/>
        </p:scale>
        <p:origin x="-1854" y="-378"/>
      </p:cViewPr>
      <p:guideLst>
        <p:guide orient="horz" pos="2160"/>
        <p:guide pos="547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758" y="13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28" cy="464820"/>
          </a:xfrm>
          <a:prstGeom prst="rect">
            <a:avLst/>
          </a:prstGeom>
        </p:spPr>
        <p:txBody>
          <a:bodyPr vert="horz" lIns="93164" tIns="46582" rIns="93164" bIns="46582" rtlCol="0"/>
          <a:lstStyle>
            <a:lvl1pPr algn="l">
              <a:defRPr sz="1200"/>
            </a:lvl1pPr>
          </a:lstStyle>
          <a:p>
            <a:pPr>
              <a:defRPr/>
            </a:pPr>
            <a:endParaRPr lang="en-US" dirty="0"/>
          </a:p>
        </p:txBody>
      </p:sp>
      <p:sp>
        <p:nvSpPr>
          <p:cNvPr id="3" name="Date Placeholder 2"/>
          <p:cNvSpPr>
            <a:spLocks noGrp="1"/>
          </p:cNvSpPr>
          <p:nvPr>
            <p:ph type="dt" sz="quarter" idx="1"/>
          </p:nvPr>
        </p:nvSpPr>
        <p:spPr>
          <a:xfrm>
            <a:off x="3971182" y="0"/>
            <a:ext cx="3037628" cy="464820"/>
          </a:xfrm>
          <a:prstGeom prst="rect">
            <a:avLst/>
          </a:prstGeom>
        </p:spPr>
        <p:txBody>
          <a:bodyPr vert="horz" lIns="93164" tIns="46582" rIns="93164" bIns="46582" rtlCol="0"/>
          <a:lstStyle>
            <a:lvl1pPr algn="r">
              <a:defRPr sz="1200"/>
            </a:lvl1pPr>
          </a:lstStyle>
          <a:p>
            <a:pPr>
              <a:defRPr/>
            </a:pPr>
            <a:fld id="{154DCED2-14B9-42F5-89BC-2EA209980D76}" type="datetimeFigureOut">
              <a:rPr lang="en-US"/>
              <a:pPr>
                <a:defRPr/>
              </a:pPr>
              <a:t>3/29/2012</a:t>
            </a:fld>
            <a:endParaRPr lang="en-US" dirty="0"/>
          </a:p>
        </p:txBody>
      </p:sp>
      <p:sp>
        <p:nvSpPr>
          <p:cNvPr id="4" name="Footer Placeholder 3"/>
          <p:cNvSpPr>
            <a:spLocks noGrp="1"/>
          </p:cNvSpPr>
          <p:nvPr>
            <p:ph type="ftr" sz="quarter" idx="2"/>
          </p:nvPr>
        </p:nvSpPr>
        <p:spPr>
          <a:xfrm>
            <a:off x="1" y="8829988"/>
            <a:ext cx="3037628" cy="464820"/>
          </a:xfrm>
          <a:prstGeom prst="rect">
            <a:avLst/>
          </a:prstGeom>
        </p:spPr>
        <p:txBody>
          <a:bodyPr vert="horz" lIns="93164" tIns="46582" rIns="93164" bIns="46582"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1182" y="8829988"/>
            <a:ext cx="3037628" cy="464820"/>
          </a:xfrm>
          <a:prstGeom prst="rect">
            <a:avLst/>
          </a:prstGeom>
        </p:spPr>
        <p:txBody>
          <a:bodyPr vert="horz" lIns="93164" tIns="46582" rIns="93164" bIns="46582" rtlCol="0" anchor="b"/>
          <a:lstStyle>
            <a:lvl1pPr algn="r">
              <a:defRPr sz="1200"/>
            </a:lvl1pPr>
          </a:lstStyle>
          <a:p>
            <a:pPr>
              <a:defRPr/>
            </a:pPr>
            <a:fld id="{6FC5C2AE-DE08-4C79-9B33-825D716FEF2F}" type="slidenum">
              <a:rPr lang="en-US"/>
              <a:pPr>
                <a:defRPr/>
              </a:pPr>
              <a:t>‹#›</a:t>
            </a:fld>
            <a:endParaRPr lang="en-US" dirty="0"/>
          </a:p>
        </p:txBody>
      </p:sp>
    </p:spTree>
    <p:extLst>
      <p:ext uri="{BB962C8B-B14F-4D97-AF65-F5344CB8AC3E}">
        <p14:creationId xmlns:p14="http://schemas.microsoft.com/office/powerpoint/2010/main" val="37541353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28" cy="464820"/>
          </a:xfrm>
          <a:prstGeom prst="rect">
            <a:avLst/>
          </a:prstGeom>
        </p:spPr>
        <p:txBody>
          <a:bodyPr vert="horz" lIns="93164" tIns="46582" rIns="93164" bIns="46582" rtlCol="0"/>
          <a:lstStyle>
            <a:lvl1pPr algn="l">
              <a:defRPr sz="1200"/>
            </a:lvl1pPr>
          </a:lstStyle>
          <a:p>
            <a:pPr>
              <a:defRPr/>
            </a:pPr>
            <a:endParaRPr lang="en-US" dirty="0"/>
          </a:p>
        </p:txBody>
      </p:sp>
      <p:sp>
        <p:nvSpPr>
          <p:cNvPr id="3" name="Date Placeholder 2"/>
          <p:cNvSpPr>
            <a:spLocks noGrp="1"/>
          </p:cNvSpPr>
          <p:nvPr>
            <p:ph type="dt" idx="1"/>
          </p:nvPr>
        </p:nvSpPr>
        <p:spPr>
          <a:xfrm>
            <a:off x="3971182" y="0"/>
            <a:ext cx="3037628" cy="464820"/>
          </a:xfrm>
          <a:prstGeom prst="rect">
            <a:avLst/>
          </a:prstGeom>
        </p:spPr>
        <p:txBody>
          <a:bodyPr vert="horz" lIns="93164" tIns="46582" rIns="93164" bIns="46582" rtlCol="0"/>
          <a:lstStyle>
            <a:lvl1pPr algn="r">
              <a:defRPr sz="1200"/>
            </a:lvl1pPr>
          </a:lstStyle>
          <a:p>
            <a:pPr>
              <a:defRPr/>
            </a:pPr>
            <a:fld id="{BD3460F2-4330-429C-9623-15C9128DE4E8}" type="datetimeFigureOut">
              <a:rPr lang="en-US"/>
              <a:pPr>
                <a:defRPr/>
              </a:pPr>
              <a:t>3/29/2012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smtClean="0"/>
          </a:p>
        </p:txBody>
      </p:sp>
      <p:sp>
        <p:nvSpPr>
          <p:cNvPr id="5" name="Notes Placeholder 4"/>
          <p:cNvSpPr>
            <a:spLocks noGrp="1"/>
          </p:cNvSpPr>
          <p:nvPr>
            <p:ph type="body" sz="quarter" idx="3"/>
          </p:nvPr>
        </p:nvSpPr>
        <p:spPr>
          <a:xfrm>
            <a:off x="701359" y="4415790"/>
            <a:ext cx="5607684" cy="4183380"/>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988"/>
            <a:ext cx="3037628" cy="464820"/>
          </a:xfrm>
          <a:prstGeom prst="rect">
            <a:avLst/>
          </a:prstGeom>
        </p:spPr>
        <p:txBody>
          <a:bodyPr vert="horz" lIns="93164" tIns="46582" rIns="93164" bIns="46582"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1182" y="8829988"/>
            <a:ext cx="3037628" cy="464820"/>
          </a:xfrm>
          <a:prstGeom prst="rect">
            <a:avLst/>
          </a:prstGeom>
        </p:spPr>
        <p:txBody>
          <a:bodyPr vert="horz" lIns="93164" tIns="46582" rIns="93164" bIns="46582" rtlCol="0" anchor="b"/>
          <a:lstStyle>
            <a:lvl1pPr algn="r">
              <a:defRPr sz="1200"/>
            </a:lvl1pPr>
          </a:lstStyle>
          <a:p>
            <a:pPr>
              <a:defRPr/>
            </a:pPr>
            <a:fld id="{76ABCFEA-14AE-4E1F-8048-9BF24C443DAA}" type="slidenum">
              <a:rPr lang="en-US"/>
              <a:pPr>
                <a:defRPr/>
              </a:pPr>
              <a:t>‹#›</a:t>
            </a:fld>
            <a:endParaRPr lang="en-US" dirty="0"/>
          </a:p>
        </p:txBody>
      </p:sp>
    </p:spTree>
    <p:extLst>
      <p:ext uri="{BB962C8B-B14F-4D97-AF65-F5344CB8AC3E}">
        <p14:creationId xmlns:p14="http://schemas.microsoft.com/office/powerpoint/2010/main" val="28604496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BCFEA-14AE-4E1F-8048-9BF24C443DA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will explore the technic</a:t>
            </a:r>
            <a:r>
              <a:rPr lang="en-US" baseline="0" dirty="0" smtClean="0"/>
              <a:t>ian job category. This is a pretty broad category since there are many types of technicians in the energy industry. However, they all seem to have the following in common. They:</a:t>
            </a:r>
          </a:p>
          <a:p>
            <a:r>
              <a:rPr lang="en-US" dirty="0" smtClean="0"/>
              <a:t>Inspect things like motors and belts, fluid levels, and filters</a:t>
            </a:r>
          </a:p>
          <a:p>
            <a:r>
              <a:rPr lang="en-US" dirty="0" smtClean="0"/>
              <a:t>Take apart machines, then repair and replace parts using hand or power tools including hammers, saws, drills, wrenches, and measuring instruments as well as hoists and cranes</a:t>
            </a:r>
          </a:p>
          <a:p>
            <a:r>
              <a:rPr lang="en-US" dirty="0" smtClean="0"/>
              <a:t>Use repair manuals to determine and fix problems</a:t>
            </a:r>
          </a:p>
          <a:p>
            <a:endParaRPr lang="en-US" dirty="0"/>
          </a:p>
        </p:txBody>
      </p:sp>
      <p:sp>
        <p:nvSpPr>
          <p:cNvPr id="4" name="Slide Number Placeholder 3"/>
          <p:cNvSpPr>
            <a:spLocks noGrp="1"/>
          </p:cNvSpPr>
          <p:nvPr>
            <p:ph type="sldNum" sz="quarter" idx="10"/>
          </p:nvPr>
        </p:nvSpPr>
        <p:spPr/>
        <p:txBody>
          <a:bodyPr/>
          <a:lstStyle/>
          <a:p>
            <a:fld id="{5EF072B9-366B-4239-BCA9-B023C84F853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Technicians</a:t>
            </a:r>
            <a:r>
              <a:rPr lang="en-US" baseline="0" dirty="0" smtClean="0"/>
              <a:t> also:</a:t>
            </a:r>
          </a:p>
          <a:p>
            <a:r>
              <a:rPr lang="en-US" dirty="0" smtClean="0"/>
              <a:t>Keep track of the work they have done</a:t>
            </a:r>
          </a:p>
          <a:p>
            <a:r>
              <a:rPr lang="en-US" dirty="0" smtClean="0"/>
              <a:t>Do preventative maintenance on machines, mechanical equipment and buildings, including inspections and testing, installation of new wiring, electrical components, piping and plumbing, machinery and equipment</a:t>
            </a:r>
          </a:p>
          <a:p>
            <a:endParaRPr lang="en-US" dirty="0" smtClean="0"/>
          </a:p>
          <a:p>
            <a:r>
              <a:rPr lang="en-US" dirty="0" smtClean="0"/>
              <a:t>Here’s a technician career video. (CLICK</a:t>
            </a:r>
            <a:r>
              <a:rPr lang="en-US" baseline="0" dirty="0" smtClean="0"/>
              <a:t> LINK ON THE SCREEN)</a:t>
            </a:r>
            <a:endParaRPr lang="en-US" dirty="0"/>
          </a:p>
        </p:txBody>
      </p:sp>
      <p:sp>
        <p:nvSpPr>
          <p:cNvPr id="4" name="Slide Number Placeholder 3"/>
          <p:cNvSpPr>
            <a:spLocks noGrp="1"/>
          </p:cNvSpPr>
          <p:nvPr>
            <p:ph type="sldNum" sz="quarter" idx="10"/>
          </p:nvPr>
        </p:nvSpPr>
        <p:spPr/>
        <p:txBody>
          <a:bodyPr/>
          <a:lstStyle/>
          <a:p>
            <a:fld id="{5EF072B9-366B-4239-BCA9-B023C84F853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is the </a:t>
            </a:r>
            <a:r>
              <a:rPr lang="en-US" dirty="0" err="1" smtClean="0"/>
              <a:t>pipelayer</a:t>
            </a:r>
            <a:r>
              <a:rPr lang="en-US" dirty="0" smtClean="0"/>
              <a:t>/pipefitter/welder</a:t>
            </a:r>
            <a:r>
              <a:rPr lang="en-US" baseline="0" dirty="0" smtClean="0"/>
              <a:t> category. </a:t>
            </a:r>
          </a:p>
          <a:p>
            <a:r>
              <a:rPr lang="en-US" baseline="0" dirty="0" smtClean="0"/>
              <a:t>These individuals typically:</a:t>
            </a:r>
            <a:endParaRPr lang="en-US" dirty="0" smtClean="0"/>
          </a:p>
          <a:p>
            <a:r>
              <a:rPr lang="en-US" dirty="0" smtClean="0"/>
              <a:t>Following the directions of others or written instructions to lay out pipe routes  </a:t>
            </a:r>
          </a:p>
          <a:p>
            <a:r>
              <a:rPr lang="en-US" dirty="0" smtClean="0"/>
              <a:t>Cut pipes to required size and position them for welding or sealing </a:t>
            </a:r>
          </a:p>
          <a:p>
            <a:r>
              <a:rPr lang="en-US" dirty="0" smtClean="0"/>
              <a:t>Connect pipe pieces and joints using welding equipment, cement or glue</a:t>
            </a:r>
          </a:p>
          <a:p>
            <a:endParaRPr lang="en-US" dirty="0"/>
          </a:p>
        </p:txBody>
      </p:sp>
      <p:sp>
        <p:nvSpPr>
          <p:cNvPr id="4" name="Slide Number Placeholder 3"/>
          <p:cNvSpPr>
            <a:spLocks noGrp="1"/>
          </p:cNvSpPr>
          <p:nvPr>
            <p:ph type="sldNum" sz="quarter" idx="10"/>
          </p:nvPr>
        </p:nvSpPr>
        <p:spPr/>
        <p:txBody>
          <a:bodyPr/>
          <a:lstStyle/>
          <a:p>
            <a:fld id="{5EF072B9-366B-4239-BCA9-B023C84F853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also:</a:t>
            </a:r>
          </a:p>
          <a:p>
            <a:r>
              <a:rPr lang="en-US" dirty="0" smtClean="0"/>
              <a:t>Cover pipes with earth or other materials </a:t>
            </a:r>
          </a:p>
          <a:p>
            <a:r>
              <a:rPr lang="en-US" dirty="0" smtClean="0"/>
              <a:t>Find and repair or replace pipes using special magnetic or radio indicators  </a:t>
            </a:r>
          </a:p>
          <a:p>
            <a:r>
              <a:rPr lang="en-US" dirty="0" smtClean="0"/>
              <a:t>Follow safety procedures</a:t>
            </a:r>
          </a:p>
          <a:p>
            <a:endParaRPr lang="en-US" dirty="0" smtClean="0"/>
          </a:p>
          <a:p>
            <a:r>
              <a:rPr lang="en-US" dirty="0" smtClean="0"/>
              <a:t>Here is a day in the life</a:t>
            </a:r>
            <a:r>
              <a:rPr lang="en-US" baseline="0" dirty="0" smtClean="0"/>
              <a:t> video for this job category (CLICK LINK ON THE SCREEN)</a:t>
            </a:r>
            <a:endParaRPr lang="en-US" dirty="0"/>
          </a:p>
        </p:txBody>
      </p:sp>
      <p:sp>
        <p:nvSpPr>
          <p:cNvPr id="4" name="Slide Number Placeholder 3"/>
          <p:cNvSpPr>
            <a:spLocks noGrp="1"/>
          </p:cNvSpPr>
          <p:nvPr>
            <p:ph type="sldNum" sz="quarter" idx="10"/>
          </p:nvPr>
        </p:nvSpPr>
        <p:spPr/>
        <p:txBody>
          <a:bodyPr/>
          <a:lstStyle/>
          <a:p>
            <a:fld id="{5EF072B9-366B-4239-BCA9-B023C84F853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t>
            </a:r>
            <a:r>
              <a:rPr lang="en-US" baseline="0" dirty="0" smtClean="0"/>
              <a:t>y types of engineers serve in the energy industry. Engineers in general:</a:t>
            </a:r>
          </a:p>
          <a:p>
            <a:r>
              <a:rPr lang="en-US" dirty="0" smtClean="0"/>
              <a:t>Help improve systems and create more efficient ways to generate, transmit, and use power from the power plant to the customers</a:t>
            </a:r>
          </a:p>
          <a:p>
            <a:r>
              <a:rPr lang="en-US" dirty="0" smtClean="0"/>
              <a:t>Springboard to the process of creating nuclear energy, designing wind turbines, advancing clean coal technology, and turning biofuels into usable energy</a:t>
            </a:r>
          </a:p>
          <a:p>
            <a:endParaRPr lang="en-US" dirty="0"/>
          </a:p>
        </p:txBody>
      </p:sp>
      <p:sp>
        <p:nvSpPr>
          <p:cNvPr id="4" name="Slide Number Placeholder 3"/>
          <p:cNvSpPr>
            <a:spLocks noGrp="1"/>
          </p:cNvSpPr>
          <p:nvPr>
            <p:ph type="sldNum" sz="quarter" idx="10"/>
          </p:nvPr>
        </p:nvSpPr>
        <p:spPr/>
        <p:txBody>
          <a:bodyPr/>
          <a:lstStyle/>
          <a:p>
            <a:pPr>
              <a:defRPr/>
            </a:pPr>
            <a:fld id="{76ABCFEA-14AE-4E1F-8048-9BF24C443DAA}" type="slidenum">
              <a:rPr lang="en-US" smtClean="0"/>
              <a:pPr>
                <a:defRPr/>
              </a:pPr>
              <a:t>14</a:t>
            </a:fld>
            <a:endParaRPr lang="en-US" dirty="0"/>
          </a:p>
        </p:txBody>
      </p:sp>
    </p:spTree>
    <p:extLst>
      <p:ext uri="{BB962C8B-B14F-4D97-AF65-F5344CB8AC3E}">
        <p14:creationId xmlns:p14="http://schemas.microsoft.com/office/powerpoint/2010/main" val="156608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Types</a:t>
            </a:r>
            <a:r>
              <a:rPr lang="en-US" baseline="0" dirty="0" smtClean="0"/>
              <a:t> of energy industry engineers include:</a:t>
            </a:r>
          </a:p>
          <a:p>
            <a:r>
              <a:rPr lang="en-US" dirty="0" smtClean="0"/>
              <a:t>Electrical/Power</a:t>
            </a:r>
          </a:p>
          <a:p>
            <a:r>
              <a:rPr lang="en-US" dirty="0" smtClean="0"/>
              <a:t>Nuclear</a:t>
            </a:r>
          </a:p>
          <a:p>
            <a:r>
              <a:rPr lang="en-US" dirty="0" smtClean="0"/>
              <a:t>Mechanical</a:t>
            </a:r>
          </a:p>
          <a:p>
            <a:r>
              <a:rPr lang="en-US" dirty="0" smtClean="0"/>
              <a:t>Energy</a:t>
            </a:r>
          </a:p>
          <a:p>
            <a:r>
              <a:rPr lang="en-US" dirty="0" smtClean="0"/>
              <a:t>Environmental</a:t>
            </a:r>
          </a:p>
          <a:p>
            <a:endParaRPr lang="en-US" dirty="0"/>
          </a:p>
        </p:txBody>
      </p:sp>
      <p:sp>
        <p:nvSpPr>
          <p:cNvPr id="4" name="Slide Number Placeholder 3"/>
          <p:cNvSpPr>
            <a:spLocks noGrp="1"/>
          </p:cNvSpPr>
          <p:nvPr>
            <p:ph type="sldNum" sz="quarter" idx="10"/>
          </p:nvPr>
        </p:nvSpPr>
        <p:spPr/>
        <p:txBody>
          <a:bodyPr/>
          <a:lstStyle/>
          <a:p>
            <a:fld id="{5EF072B9-366B-4239-BCA9-B023C84F853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types of engineers include:</a:t>
            </a:r>
          </a:p>
          <a:p>
            <a:r>
              <a:rPr lang="en-US" dirty="0" smtClean="0"/>
              <a:t>Solar Energy Systems</a:t>
            </a:r>
          </a:p>
          <a:p>
            <a:r>
              <a:rPr lang="en-US" dirty="0" smtClean="0"/>
              <a:t>Wind Energy</a:t>
            </a:r>
          </a:p>
          <a:p>
            <a:pPr marL="0" indent="0">
              <a:buNone/>
            </a:pPr>
            <a:r>
              <a:rPr lang="en-US" dirty="0" smtClean="0"/>
              <a:t>All engineer positions require a Bachelor’s in Engineering</a:t>
            </a:r>
          </a:p>
          <a:p>
            <a:endParaRPr lang="en-US" dirty="0" smtClean="0"/>
          </a:p>
          <a:p>
            <a:r>
              <a:rPr lang="en-US" dirty="0" smtClean="0"/>
              <a:t>Now let’s watch a video that provides the</a:t>
            </a:r>
            <a:r>
              <a:rPr lang="en-US" baseline="0" dirty="0" smtClean="0"/>
              <a:t> context of engineers in the energy industry. (CLICK ON LINK ON THE SCREEN)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F072B9-366B-4239-BCA9-B023C84F853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best sources for security employees in the energy industry is the military. With their extensive experience in this arena, Veterans and those in the Guard and Reserves typically are hired on without the need for training or coursework in advance. Training takes place on the job. There are a variety of security positions, and job titles differ by company, but typical positions include:</a:t>
            </a:r>
          </a:p>
          <a:p>
            <a:r>
              <a:rPr lang="en-US" dirty="0" smtClean="0"/>
              <a:t>Security Officer or Specialist</a:t>
            </a:r>
          </a:p>
          <a:p>
            <a:r>
              <a:rPr lang="en-US" dirty="0" smtClean="0"/>
              <a:t>Security Manager</a:t>
            </a:r>
          </a:p>
          <a:p>
            <a:r>
              <a:rPr lang="en-US" dirty="0" smtClean="0"/>
              <a:t>Security Investigator</a:t>
            </a:r>
          </a:p>
          <a:p>
            <a:r>
              <a:rPr lang="en-US" dirty="0" smtClean="0"/>
              <a:t>Business Assurance Specialist</a:t>
            </a:r>
          </a:p>
          <a:p>
            <a:endParaRPr lang="en-US" dirty="0"/>
          </a:p>
        </p:txBody>
      </p:sp>
      <p:sp>
        <p:nvSpPr>
          <p:cNvPr id="4" name="Slide Number Placeholder 3"/>
          <p:cNvSpPr>
            <a:spLocks noGrp="1"/>
          </p:cNvSpPr>
          <p:nvPr>
            <p:ph type="sldNum" sz="quarter" idx="10"/>
          </p:nvPr>
        </p:nvSpPr>
        <p:spPr/>
        <p:txBody>
          <a:bodyPr/>
          <a:lstStyle/>
          <a:p>
            <a:pPr>
              <a:defRPr/>
            </a:pPr>
            <a:fld id="{76ABCFEA-14AE-4E1F-8048-9BF24C443DAA}" type="slidenum">
              <a:rPr lang="en-US" smtClean="0"/>
              <a:pPr>
                <a:defRPr/>
              </a:pPr>
              <a:t>17</a:t>
            </a:fld>
            <a:endParaRPr lang="en-US" dirty="0"/>
          </a:p>
        </p:txBody>
      </p:sp>
    </p:spTree>
    <p:extLst>
      <p:ext uri="{BB962C8B-B14F-4D97-AF65-F5344CB8AC3E}">
        <p14:creationId xmlns:p14="http://schemas.microsoft.com/office/powerpoint/2010/main" val="3649233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give you an example of what you might do on the job for a security position, here are some responsibilities of security officers:</a:t>
            </a:r>
          </a:p>
          <a:p>
            <a:r>
              <a:rPr lang="en-US" dirty="0" smtClean="0"/>
              <a:t>Create or implement security standards, policies and procedures</a:t>
            </a:r>
          </a:p>
          <a:p>
            <a:r>
              <a:rPr lang="en-US" dirty="0" smtClean="0"/>
              <a:t>Plan, direct or coordinate security activities to safeguard company assets, employees, guests or others on company property</a:t>
            </a:r>
          </a:p>
          <a:p>
            <a:r>
              <a:rPr lang="en-US" dirty="0" smtClean="0"/>
              <a:t>Analyze and evaluate security operations to identify risks or opportunities for improvement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ABCFEA-14AE-4E1F-8048-9BF24C443DAA}" type="slidenum">
              <a:rPr lang="en-US" smtClean="0"/>
              <a:pPr>
                <a:defRPr/>
              </a:pPr>
              <a:t>18</a:t>
            </a:fld>
            <a:endParaRPr lang="en-US" dirty="0"/>
          </a:p>
        </p:txBody>
      </p:sp>
    </p:spTree>
    <p:extLst>
      <p:ext uri="{BB962C8B-B14F-4D97-AF65-F5344CB8AC3E}">
        <p14:creationId xmlns:p14="http://schemas.microsoft.com/office/powerpoint/2010/main" val="3514846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they:</a:t>
            </a:r>
          </a:p>
          <a:p>
            <a:r>
              <a:rPr lang="en-US" dirty="0" smtClean="0"/>
              <a:t>Review and analyze security data to determine security needs, security program goals or program accomplishments</a:t>
            </a:r>
          </a:p>
          <a:p>
            <a:r>
              <a:rPr lang="en-US" dirty="0" smtClean="0"/>
              <a:t>Conduct physical examinations of property to ensure compliance with security policies and regulations</a:t>
            </a:r>
          </a:p>
          <a:p>
            <a:endParaRPr lang="en-US" dirty="0" smtClean="0"/>
          </a:p>
          <a:p>
            <a:r>
              <a:rPr lang="en-US" dirty="0" smtClean="0"/>
              <a:t>Does anyone have questions about the energy industry and/or the career pathways that are available?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ABCFEA-14AE-4E1F-8048-9BF24C443DAA}" type="slidenum">
              <a:rPr lang="en-US" smtClean="0"/>
              <a:pPr>
                <a:defRPr/>
              </a:pPr>
              <a:t>19</a:t>
            </a:fld>
            <a:endParaRPr lang="en-US" dirty="0"/>
          </a:p>
        </p:txBody>
      </p:sp>
    </p:spTree>
    <p:extLst>
      <p:ext uri="{BB962C8B-B14F-4D97-AF65-F5344CB8AC3E}">
        <p14:creationId xmlns:p14="http://schemas.microsoft.com/office/powerpoint/2010/main" val="422710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energy industry is poised</a:t>
            </a:r>
            <a:r>
              <a:rPr lang="en-US" baseline="0" dirty="0" smtClean="0"/>
              <a:t> to experience </a:t>
            </a:r>
            <a:r>
              <a:rPr lang="en-US" dirty="0" smtClean="0"/>
              <a:t>a </a:t>
            </a:r>
            <a:r>
              <a:rPr lang="en-US" baseline="0" dirty="0" smtClean="0"/>
              <a:t>workforce shortage over the next few years. By 2015, 35% of the energy workforce may need to be replaced due to retirement or attrition. That’s approximately 200,000 high-skills, high-wage workers. In addition, 150,000 new jobs may need to be added to design and operate low-carbon power sources in addition to those retirements. We in the energy</a:t>
            </a:r>
            <a:r>
              <a:rPr lang="en-US" dirty="0" smtClean="0"/>
              <a:t> industry hope to fill a l</a:t>
            </a:r>
            <a:r>
              <a:rPr lang="en-US" baseline="0" dirty="0" smtClean="0"/>
              <a:t>arge number of these positions with Veterans and those in the Guard and Reserves! Later today, I will be sharing with you why about a new initiative called Troops to Energy Jobs.</a:t>
            </a:r>
            <a:endParaRPr lang="en-US" dirty="0"/>
          </a:p>
        </p:txBody>
      </p:sp>
      <p:sp>
        <p:nvSpPr>
          <p:cNvPr id="4" name="Slide Number Placeholder 3"/>
          <p:cNvSpPr>
            <a:spLocks noGrp="1"/>
          </p:cNvSpPr>
          <p:nvPr>
            <p:ph type="sldNum" sz="quarter" idx="10"/>
          </p:nvPr>
        </p:nvSpPr>
        <p:spPr/>
        <p:txBody>
          <a:bodyPr/>
          <a:lstStyle/>
          <a:p>
            <a:fld id="{088C2C35-B3A5-46A2-AC5C-71E304CD22E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learn more</a:t>
            </a:r>
            <a:r>
              <a:rPr lang="en-US" baseline="0" dirty="0" smtClean="0"/>
              <a:t> about careers in the energy industry in a video called Get Into Energy! produced by the Center for Energy Workforce Development. (CLICK</a:t>
            </a:r>
            <a:r>
              <a:rPr lang="en-US" dirty="0" smtClean="0"/>
              <a:t> ON LINK</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88C2C35-B3A5-46A2-AC5C-71E304CD22E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people</a:t>
            </a:r>
            <a:r>
              <a:rPr lang="en-US" baseline="0" dirty="0" smtClean="0"/>
              <a:t> know very little about the jobs available in the energy industry and the military-friendly environment we create.</a:t>
            </a:r>
          </a:p>
          <a:p>
            <a:endParaRPr lang="en-US" baseline="0" dirty="0" smtClean="0"/>
          </a:p>
          <a:p>
            <a:r>
              <a:rPr lang="en-US" baseline="0" dirty="0" smtClean="0"/>
              <a:t>The pay is good. Median salaries for the energy industry are over $60,000, with some salaries reaching close to $100,000.</a:t>
            </a:r>
          </a:p>
          <a:p>
            <a:endParaRPr lang="en-US" baseline="0" dirty="0" smtClean="0"/>
          </a:p>
          <a:p>
            <a:r>
              <a:rPr lang="en-US" baseline="0" dirty="0" smtClean="0"/>
              <a:t>In addition, the energy industry offers some of the best benefits out there in the civilian world. These include medical, dental and vision; pension plans and 401k’s; and tuition reimbursement.</a:t>
            </a:r>
            <a:endParaRPr lang="en-US" dirty="0"/>
          </a:p>
        </p:txBody>
      </p:sp>
      <p:sp>
        <p:nvSpPr>
          <p:cNvPr id="4" name="Slide Number Placeholder 3"/>
          <p:cNvSpPr>
            <a:spLocks noGrp="1"/>
          </p:cNvSpPr>
          <p:nvPr>
            <p:ph type="sldNum" sz="quarter" idx="10"/>
          </p:nvPr>
        </p:nvSpPr>
        <p:spPr/>
        <p:txBody>
          <a:bodyPr/>
          <a:lstStyle/>
          <a:p>
            <a:fld id="{088C2C35-B3A5-46A2-AC5C-71E304CD22E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career paths</a:t>
            </a:r>
            <a:r>
              <a:rPr lang="en-US" baseline="0" dirty="0" smtClean="0"/>
              <a:t> in the energy industry where there will be a workforce shortage. These include </a:t>
            </a:r>
            <a:r>
              <a:rPr lang="en-US" baseline="0" dirty="0" err="1" smtClean="0"/>
              <a:t>lineworkers</a:t>
            </a:r>
            <a:r>
              <a:rPr lang="en-US" baseline="0" dirty="0" smtClean="0"/>
              <a:t>, plant operators (for electric, </a:t>
            </a:r>
            <a:r>
              <a:rPr lang="en-US" dirty="0"/>
              <a:t>g</a:t>
            </a:r>
            <a:r>
              <a:rPr lang="en-US" baseline="0" dirty="0" smtClean="0"/>
              <a:t>as and nuclear plants), technicians, pipefitters/</a:t>
            </a:r>
            <a:r>
              <a:rPr lang="en-US" baseline="0" dirty="0" err="1" smtClean="0"/>
              <a:t>pipelayers</a:t>
            </a:r>
            <a:r>
              <a:rPr lang="en-US" baseline="0" dirty="0" smtClean="0"/>
              <a:t>/welders, a variety of engineers and security. Next, I will tell you about each of these career paths. As I do, be thinking about how your military skills might match up to one or more of these pathways.</a:t>
            </a:r>
            <a:endParaRPr lang="en-US" dirty="0"/>
          </a:p>
        </p:txBody>
      </p:sp>
      <p:sp>
        <p:nvSpPr>
          <p:cNvPr id="4" name="Slide Number Placeholder 3"/>
          <p:cNvSpPr>
            <a:spLocks noGrp="1"/>
          </p:cNvSpPr>
          <p:nvPr>
            <p:ph type="sldNum" sz="quarter" idx="10"/>
          </p:nvPr>
        </p:nvSpPr>
        <p:spPr/>
        <p:txBody>
          <a:bodyPr/>
          <a:lstStyle/>
          <a:p>
            <a:fld id="{5EF072B9-366B-4239-BCA9-B023C84F853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let’s talk about </a:t>
            </a:r>
            <a:r>
              <a:rPr lang="en-US" dirty="0" err="1" smtClean="0"/>
              <a:t>lineworkers</a:t>
            </a:r>
            <a:r>
              <a:rPr lang="en-US" baseline="0" dirty="0" smtClean="0"/>
              <a:t> and what they do. </a:t>
            </a:r>
          </a:p>
          <a:p>
            <a:r>
              <a:rPr lang="en-US" baseline="0" dirty="0" smtClean="0"/>
              <a:t>Typically they:</a:t>
            </a:r>
          </a:p>
          <a:p>
            <a:r>
              <a:rPr lang="en-US" dirty="0" smtClean="0"/>
              <a:t>Install necessary equipment on poles</a:t>
            </a:r>
          </a:p>
          <a:p>
            <a:r>
              <a:rPr lang="en-US" dirty="0" smtClean="0"/>
              <a:t>Climb poles or use truck-mounted buckets to reach equipment</a:t>
            </a:r>
          </a:p>
          <a:p>
            <a:r>
              <a:rPr lang="en-US" dirty="0" smtClean="0"/>
              <a:t>Identify defective devises such as fuses, switches, and wires</a:t>
            </a:r>
          </a:p>
          <a:p>
            <a:r>
              <a:rPr lang="en-US" dirty="0" smtClean="0"/>
              <a:t>Safety and use of safety equipment is critical; poles and towers have very high voltages of electricity</a:t>
            </a:r>
          </a:p>
          <a:p>
            <a:endParaRPr lang="en-US" dirty="0"/>
          </a:p>
        </p:txBody>
      </p:sp>
      <p:sp>
        <p:nvSpPr>
          <p:cNvPr id="4" name="Slide Number Placeholder 3"/>
          <p:cNvSpPr>
            <a:spLocks noGrp="1"/>
          </p:cNvSpPr>
          <p:nvPr>
            <p:ph type="sldNum" sz="quarter" idx="10"/>
          </p:nvPr>
        </p:nvSpPr>
        <p:spPr/>
        <p:txBody>
          <a:bodyPr/>
          <a:lstStyle/>
          <a:p>
            <a:fld id="{5EF072B9-366B-4239-BCA9-B023C84F853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also inspect and test power lines and other equipment using special reading and testing devices</a:t>
            </a:r>
            <a:r>
              <a:rPr lang="en-US" baseline="0" dirty="0" smtClean="0"/>
              <a:t> and </a:t>
            </a:r>
            <a:r>
              <a:rPr lang="en-US" dirty="0" smtClean="0"/>
              <a:t>lay underground cables. </a:t>
            </a:r>
          </a:p>
          <a:p>
            <a:r>
              <a:rPr lang="en-US" dirty="0" smtClean="0"/>
              <a:t>Let’s watch a video about</a:t>
            </a:r>
            <a:r>
              <a:rPr lang="en-US" baseline="0" dirty="0" smtClean="0"/>
              <a:t> </a:t>
            </a:r>
            <a:r>
              <a:rPr lang="en-US" baseline="0" dirty="0" err="1" smtClean="0"/>
              <a:t>lineworkers</a:t>
            </a:r>
            <a:r>
              <a:rPr lang="en-US" baseline="0" dirty="0" smtClean="0"/>
              <a:t>. (CLICK LINK ON  THE</a:t>
            </a:r>
            <a:r>
              <a:rPr lang="en-US" dirty="0" smtClean="0"/>
              <a:t> </a:t>
            </a:r>
            <a:r>
              <a:rPr lang="en-US" baseline="0" dirty="0" smtClean="0"/>
              <a:t>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5EF072B9-366B-4239-BCA9-B023C84F853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let’s discuss a plant operator’s daily tasks. </a:t>
            </a:r>
          </a:p>
          <a:p>
            <a:r>
              <a:rPr lang="en-US" baseline="0" dirty="0" smtClean="0"/>
              <a:t>These include:</a:t>
            </a:r>
          </a:p>
          <a:p>
            <a:r>
              <a:rPr lang="en-US" dirty="0" smtClean="0"/>
              <a:t>Monitor and inspect power plant equipment and indicators to detect evidence of operating problems   </a:t>
            </a:r>
          </a:p>
          <a:p>
            <a:r>
              <a:rPr lang="en-US" dirty="0" smtClean="0"/>
              <a:t>Adjust controls to generate specified electrical power, or to regulate the flow of power between generating stations and substations   </a:t>
            </a:r>
          </a:p>
          <a:p>
            <a:r>
              <a:rPr lang="en-US" dirty="0" smtClean="0"/>
              <a:t>Operate or control power generating equipment, including boilers, turbines, generators, and reactors, using control boards or semi-automatic equipment   </a:t>
            </a:r>
          </a:p>
          <a:p>
            <a:endParaRPr lang="en-US" dirty="0"/>
          </a:p>
        </p:txBody>
      </p:sp>
      <p:sp>
        <p:nvSpPr>
          <p:cNvPr id="4" name="Slide Number Placeholder 3"/>
          <p:cNvSpPr>
            <a:spLocks noGrp="1"/>
          </p:cNvSpPr>
          <p:nvPr>
            <p:ph type="sldNum" sz="quarter" idx="10"/>
          </p:nvPr>
        </p:nvSpPr>
        <p:spPr/>
        <p:txBody>
          <a:bodyPr/>
          <a:lstStyle/>
          <a:p>
            <a:fld id="{5EF072B9-366B-4239-BCA9-B023C84F853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a:t>
            </a:r>
            <a:r>
              <a:rPr lang="en-US" baseline="0" dirty="0" smtClean="0"/>
              <a:t>t operators also:</a:t>
            </a:r>
          </a:p>
          <a:p>
            <a:r>
              <a:rPr lang="en-US" dirty="0" smtClean="0"/>
              <a:t>Regulate equipment operations and conditions such as water levels, based on data from recording and indicating instruments or from computers   </a:t>
            </a:r>
          </a:p>
          <a:p>
            <a:r>
              <a:rPr lang="en-US" dirty="0" smtClean="0"/>
              <a:t>Take readings from charts, meters and gauges at established intervals, and take corrective steps as necessary </a:t>
            </a:r>
          </a:p>
          <a:p>
            <a:endParaRPr lang="en-US" dirty="0" smtClean="0"/>
          </a:p>
          <a:p>
            <a:r>
              <a:rPr lang="en-US" dirty="0" smtClean="0"/>
              <a:t>Let’s watch a video to learn more about the day in the life of a plant</a:t>
            </a:r>
            <a:r>
              <a:rPr lang="en-US" baseline="0" dirty="0" smtClean="0"/>
              <a:t> operator. (CLICK LINK ON THE SCREEN)</a:t>
            </a:r>
            <a:endParaRPr lang="en-US" dirty="0"/>
          </a:p>
        </p:txBody>
      </p:sp>
      <p:sp>
        <p:nvSpPr>
          <p:cNvPr id="4" name="Slide Number Placeholder 3"/>
          <p:cNvSpPr>
            <a:spLocks noGrp="1"/>
          </p:cNvSpPr>
          <p:nvPr>
            <p:ph type="sldNum" sz="quarter" idx="10"/>
          </p:nvPr>
        </p:nvSpPr>
        <p:spPr/>
        <p:txBody>
          <a:bodyPr/>
          <a:lstStyle/>
          <a:p>
            <a:fld id="{5EF072B9-366B-4239-BCA9-B023C84F853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828800"/>
            <a:ext cx="9144000" cy="52578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userDrawn="1"/>
        </p:nvSpPr>
        <p:spPr>
          <a:xfrm>
            <a:off x="0" y="1524000"/>
            <a:ext cx="35052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rot="10800000" flipH="1">
            <a:off x="0" y="1752600"/>
            <a:ext cx="35814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Troops4Energy_header_ppt.jpg"/>
          <p:cNvPicPr>
            <a:picLocks noChangeAspect="1"/>
          </p:cNvPicPr>
          <p:nvPr userDrawn="1"/>
        </p:nvPicPr>
        <p:blipFill>
          <a:blip r:embed="rId2" cstate="print"/>
          <a:srcRect b="5303"/>
          <a:stretch>
            <a:fillRect/>
          </a:stretch>
        </p:blipFill>
        <p:spPr>
          <a:xfrm>
            <a:off x="0" y="0"/>
            <a:ext cx="9144000" cy="1905000"/>
          </a:xfrm>
          <a:prstGeom prst="rect">
            <a:avLst/>
          </a:prstGeom>
        </p:spPr>
      </p:pic>
      <p:pic>
        <p:nvPicPr>
          <p:cNvPr id="12" name="Picture 11" descr="Troops2Energy_4c.jpg"/>
          <p:cNvPicPr>
            <a:picLocks noChangeAspect="1"/>
          </p:cNvPicPr>
          <p:nvPr userDrawn="1"/>
        </p:nvPicPr>
        <p:blipFill>
          <a:blip r:embed="rId3" cstate="print"/>
          <a:srcRect b="6261"/>
          <a:stretch>
            <a:fillRect/>
          </a:stretch>
        </p:blipFill>
        <p:spPr>
          <a:xfrm>
            <a:off x="274320" y="2285999"/>
            <a:ext cx="2926080" cy="2819401"/>
          </a:xfrm>
          <a:prstGeom prst="rect">
            <a:avLst/>
          </a:prstGeom>
        </p:spPr>
      </p:pic>
      <p:cxnSp>
        <p:nvCxnSpPr>
          <p:cNvPr id="15" name="Straight Connector 14"/>
          <p:cNvCxnSpPr/>
          <p:nvPr userDrawn="1"/>
        </p:nvCxnSpPr>
        <p:spPr>
          <a:xfrm>
            <a:off x="0" y="1905000"/>
            <a:ext cx="9144000" cy="0"/>
          </a:xfrm>
          <a:prstGeom prst="line">
            <a:avLst/>
          </a:prstGeom>
          <a:ln w="57150">
            <a:solidFill>
              <a:srgbClr val="54B948"/>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0" y="5308937"/>
            <a:ext cx="3429000" cy="1015663"/>
          </a:xfrm>
          <a:prstGeom prst="rect">
            <a:avLst/>
          </a:prstGeom>
          <a:noFill/>
        </p:spPr>
        <p:txBody>
          <a:bodyPr wrap="square" rtlCol="0">
            <a:spAutoFit/>
          </a:bodyPr>
          <a:lstStyle/>
          <a:p>
            <a:pPr algn="ctr"/>
            <a:r>
              <a:rPr lang="en-US" sz="2000" b="1" i="1" dirty="0" smtClean="0">
                <a:solidFill>
                  <a:srgbClr val="005596"/>
                </a:solidFill>
                <a:latin typeface="Franklin Gothic Demi" pitchFamily="34" charset="0"/>
              </a:rPr>
              <a:t>Connecting Veterans</a:t>
            </a:r>
            <a:r>
              <a:rPr lang="en-US" sz="2000" b="1" i="1" baseline="0" dirty="0" smtClean="0">
                <a:solidFill>
                  <a:srgbClr val="005596"/>
                </a:solidFill>
                <a:latin typeface="Franklin Gothic Demi" pitchFamily="34" charset="0"/>
              </a:rPr>
              <a:t> </a:t>
            </a:r>
            <a:br>
              <a:rPr lang="en-US" sz="2000" b="1" i="1" baseline="0" dirty="0" smtClean="0">
                <a:solidFill>
                  <a:srgbClr val="005596"/>
                </a:solidFill>
                <a:latin typeface="Franklin Gothic Demi" pitchFamily="34" charset="0"/>
              </a:rPr>
            </a:br>
            <a:r>
              <a:rPr lang="en-US" sz="2000" b="1" i="1" baseline="0" dirty="0" smtClean="0">
                <a:solidFill>
                  <a:srgbClr val="005596"/>
                </a:solidFill>
                <a:latin typeface="Franklin Gothic Demi" pitchFamily="34" charset="0"/>
              </a:rPr>
              <a:t>To Rewarding </a:t>
            </a:r>
            <a:br>
              <a:rPr lang="en-US" sz="2000" b="1" i="1" baseline="0" dirty="0" smtClean="0">
                <a:solidFill>
                  <a:srgbClr val="005596"/>
                </a:solidFill>
                <a:latin typeface="Franklin Gothic Demi" pitchFamily="34" charset="0"/>
              </a:rPr>
            </a:br>
            <a:r>
              <a:rPr lang="en-US" sz="2000" b="1" i="1" baseline="0" dirty="0" smtClean="0">
                <a:solidFill>
                  <a:srgbClr val="005596"/>
                </a:solidFill>
                <a:latin typeface="Franklin Gothic Demi" pitchFamily="34" charset="0"/>
              </a:rPr>
              <a:t>Energy Careers</a:t>
            </a:r>
            <a:endParaRPr lang="en-US" sz="2000" b="1" i="1" dirty="0">
              <a:solidFill>
                <a:srgbClr val="005596"/>
              </a:solidFill>
              <a:latin typeface="Franklin Gothic Demi"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_version 1">
    <p:spTree>
      <p:nvGrpSpPr>
        <p:cNvPr id="1" name=""/>
        <p:cNvGrpSpPr/>
        <p:nvPr/>
      </p:nvGrpSpPr>
      <p:grpSpPr>
        <a:xfrm>
          <a:off x="0" y="0"/>
          <a:ext cx="0" cy="0"/>
          <a:chOff x="0" y="0"/>
          <a:chExt cx="0" cy="0"/>
        </a:xfrm>
      </p:grpSpPr>
      <p:cxnSp>
        <p:nvCxnSpPr>
          <p:cNvPr id="4" name="Straight Connector 3"/>
          <p:cNvCxnSpPr/>
          <p:nvPr userDrawn="1"/>
        </p:nvCxnSpPr>
        <p:spPr>
          <a:xfrm>
            <a:off x="457200" y="5867400"/>
            <a:ext cx="8229600" cy="1588"/>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9600" y="1295400"/>
            <a:ext cx="8077200" cy="1588"/>
          </a:xfrm>
          <a:prstGeom prst="line">
            <a:avLst/>
          </a:prstGeom>
          <a:ln w="25400">
            <a:solidFill>
              <a:srgbClr val="54B948"/>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143000" y="1600200"/>
            <a:ext cx="7543800" cy="4114800"/>
          </a:xfrm>
        </p:spPr>
        <p:txBody>
          <a:bodyPr/>
          <a:lstStyle>
            <a:lvl1pPr>
              <a:buClr>
                <a:srgbClr val="50B848"/>
              </a:buClr>
              <a:defRPr baseline="0">
                <a:solidFill>
                  <a:srgbClr val="0073AE"/>
                </a:solidFill>
              </a:defRPr>
            </a:lvl1pPr>
            <a:lvl2pPr>
              <a:buClr>
                <a:srgbClr val="50B848"/>
              </a:buClr>
              <a:defRPr baseline="0">
                <a:solidFill>
                  <a:srgbClr val="0073AE"/>
                </a:solidFill>
              </a:defRPr>
            </a:lvl2pPr>
            <a:lvl3pPr>
              <a:buClr>
                <a:srgbClr val="50B848"/>
              </a:buClr>
              <a:defRPr baseline="0">
                <a:solidFill>
                  <a:srgbClr val="0073AE"/>
                </a:solidFill>
              </a:defRPr>
            </a:lvl3pPr>
            <a:lvl4pPr>
              <a:buClr>
                <a:srgbClr val="50B848"/>
              </a:buClr>
              <a:defRPr baseline="0">
                <a:solidFill>
                  <a:srgbClr val="0073AE"/>
                </a:solidFill>
              </a:defRPr>
            </a:lvl4pPr>
            <a:lvl5pPr>
              <a:buClr>
                <a:srgbClr val="50B848"/>
              </a:buClr>
              <a:defRPr baseline="0">
                <a:solidFill>
                  <a:srgbClr val="0073A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0"/>
            <a:ext cx="8686800" cy="1219200"/>
          </a:xfrm>
          <a:noFill/>
          <a:ln>
            <a:noFill/>
          </a:ln>
        </p:spPr>
        <p:txBody>
          <a:bodyPr>
            <a:normAutofit/>
          </a:bodyPr>
          <a:lstStyle>
            <a:lvl1pPr marL="0" indent="0" algn="l">
              <a:defRPr sz="4400" b="1">
                <a:solidFill>
                  <a:srgbClr val="0073AE"/>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0"/>
          </p:nvPr>
        </p:nvSpPr>
        <p:spPr/>
        <p:txBody>
          <a:bodyPr/>
          <a:lstStyle>
            <a:lvl1pPr>
              <a:defRPr>
                <a:solidFill>
                  <a:srgbClr val="00679A"/>
                </a:solidFill>
              </a:defRPr>
            </a:lvl1pPr>
          </a:lstStyle>
          <a:p>
            <a:pPr>
              <a:defRPr/>
            </a:pPr>
            <a:fld id="{9532D47F-584C-4101-83AB-51540DE3DC24}" type="slidenum">
              <a:rPr lang="en-US"/>
              <a:pPr>
                <a:defRPr/>
              </a:pPr>
              <a:t>‹#›</a:t>
            </a:fld>
            <a:endParaRPr lang="en-US" dirty="0"/>
          </a:p>
        </p:txBody>
      </p:sp>
      <p:pic>
        <p:nvPicPr>
          <p:cNvPr id="10" name="Picture 9" descr="Troops2Energy_4c.jpg"/>
          <p:cNvPicPr>
            <a:picLocks noChangeAspect="1"/>
          </p:cNvPicPr>
          <p:nvPr userDrawn="1"/>
        </p:nvPicPr>
        <p:blipFill>
          <a:blip r:embed="rId2" cstate="print"/>
          <a:srcRect b="5759"/>
          <a:stretch>
            <a:fillRect/>
          </a:stretch>
        </p:blipFill>
        <p:spPr>
          <a:xfrm>
            <a:off x="304800" y="5181600"/>
            <a:ext cx="1415906" cy="1371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slide_version 2">
    <p:spTree>
      <p:nvGrpSpPr>
        <p:cNvPr id="1" name=""/>
        <p:cNvGrpSpPr/>
        <p:nvPr/>
      </p:nvGrpSpPr>
      <p:grpSpPr>
        <a:xfrm>
          <a:off x="0" y="0"/>
          <a:ext cx="0" cy="0"/>
          <a:chOff x="0" y="0"/>
          <a:chExt cx="0" cy="0"/>
        </a:xfrm>
      </p:grpSpPr>
      <p:cxnSp>
        <p:nvCxnSpPr>
          <p:cNvPr id="4" name="Straight Connector 3"/>
          <p:cNvCxnSpPr/>
          <p:nvPr userDrawn="1"/>
        </p:nvCxnSpPr>
        <p:spPr>
          <a:xfrm>
            <a:off x="457200" y="5867400"/>
            <a:ext cx="8229600" cy="1588"/>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9600" y="1295400"/>
            <a:ext cx="8077200" cy="1588"/>
          </a:xfrm>
          <a:prstGeom prst="line">
            <a:avLst/>
          </a:prstGeom>
          <a:ln w="25400">
            <a:solidFill>
              <a:srgbClr val="54B948"/>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143000" y="1600200"/>
            <a:ext cx="7543800" cy="4114800"/>
          </a:xfrm>
        </p:spPr>
        <p:txBody>
          <a:bodyPr/>
          <a:lstStyle>
            <a:lvl1pPr>
              <a:buClr>
                <a:srgbClr val="50B848"/>
              </a:buClr>
              <a:defRPr baseline="0">
                <a:solidFill>
                  <a:srgbClr val="0073AE"/>
                </a:solidFill>
              </a:defRPr>
            </a:lvl1pPr>
            <a:lvl2pPr>
              <a:buClr>
                <a:srgbClr val="50B848"/>
              </a:buClr>
              <a:defRPr baseline="0">
                <a:solidFill>
                  <a:srgbClr val="0073AE"/>
                </a:solidFill>
              </a:defRPr>
            </a:lvl2pPr>
            <a:lvl3pPr>
              <a:buClr>
                <a:srgbClr val="50B848"/>
              </a:buClr>
              <a:defRPr baseline="0">
                <a:solidFill>
                  <a:srgbClr val="0073AE"/>
                </a:solidFill>
              </a:defRPr>
            </a:lvl3pPr>
            <a:lvl4pPr>
              <a:buClr>
                <a:srgbClr val="50B848"/>
              </a:buClr>
              <a:defRPr baseline="0">
                <a:solidFill>
                  <a:srgbClr val="0073AE"/>
                </a:solidFill>
              </a:defRPr>
            </a:lvl4pPr>
            <a:lvl5pPr>
              <a:buClr>
                <a:srgbClr val="50B848"/>
              </a:buClr>
              <a:defRPr baseline="0">
                <a:solidFill>
                  <a:srgbClr val="0073A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0"/>
            <a:ext cx="8686800" cy="1219200"/>
          </a:xfrm>
          <a:noFill/>
          <a:ln>
            <a:noFill/>
          </a:ln>
        </p:spPr>
        <p:txBody>
          <a:bodyPr>
            <a:normAutofit/>
          </a:bodyPr>
          <a:lstStyle>
            <a:lvl1pPr marL="0" indent="0" algn="l">
              <a:defRPr sz="4400" b="1">
                <a:solidFill>
                  <a:srgbClr val="0073AE"/>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0"/>
          </p:nvPr>
        </p:nvSpPr>
        <p:spPr/>
        <p:txBody>
          <a:bodyPr/>
          <a:lstStyle>
            <a:lvl1pPr>
              <a:defRPr>
                <a:solidFill>
                  <a:srgbClr val="00679A"/>
                </a:solidFill>
              </a:defRPr>
            </a:lvl1pPr>
          </a:lstStyle>
          <a:p>
            <a:pPr>
              <a:defRPr/>
            </a:pPr>
            <a:fld id="{9532D47F-584C-4101-83AB-51540DE3DC24}" type="slidenum">
              <a:rPr lang="en-US"/>
              <a:pPr>
                <a:defRPr/>
              </a:pPr>
              <a:t>‹#›</a:t>
            </a:fld>
            <a:endParaRPr lang="en-US" dirty="0"/>
          </a:p>
        </p:txBody>
      </p:sp>
      <p:pic>
        <p:nvPicPr>
          <p:cNvPr id="10" name="Picture 9" descr="Troops2Energy_4c.jpg"/>
          <p:cNvPicPr>
            <a:picLocks noChangeAspect="1"/>
          </p:cNvPicPr>
          <p:nvPr userDrawn="1"/>
        </p:nvPicPr>
        <p:blipFill>
          <a:blip r:embed="rId2" cstate="print"/>
          <a:srcRect b="5759"/>
          <a:stretch>
            <a:fillRect/>
          </a:stretch>
        </p:blipFill>
        <p:spPr>
          <a:xfrm>
            <a:off x="304800" y="5181600"/>
            <a:ext cx="1415906" cy="1371600"/>
          </a:xfrm>
          <a:prstGeom prst="rect">
            <a:avLst/>
          </a:prstGeom>
        </p:spPr>
      </p:pic>
      <p:sp>
        <p:nvSpPr>
          <p:cNvPr id="11" name="5-Point Star 10"/>
          <p:cNvSpPr/>
          <p:nvPr userDrawn="1"/>
        </p:nvSpPr>
        <p:spPr>
          <a:xfrm>
            <a:off x="6705600" y="5410200"/>
            <a:ext cx="533400" cy="426720"/>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5-Point Star 11"/>
          <p:cNvSpPr/>
          <p:nvPr userDrawn="1"/>
        </p:nvSpPr>
        <p:spPr>
          <a:xfrm>
            <a:off x="7924800" y="5059680"/>
            <a:ext cx="533400" cy="426720"/>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userDrawn="1"/>
        </p:nvSpPr>
        <p:spPr>
          <a:xfrm>
            <a:off x="7467600" y="4602480"/>
            <a:ext cx="533400" cy="426720"/>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userDrawn="1"/>
        </p:nvSpPr>
        <p:spPr>
          <a:xfrm>
            <a:off x="7315200" y="5181600"/>
            <a:ext cx="533400" cy="426720"/>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userDrawn="1"/>
        </p:nvSpPr>
        <p:spPr>
          <a:xfrm>
            <a:off x="6248400" y="5943600"/>
            <a:ext cx="819150" cy="655320"/>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p:cNvSpPr/>
          <p:nvPr userDrawn="1"/>
        </p:nvSpPr>
        <p:spPr>
          <a:xfrm>
            <a:off x="7010400" y="5791200"/>
            <a:ext cx="723900" cy="579120"/>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userDrawn="1"/>
        </p:nvSpPr>
        <p:spPr>
          <a:xfrm>
            <a:off x="8077200" y="4404360"/>
            <a:ext cx="457200" cy="365760"/>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p:cNvSpPr/>
          <p:nvPr userDrawn="1"/>
        </p:nvSpPr>
        <p:spPr>
          <a:xfrm>
            <a:off x="8001000" y="5638800"/>
            <a:ext cx="533400" cy="426720"/>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Point Star 18"/>
          <p:cNvSpPr/>
          <p:nvPr userDrawn="1"/>
        </p:nvSpPr>
        <p:spPr>
          <a:xfrm>
            <a:off x="7543800" y="6172200"/>
            <a:ext cx="723900" cy="579120"/>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5-Point Star 19"/>
          <p:cNvSpPr/>
          <p:nvPr userDrawn="1"/>
        </p:nvSpPr>
        <p:spPr>
          <a:xfrm>
            <a:off x="8382000" y="4724400"/>
            <a:ext cx="457200" cy="365760"/>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5-Point Star 20"/>
          <p:cNvSpPr/>
          <p:nvPr userDrawn="1"/>
        </p:nvSpPr>
        <p:spPr>
          <a:xfrm>
            <a:off x="8382000" y="4038600"/>
            <a:ext cx="457200" cy="365760"/>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1">
    <p:spTree>
      <p:nvGrpSpPr>
        <p:cNvPr id="1" name=""/>
        <p:cNvGrpSpPr/>
        <p:nvPr/>
      </p:nvGrpSpPr>
      <p:grpSpPr>
        <a:xfrm>
          <a:off x="0" y="0"/>
          <a:ext cx="0" cy="0"/>
          <a:chOff x="0" y="0"/>
          <a:chExt cx="0" cy="0"/>
        </a:xfrm>
      </p:grpSpPr>
      <p:sp>
        <p:nvSpPr>
          <p:cNvPr id="3" name="Rectangle 2"/>
          <p:cNvSpPr/>
          <p:nvPr userDrawn="1"/>
        </p:nvSpPr>
        <p:spPr>
          <a:xfrm>
            <a:off x="0" y="0"/>
            <a:ext cx="9144000" cy="4800600"/>
          </a:xfrm>
          <a:prstGeom prst="rect">
            <a:avLst/>
          </a:prstGeom>
          <a:solidFill>
            <a:srgbClr val="006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6" descr="Troops4Energy_header_ppt.jpg"/>
          <p:cNvPicPr>
            <a:picLocks noChangeAspect="1"/>
          </p:cNvPicPr>
          <p:nvPr userDrawn="1"/>
        </p:nvPicPr>
        <p:blipFill>
          <a:blip r:embed="rId2" cstate="print"/>
          <a:srcRect l="2381" r="2381" b="5303"/>
          <a:stretch>
            <a:fillRect/>
          </a:stretch>
        </p:blipFill>
        <p:spPr>
          <a:xfrm>
            <a:off x="0" y="4857750"/>
            <a:ext cx="9144000" cy="2000250"/>
          </a:xfrm>
          <a:prstGeom prst="rect">
            <a:avLst/>
          </a:prstGeom>
        </p:spPr>
      </p:pic>
      <p:cxnSp>
        <p:nvCxnSpPr>
          <p:cNvPr id="8" name="Straight Connector 7"/>
          <p:cNvCxnSpPr/>
          <p:nvPr userDrawn="1"/>
        </p:nvCxnSpPr>
        <p:spPr>
          <a:xfrm>
            <a:off x="0" y="4800600"/>
            <a:ext cx="9144000" cy="0"/>
          </a:xfrm>
          <a:prstGeom prst="line">
            <a:avLst/>
          </a:prstGeom>
          <a:ln w="101600">
            <a:solidFill>
              <a:srgbClr val="54B94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5" name="Rectangle 4"/>
          <p:cNvSpPr/>
          <p:nvPr userDrawn="1"/>
        </p:nvSpPr>
        <p:spPr>
          <a:xfrm>
            <a:off x="4343400" y="-76200"/>
            <a:ext cx="4800600" cy="6934200"/>
          </a:xfrm>
          <a:prstGeom prst="rect">
            <a:avLst/>
          </a:prstGeom>
          <a:solidFill>
            <a:srgbClr val="006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7" descr="Troops2Energy_4c.jpg"/>
          <p:cNvPicPr>
            <a:picLocks noChangeAspect="1"/>
          </p:cNvPicPr>
          <p:nvPr userDrawn="1"/>
        </p:nvPicPr>
        <p:blipFill>
          <a:blip r:embed="rId2" cstate="print"/>
          <a:srcRect b="6261"/>
          <a:stretch>
            <a:fillRect/>
          </a:stretch>
        </p:blipFill>
        <p:spPr>
          <a:xfrm>
            <a:off x="482737" y="609599"/>
            <a:ext cx="3479663" cy="3352801"/>
          </a:xfrm>
          <a:prstGeom prst="rect">
            <a:avLst/>
          </a:prstGeom>
        </p:spPr>
      </p:pic>
      <p:sp>
        <p:nvSpPr>
          <p:cNvPr id="9" name="TextBox 8"/>
          <p:cNvSpPr txBox="1"/>
          <p:nvPr userDrawn="1"/>
        </p:nvSpPr>
        <p:spPr>
          <a:xfrm>
            <a:off x="457200" y="4267200"/>
            <a:ext cx="3429000" cy="1384995"/>
          </a:xfrm>
          <a:prstGeom prst="rect">
            <a:avLst/>
          </a:prstGeom>
          <a:noFill/>
        </p:spPr>
        <p:txBody>
          <a:bodyPr wrap="square" rtlCol="0">
            <a:spAutoFit/>
          </a:bodyPr>
          <a:lstStyle/>
          <a:p>
            <a:pPr algn="ctr"/>
            <a:r>
              <a:rPr lang="en-US" sz="2800" b="1" i="1" dirty="0" smtClean="0">
                <a:solidFill>
                  <a:srgbClr val="005596"/>
                </a:solidFill>
                <a:latin typeface="Franklin Gothic Demi" pitchFamily="34" charset="0"/>
              </a:rPr>
              <a:t>Connecting Veterans</a:t>
            </a:r>
            <a:r>
              <a:rPr lang="en-US" sz="2800" b="1" i="1" baseline="0" dirty="0" smtClean="0">
                <a:solidFill>
                  <a:srgbClr val="005596"/>
                </a:solidFill>
                <a:latin typeface="Franklin Gothic Demi" pitchFamily="34" charset="0"/>
              </a:rPr>
              <a:t> </a:t>
            </a:r>
            <a:br>
              <a:rPr lang="en-US" sz="2800" b="1" i="1" baseline="0" dirty="0" smtClean="0">
                <a:solidFill>
                  <a:srgbClr val="005596"/>
                </a:solidFill>
                <a:latin typeface="Franklin Gothic Demi" pitchFamily="34" charset="0"/>
              </a:rPr>
            </a:br>
            <a:r>
              <a:rPr lang="en-US" sz="2800" b="1" i="1" baseline="0" dirty="0" smtClean="0">
                <a:solidFill>
                  <a:srgbClr val="005596"/>
                </a:solidFill>
                <a:latin typeface="Franklin Gothic Demi" pitchFamily="34" charset="0"/>
              </a:rPr>
              <a:t>To Rewarding </a:t>
            </a:r>
            <a:br>
              <a:rPr lang="en-US" sz="2800" b="1" i="1" baseline="0" dirty="0" smtClean="0">
                <a:solidFill>
                  <a:srgbClr val="005596"/>
                </a:solidFill>
                <a:latin typeface="Franklin Gothic Demi" pitchFamily="34" charset="0"/>
              </a:rPr>
            </a:br>
            <a:r>
              <a:rPr lang="en-US" sz="2800" b="1" i="1" baseline="0" dirty="0" smtClean="0">
                <a:solidFill>
                  <a:srgbClr val="005596"/>
                </a:solidFill>
                <a:latin typeface="Franklin Gothic Demi" pitchFamily="34" charset="0"/>
              </a:rPr>
              <a:t>Energy Careers</a:t>
            </a:r>
            <a:endParaRPr lang="en-US" sz="2800" b="1" i="1" dirty="0">
              <a:solidFill>
                <a:srgbClr val="005596"/>
              </a:solidFill>
              <a:latin typeface="Franklin Gothic Demi"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Slide Number Placeholder 5"/>
          <p:cNvSpPr>
            <a:spLocks noGrp="1"/>
          </p:cNvSpPr>
          <p:nvPr>
            <p:ph type="sldNum" sz="quarter" idx="10"/>
          </p:nvPr>
        </p:nvSpPr>
        <p:spPr/>
        <p:txBody>
          <a:bodyPr/>
          <a:lstStyle>
            <a:lvl1pPr>
              <a:defRPr>
                <a:solidFill>
                  <a:srgbClr val="00679A"/>
                </a:solidFill>
              </a:defRPr>
            </a:lvl1pPr>
          </a:lstStyle>
          <a:p>
            <a:pPr>
              <a:defRPr/>
            </a:pPr>
            <a:fld id="{5CC55E92-1186-4F7A-9B2F-A92377228FE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lide Layout #1">
    <p:spTree>
      <p:nvGrpSpPr>
        <p:cNvPr id="1" name=""/>
        <p:cNvGrpSpPr/>
        <p:nvPr/>
      </p:nvGrpSpPr>
      <p:grpSpPr>
        <a:xfrm>
          <a:off x="0" y="0"/>
          <a:ext cx="0" cy="0"/>
          <a:chOff x="0" y="0"/>
          <a:chExt cx="0" cy="0"/>
        </a:xfrm>
      </p:grpSpPr>
      <p:cxnSp>
        <p:nvCxnSpPr>
          <p:cNvPr id="4" name="Straight Connector 3"/>
          <p:cNvCxnSpPr/>
          <p:nvPr userDrawn="1"/>
        </p:nvCxnSpPr>
        <p:spPr>
          <a:xfrm>
            <a:off x="457200" y="5867400"/>
            <a:ext cx="8229600" cy="1588"/>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pic>
        <p:nvPicPr>
          <p:cNvPr id="5" name="Picture 7" descr="CEWD_logo_4c.jpg"/>
          <p:cNvPicPr>
            <a:picLocks noChangeAspect="1"/>
          </p:cNvPicPr>
          <p:nvPr userDrawn="1"/>
        </p:nvPicPr>
        <p:blipFill>
          <a:blip r:embed="rId2" cstate="print"/>
          <a:srcRect/>
          <a:stretch>
            <a:fillRect/>
          </a:stretch>
        </p:blipFill>
        <p:spPr bwMode="auto">
          <a:xfrm>
            <a:off x="1219200" y="6096000"/>
            <a:ext cx="1458913" cy="609600"/>
          </a:xfrm>
          <a:prstGeom prst="rect">
            <a:avLst/>
          </a:prstGeom>
          <a:noFill/>
          <a:ln w="9525">
            <a:noFill/>
            <a:miter lim="800000"/>
            <a:headEnd/>
            <a:tailEnd/>
          </a:ln>
        </p:spPr>
      </p:pic>
      <p:pic>
        <p:nvPicPr>
          <p:cNvPr id="6" name="Picture 8" descr="swoosh_side.jpg"/>
          <p:cNvPicPr>
            <a:picLocks/>
          </p:cNvPicPr>
          <p:nvPr userDrawn="1"/>
        </p:nvPicPr>
        <p:blipFill>
          <a:blip r:embed="rId3" cstate="print"/>
          <a:srcRect l="12292" t="2193" b="1315"/>
          <a:stretch>
            <a:fillRect/>
          </a:stretch>
        </p:blipFill>
        <p:spPr bwMode="auto">
          <a:xfrm>
            <a:off x="0" y="0"/>
            <a:ext cx="1087438" cy="6858000"/>
          </a:xfrm>
          <a:prstGeom prst="rect">
            <a:avLst/>
          </a:prstGeom>
          <a:noFill/>
          <a:ln w="9525">
            <a:noFill/>
            <a:miter lim="800000"/>
            <a:headEnd/>
            <a:tailEnd/>
          </a:ln>
        </p:spPr>
      </p:pic>
      <p:pic>
        <p:nvPicPr>
          <p:cNvPr id="7" name="Picture 9" descr="cewd tagline.jpg"/>
          <p:cNvPicPr>
            <a:picLocks noChangeAspect="1"/>
          </p:cNvPicPr>
          <p:nvPr userDrawn="1"/>
        </p:nvPicPr>
        <p:blipFill>
          <a:blip r:embed="rId4" cstate="print"/>
          <a:srcRect/>
          <a:stretch>
            <a:fillRect/>
          </a:stretch>
        </p:blipFill>
        <p:spPr bwMode="auto">
          <a:xfrm>
            <a:off x="2819400" y="6324600"/>
            <a:ext cx="2193925" cy="165100"/>
          </a:xfrm>
          <a:prstGeom prst="rect">
            <a:avLst/>
          </a:prstGeom>
          <a:noFill/>
          <a:ln w="9525">
            <a:noFill/>
            <a:miter lim="800000"/>
            <a:headEnd/>
            <a:tailEnd/>
          </a:ln>
        </p:spPr>
      </p:pic>
      <p:cxnSp>
        <p:nvCxnSpPr>
          <p:cNvPr id="8" name="Straight Connector 7"/>
          <p:cNvCxnSpPr/>
          <p:nvPr userDrawn="1"/>
        </p:nvCxnSpPr>
        <p:spPr>
          <a:xfrm>
            <a:off x="609600" y="1295400"/>
            <a:ext cx="8077200" cy="1588"/>
          </a:xfrm>
          <a:prstGeom prst="line">
            <a:avLst/>
          </a:prstGeom>
          <a:ln w="25400">
            <a:solidFill>
              <a:srgbClr val="54B948"/>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143000" y="1600200"/>
            <a:ext cx="7543800" cy="4114800"/>
          </a:xfrm>
        </p:spPr>
        <p:txBody>
          <a:bodyPr/>
          <a:lstStyle>
            <a:lvl1pPr>
              <a:buClr>
                <a:srgbClr val="50B848"/>
              </a:buClr>
              <a:defRPr baseline="0">
                <a:solidFill>
                  <a:srgbClr val="0073AE"/>
                </a:solidFill>
              </a:defRPr>
            </a:lvl1pPr>
            <a:lvl2pPr>
              <a:buClr>
                <a:srgbClr val="50B848"/>
              </a:buClr>
              <a:defRPr baseline="0">
                <a:solidFill>
                  <a:srgbClr val="0073AE"/>
                </a:solidFill>
              </a:defRPr>
            </a:lvl2pPr>
            <a:lvl3pPr>
              <a:buClr>
                <a:srgbClr val="50B848"/>
              </a:buClr>
              <a:defRPr baseline="0">
                <a:solidFill>
                  <a:srgbClr val="0073AE"/>
                </a:solidFill>
              </a:defRPr>
            </a:lvl3pPr>
            <a:lvl4pPr>
              <a:buClr>
                <a:srgbClr val="50B848"/>
              </a:buClr>
              <a:defRPr baseline="0">
                <a:solidFill>
                  <a:srgbClr val="0073AE"/>
                </a:solidFill>
              </a:defRPr>
            </a:lvl4pPr>
            <a:lvl5pPr>
              <a:buClr>
                <a:srgbClr val="50B848"/>
              </a:buClr>
              <a:defRPr baseline="0">
                <a:solidFill>
                  <a:srgbClr val="0073A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0"/>
            <a:ext cx="8686800" cy="1219200"/>
          </a:xfrm>
          <a:noFill/>
          <a:ln>
            <a:noFill/>
          </a:ln>
        </p:spPr>
        <p:txBody>
          <a:bodyPr>
            <a:normAutofit/>
          </a:bodyPr>
          <a:lstStyle>
            <a:lvl1pPr marL="0" indent="0" algn="l">
              <a:defRPr sz="4400" b="1">
                <a:solidFill>
                  <a:srgbClr val="0073AE"/>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0"/>
          </p:nvPr>
        </p:nvSpPr>
        <p:spPr/>
        <p:txBody>
          <a:bodyPr/>
          <a:lstStyle>
            <a:lvl1pPr>
              <a:defRPr>
                <a:solidFill>
                  <a:srgbClr val="00679A"/>
                </a:solidFill>
              </a:defRPr>
            </a:lvl1pPr>
          </a:lstStyle>
          <a:p>
            <a:pPr>
              <a:defRPr/>
            </a:pPr>
            <a:fld id="{B3D6012F-565E-4C61-87AB-7558BD1F0CB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A10BFD-B542-4540-B87E-4BD211218F67}" type="datetimeFigureOut">
              <a:rPr lang="en-US" smtClean="0">
                <a:solidFill>
                  <a:prstClr val="black">
                    <a:tint val="75000"/>
                  </a:prstClr>
                </a:solidFill>
              </a:rPr>
              <a:pPr/>
              <a:t>3/29/2012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435FEE9-7BE2-9D4C-9D14-6FE18406595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417638"/>
          </a:xfrm>
          <a:prstGeom prst="rect">
            <a:avLst/>
          </a:prstGeom>
          <a:solidFill>
            <a:srgbClr val="00679A"/>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57200" y="6019800"/>
            <a:ext cx="8229600" cy="7016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305800" y="6356350"/>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004A82"/>
                </a:solidFill>
                <a:latin typeface="+mn-lt"/>
              </a:defRPr>
            </a:lvl1pPr>
          </a:lstStyle>
          <a:p>
            <a:pPr>
              <a:defRPr/>
            </a:pPr>
            <a:fld id="{B49E7FA8-E28D-445F-896F-96C2C09466C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72" r:id="rId3"/>
    <p:sldLayoutId id="2147483771" r:id="rId4"/>
    <p:sldLayoutId id="2147483770" r:id="rId5"/>
    <p:sldLayoutId id="2147483768" r:id="rId6"/>
    <p:sldLayoutId id="2147483775" r:id="rId7"/>
    <p:sldLayoutId id="2147483776" r:id="rId8"/>
  </p:sldLayoutIdLst>
  <p:hf hdr="0" ftr="0" dt="0"/>
  <p:txStyles>
    <p:titleStyle>
      <a:lvl1pPr marL="349250" indent="-11113" algn="l" rtl="0" eaLnBrk="0" fontAlgn="base" hangingPunct="0">
        <a:spcBef>
          <a:spcPct val="0"/>
        </a:spcBef>
        <a:spcAft>
          <a:spcPct val="0"/>
        </a:spcAft>
        <a:defRPr sz="4200" kern="1200">
          <a:solidFill>
            <a:schemeClr val="bg1"/>
          </a:solidFill>
          <a:latin typeface="Arial" pitchFamily="34" charset="0"/>
          <a:ea typeface="+mj-ea"/>
          <a:cs typeface="Arial" pitchFamily="34" charset="0"/>
        </a:defRPr>
      </a:lvl1pPr>
      <a:lvl2pPr marL="349250" indent="-11113" algn="l" rtl="0" eaLnBrk="0" fontAlgn="base" hangingPunct="0">
        <a:spcBef>
          <a:spcPct val="0"/>
        </a:spcBef>
        <a:spcAft>
          <a:spcPct val="0"/>
        </a:spcAft>
        <a:defRPr sz="4200">
          <a:solidFill>
            <a:schemeClr val="bg1"/>
          </a:solidFill>
          <a:latin typeface="Arial" charset="0"/>
          <a:cs typeface="Arial" charset="0"/>
        </a:defRPr>
      </a:lvl2pPr>
      <a:lvl3pPr marL="349250" indent="-11113" algn="l" rtl="0" eaLnBrk="0" fontAlgn="base" hangingPunct="0">
        <a:spcBef>
          <a:spcPct val="0"/>
        </a:spcBef>
        <a:spcAft>
          <a:spcPct val="0"/>
        </a:spcAft>
        <a:defRPr sz="4200">
          <a:solidFill>
            <a:schemeClr val="bg1"/>
          </a:solidFill>
          <a:latin typeface="Arial" charset="0"/>
          <a:cs typeface="Arial" charset="0"/>
        </a:defRPr>
      </a:lvl3pPr>
      <a:lvl4pPr marL="349250" indent="-11113" algn="l" rtl="0" eaLnBrk="0" fontAlgn="base" hangingPunct="0">
        <a:spcBef>
          <a:spcPct val="0"/>
        </a:spcBef>
        <a:spcAft>
          <a:spcPct val="0"/>
        </a:spcAft>
        <a:defRPr sz="4200">
          <a:solidFill>
            <a:schemeClr val="bg1"/>
          </a:solidFill>
          <a:latin typeface="Arial" charset="0"/>
          <a:cs typeface="Arial" charset="0"/>
        </a:defRPr>
      </a:lvl4pPr>
      <a:lvl5pPr marL="349250" indent="-11113" algn="l" rtl="0" eaLnBrk="0" fontAlgn="base" hangingPunct="0">
        <a:spcBef>
          <a:spcPct val="0"/>
        </a:spcBef>
        <a:spcAft>
          <a:spcPct val="0"/>
        </a:spcAft>
        <a:defRPr sz="4200">
          <a:solidFill>
            <a:schemeClr val="bg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50B848"/>
        </a:buClr>
        <a:buFont typeface="Wingdings" pitchFamily="2" charset="2"/>
        <a:buChar char="§"/>
        <a:defRPr sz="3200" kern="1200">
          <a:solidFill>
            <a:srgbClr val="00679A"/>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50B848"/>
        </a:buClr>
        <a:buFont typeface="Arial" charset="0"/>
        <a:buChar char="–"/>
        <a:defRPr sz="2800" kern="1200">
          <a:solidFill>
            <a:srgbClr val="00679A"/>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50B848"/>
        </a:buClr>
        <a:buFont typeface="Arial" charset="0"/>
        <a:buChar char="•"/>
        <a:defRPr sz="2400" kern="1200">
          <a:solidFill>
            <a:srgbClr val="00679A"/>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50B848"/>
        </a:buClr>
        <a:buFont typeface="Arial" charset="0"/>
        <a:buChar char="–"/>
        <a:defRPr sz="2000" kern="1200">
          <a:solidFill>
            <a:srgbClr val="00679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50B848"/>
        </a:buClr>
        <a:buFont typeface="Arial" charset="0"/>
        <a:buChar char="»"/>
        <a:defRPr sz="2000" kern="1200">
          <a:solidFill>
            <a:srgbClr val="00679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etintoenergy.com/careers_technician.ph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etintoenergy.com/careers_pipefitter.ph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gineers.getintoenergy.com/engineering-careers.ph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etintoenergy.com/get-into-energy.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etintoenergy.com/careers_lineworker.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etintoenergy.com/careers_plant_operator.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oops4Energy_photostrip.jpg"/>
          <p:cNvPicPr>
            <a:picLocks noChangeAspect="1"/>
          </p:cNvPicPr>
          <p:nvPr/>
        </p:nvPicPr>
        <p:blipFill>
          <a:blip r:embed="rId3" cstate="print"/>
          <a:srcRect l="828" r="839"/>
          <a:stretch>
            <a:fillRect/>
          </a:stretch>
        </p:blipFill>
        <p:spPr>
          <a:xfrm>
            <a:off x="0" y="4544818"/>
            <a:ext cx="9144000" cy="2322804"/>
          </a:xfrm>
          <a:prstGeom prst="rect">
            <a:avLst/>
          </a:prstGeom>
        </p:spPr>
      </p:pic>
      <p:pic>
        <p:nvPicPr>
          <p:cNvPr id="4" name="Picture 3" descr="Troops2Energy_4c.jpg"/>
          <p:cNvPicPr>
            <a:picLocks noChangeAspect="1"/>
          </p:cNvPicPr>
          <p:nvPr/>
        </p:nvPicPr>
        <p:blipFill>
          <a:blip r:embed="rId4" cstate="print"/>
          <a:srcRect b="38789"/>
          <a:stretch>
            <a:fillRect/>
          </a:stretch>
        </p:blipFill>
        <p:spPr>
          <a:xfrm>
            <a:off x="2215166" y="168084"/>
            <a:ext cx="4725366" cy="2973163"/>
          </a:xfrm>
          <a:prstGeom prst="rect">
            <a:avLst/>
          </a:prstGeom>
        </p:spPr>
      </p:pic>
      <p:pic>
        <p:nvPicPr>
          <p:cNvPr id="5" name="Picture 4" descr="troop w tagline-text.jpg"/>
          <p:cNvPicPr>
            <a:picLocks noChangeAspect="1"/>
          </p:cNvPicPr>
          <p:nvPr/>
        </p:nvPicPr>
        <p:blipFill>
          <a:blip r:embed="rId5" cstate="print"/>
          <a:stretch>
            <a:fillRect/>
          </a:stretch>
        </p:blipFill>
        <p:spPr>
          <a:xfrm>
            <a:off x="617578" y="3073648"/>
            <a:ext cx="7908844" cy="1230624"/>
          </a:xfrm>
          <a:prstGeom prst="rect">
            <a:avLst/>
          </a:prstGeom>
        </p:spPr>
      </p:pic>
    </p:spTree>
  </p:cSld>
  <p:clrMapOvr>
    <a:masterClrMapping/>
  </p:clrMapOvr>
  <p:transition spd="med" advClick="0"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Technician</a:t>
            </a:r>
            <a:r>
              <a:rPr lang="en-US" dirty="0" smtClean="0"/>
              <a:t>: What do you do?</a:t>
            </a:r>
            <a:endParaRPr lang="en-US" dirty="0"/>
          </a:p>
        </p:txBody>
      </p:sp>
      <p:sp>
        <p:nvSpPr>
          <p:cNvPr id="3" name="Content Placeholder 2"/>
          <p:cNvSpPr>
            <a:spLocks noGrp="1"/>
          </p:cNvSpPr>
          <p:nvPr>
            <p:ph idx="1"/>
          </p:nvPr>
        </p:nvSpPr>
        <p:spPr>
          <a:xfrm>
            <a:off x="1295400" y="1447800"/>
            <a:ext cx="7543800" cy="4114800"/>
          </a:xfrm>
        </p:spPr>
        <p:txBody>
          <a:bodyPr>
            <a:normAutofit fontScale="92500" lnSpcReduction="10000"/>
          </a:bodyPr>
          <a:lstStyle/>
          <a:p>
            <a:r>
              <a:rPr lang="en-US" dirty="0" smtClean="0"/>
              <a:t>Inspect things like motors and belts, fluid levels, and filters</a:t>
            </a:r>
          </a:p>
          <a:p>
            <a:r>
              <a:rPr lang="en-US" dirty="0" smtClean="0"/>
              <a:t>Take apart machines, then repair and replace parts using hand or power tools including hammers, saws, drills, wrenches, and measuring instruments as well as hoists and cranes</a:t>
            </a:r>
          </a:p>
          <a:p>
            <a:r>
              <a:rPr lang="en-US" dirty="0" smtClean="0"/>
              <a:t>Use repair manuals to determine and fix problems</a:t>
            </a:r>
          </a:p>
          <a:p>
            <a:endParaRPr lang="en-US" dirty="0"/>
          </a:p>
        </p:txBody>
      </p:sp>
    </p:spTree>
    <p:extLst>
      <p:ext uri="{BB962C8B-B14F-4D97-AF65-F5344CB8AC3E}">
        <p14:creationId xmlns:p14="http://schemas.microsoft.com/office/powerpoint/2010/main" val="2713431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Technician</a:t>
            </a:r>
            <a:r>
              <a:rPr lang="en-US" dirty="0" smtClean="0"/>
              <a:t>: What do you do?</a:t>
            </a:r>
            <a:endParaRPr lang="en-US" dirty="0"/>
          </a:p>
        </p:txBody>
      </p:sp>
      <p:sp>
        <p:nvSpPr>
          <p:cNvPr id="3" name="Content Placeholder 2"/>
          <p:cNvSpPr>
            <a:spLocks noGrp="1"/>
          </p:cNvSpPr>
          <p:nvPr>
            <p:ph idx="1"/>
          </p:nvPr>
        </p:nvSpPr>
        <p:spPr>
          <a:xfrm>
            <a:off x="1143000" y="1600200"/>
            <a:ext cx="7772400" cy="4114800"/>
          </a:xfrm>
        </p:spPr>
        <p:txBody>
          <a:bodyPr>
            <a:normAutofit fontScale="92500" lnSpcReduction="10000"/>
          </a:bodyPr>
          <a:lstStyle/>
          <a:p>
            <a:r>
              <a:rPr lang="en-US" dirty="0" smtClean="0"/>
              <a:t>Keep track of the work you have done</a:t>
            </a:r>
          </a:p>
          <a:p>
            <a:r>
              <a:rPr lang="en-US" dirty="0" smtClean="0"/>
              <a:t>Do preventative maintenance on machines, mechanical equipment and buildings, including inspections and testing, installation of new wiring, electrical components, piping and plumbing, machinery and equipment</a:t>
            </a:r>
          </a:p>
          <a:p>
            <a:r>
              <a:rPr lang="en-US" dirty="0" smtClean="0"/>
              <a:t>Video: </a:t>
            </a:r>
            <a:r>
              <a:rPr lang="en-US" sz="2600" dirty="0" smtClean="0">
                <a:hlinkClick r:id="rId3"/>
              </a:rPr>
              <a:t>http://www.getintoenergy.com/careers_technician.php</a:t>
            </a:r>
            <a:r>
              <a:rPr lang="en-US" sz="2600" dirty="0" smtClean="0"/>
              <a:t> </a:t>
            </a:r>
          </a:p>
          <a:p>
            <a:pPr marL="0" indent="0">
              <a:buNone/>
            </a:pPr>
            <a:endParaRPr lang="en-US" dirty="0"/>
          </a:p>
        </p:txBody>
      </p:sp>
    </p:spTree>
    <p:extLst>
      <p:ext uri="{BB962C8B-B14F-4D97-AF65-F5344CB8AC3E}">
        <p14:creationId xmlns:p14="http://schemas.microsoft.com/office/powerpoint/2010/main" val="2310068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219200"/>
          </a:xfrm>
        </p:spPr>
        <p:txBody>
          <a:bodyPr>
            <a:noAutofit/>
          </a:bodyPr>
          <a:lstStyle/>
          <a:p>
            <a:r>
              <a:rPr lang="en-US" b="1" dirty="0" err="1" smtClean="0"/>
              <a:t>Pipelayer</a:t>
            </a:r>
            <a:r>
              <a:rPr lang="en-US" b="1" dirty="0" smtClean="0"/>
              <a:t>/Pipefitter/Welder:</a:t>
            </a:r>
            <a:br>
              <a:rPr lang="en-US" b="1" dirty="0" smtClean="0"/>
            </a:br>
            <a:r>
              <a:rPr lang="en-US" dirty="0" smtClean="0"/>
              <a:t>What do you do?</a:t>
            </a:r>
            <a:endParaRPr lang="en-US" dirty="0"/>
          </a:p>
        </p:txBody>
      </p:sp>
      <p:sp>
        <p:nvSpPr>
          <p:cNvPr id="3" name="Content Placeholder 2"/>
          <p:cNvSpPr>
            <a:spLocks noGrp="1"/>
          </p:cNvSpPr>
          <p:nvPr>
            <p:ph idx="1"/>
          </p:nvPr>
        </p:nvSpPr>
        <p:spPr/>
        <p:txBody>
          <a:bodyPr/>
          <a:lstStyle/>
          <a:p>
            <a:r>
              <a:rPr lang="en-US" dirty="0" smtClean="0"/>
              <a:t>Following the directions of others or written instructions to lay out pipe routes  </a:t>
            </a:r>
          </a:p>
          <a:p>
            <a:r>
              <a:rPr lang="en-US" dirty="0" smtClean="0"/>
              <a:t>Cut pipes to required size and position them for welding or sealing </a:t>
            </a:r>
          </a:p>
          <a:p>
            <a:r>
              <a:rPr lang="en-US" dirty="0" smtClean="0"/>
              <a:t>Connect pipe pieces and joints using welding equipment, cement or glue</a:t>
            </a:r>
          </a:p>
          <a:p>
            <a:pPr marL="0" indent="0">
              <a:buNone/>
            </a:pPr>
            <a:endParaRPr lang="en-US" dirty="0"/>
          </a:p>
        </p:txBody>
      </p:sp>
    </p:spTree>
    <p:extLst>
      <p:ext uri="{BB962C8B-B14F-4D97-AF65-F5344CB8AC3E}">
        <p14:creationId xmlns:p14="http://schemas.microsoft.com/office/powerpoint/2010/main" val="1528454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219200"/>
          </a:xfrm>
        </p:spPr>
        <p:txBody>
          <a:bodyPr>
            <a:noAutofit/>
          </a:bodyPr>
          <a:lstStyle/>
          <a:p>
            <a:r>
              <a:rPr lang="en-US" b="1" dirty="0" err="1" smtClean="0"/>
              <a:t>Pipelayer</a:t>
            </a:r>
            <a:r>
              <a:rPr lang="en-US" b="1" dirty="0" smtClean="0"/>
              <a:t>/Pipefitter/Welder:</a:t>
            </a:r>
            <a:br>
              <a:rPr lang="en-US" b="1" dirty="0" smtClean="0"/>
            </a:br>
            <a:r>
              <a:rPr lang="en-US" dirty="0" smtClean="0"/>
              <a:t>What do you do?</a:t>
            </a:r>
            <a:endParaRPr lang="en-US" dirty="0"/>
          </a:p>
        </p:txBody>
      </p:sp>
      <p:sp>
        <p:nvSpPr>
          <p:cNvPr id="3" name="Content Placeholder 2"/>
          <p:cNvSpPr>
            <a:spLocks noGrp="1"/>
          </p:cNvSpPr>
          <p:nvPr>
            <p:ph idx="1"/>
          </p:nvPr>
        </p:nvSpPr>
        <p:spPr>
          <a:xfrm>
            <a:off x="1143000" y="1600200"/>
            <a:ext cx="7772400" cy="4114800"/>
          </a:xfrm>
        </p:spPr>
        <p:txBody>
          <a:bodyPr/>
          <a:lstStyle/>
          <a:p>
            <a:r>
              <a:rPr lang="en-US" dirty="0" smtClean="0"/>
              <a:t>Cover pipes with earth or other materials </a:t>
            </a:r>
          </a:p>
          <a:p>
            <a:r>
              <a:rPr lang="en-US" dirty="0" smtClean="0"/>
              <a:t>Find and repair or replace pipes using special magnetic or radio indicators  </a:t>
            </a:r>
          </a:p>
          <a:p>
            <a:r>
              <a:rPr lang="en-US" dirty="0" smtClean="0"/>
              <a:t>Follow safety procedures</a:t>
            </a:r>
          </a:p>
          <a:p>
            <a:r>
              <a:rPr lang="en-US" dirty="0" smtClean="0"/>
              <a:t>Video: </a:t>
            </a:r>
            <a:r>
              <a:rPr lang="en-US" sz="2400" dirty="0" smtClean="0">
                <a:hlinkClick r:id="rId3"/>
              </a:rPr>
              <a:t>http://www.getintoenergy.com/careers_pipefitter.php</a:t>
            </a:r>
            <a:r>
              <a:rPr lang="en-US" sz="2400" dirty="0" smtClean="0"/>
              <a:t> </a:t>
            </a:r>
          </a:p>
          <a:p>
            <a:pPr marL="0" indent="0">
              <a:buNone/>
            </a:pPr>
            <a:endParaRPr lang="en-US" dirty="0"/>
          </a:p>
        </p:txBody>
      </p:sp>
    </p:spTree>
    <p:extLst>
      <p:ext uri="{BB962C8B-B14F-4D97-AF65-F5344CB8AC3E}">
        <p14:creationId xmlns:p14="http://schemas.microsoft.com/office/powerpoint/2010/main" val="953916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219200"/>
            <a:ext cx="7543800" cy="4114800"/>
          </a:xfrm>
        </p:spPr>
        <p:txBody>
          <a:bodyPr/>
          <a:lstStyle/>
          <a:p>
            <a:r>
              <a:rPr lang="en-US" dirty="0" smtClean="0"/>
              <a:t>Help improve </a:t>
            </a:r>
            <a:r>
              <a:rPr lang="en-US" dirty="0"/>
              <a:t>systems and create more efficient ways to generate, transmit, and use power from the power plant to </a:t>
            </a:r>
            <a:r>
              <a:rPr lang="en-US" dirty="0" smtClean="0"/>
              <a:t>the customers </a:t>
            </a:r>
          </a:p>
          <a:p>
            <a:r>
              <a:rPr lang="en-US" dirty="0" smtClean="0"/>
              <a:t>Springboard </a:t>
            </a:r>
            <a:r>
              <a:rPr lang="en-US" dirty="0"/>
              <a:t>to the </a:t>
            </a:r>
            <a:r>
              <a:rPr lang="en-US" dirty="0" smtClean="0"/>
              <a:t>process </a:t>
            </a:r>
            <a:r>
              <a:rPr lang="en-US" dirty="0"/>
              <a:t>of creating nuclear energy, designing wind turbines, advancing clean coal technology, and turning biofuels into usable </a:t>
            </a:r>
            <a:r>
              <a:rPr lang="en-US" dirty="0" smtClean="0"/>
              <a:t>energy </a:t>
            </a:r>
            <a:endParaRPr lang="en-US" dirty="0"/>
          </a:p>
        </p:txBody>
      </p:sp>
      <p:sp>
        <p:nvSpPr>
          <p:cNvPr id="3" name="Title 2"/>
          <p:cNvSpPr>
            <a:spLocks noGrp="1"/>
          </p:cNvSpPr>
          <p:nvPr>
            <p:ph type="title"/>
          </p:nvPr>
        </p:nvSpPr>
        <p:spPr/>
        <p:txBody>
          <a:bodyPr/>
          <a:lstStyle/>
          <a:p>
            <a:r>
              <a:rPr lang="en-US" dirty="0" smtClean="0"/>
              <a:t>Engineers: What do you do?</a:t>
            </a:r>
            <a:endParaRPr lang="en-US" dirty="0"/>
          </a:p>
        </p:txBody>
      </p:sp>
      <p:sp>
        <p:nvSpPr>
          <p:cNvPr id="4" name="Slide Number Placeholder 3"/>
          <p:cNvSpPr>
            <a:spLocks noGrp="1"/>
          </p:cNvSpPr>
          <p:nvPr>
            <p:ph type="sldNum" sz="quarter" idx="10"/>
          </p:nvPr>
        </p:nvSpPr>
        <p:spPr/>
        <p:txBody>
          <a:bodyPr/>
          <a:lstStyle/>
          <a:p>
            <a:pPr>
              <a:defRPr/>
            </a:pPr>
            <a:fld id="{9532D47F-584C-4101-83AB-51540DE3DC24}" type="slidenum">
              <a:rPr lang="en-US" smtClean="0"/>
              <a:pPr>
                <a:defRPr/>
              </a:pPr>
              <a:t>14</a:t>
            </a:fld>
            <a:endParaRPr lang="en-US" dirty="0"/>
          </a:p>
        </p:txBody>
      </p:sp>
    </p:spTree>
    <p:extLst>
      <p:ext uri="{BB962C8B-B14F-4D97-AF65-F5344CB8AC3E}">
        <p14:creationId xmlns:p14="http://schemas.microsoft.com/office/powerpoint/2010/main" val="634172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76200"/>
            <a:ext cx="8686800" cy="1219200"/>
          </a:xfrm>
        </p:spPr>
        <p:txBody>
          <a:bodyPr>
            <a:noAutofit/>
          </a:bodyPr>
          <a:lstStyle/>
          <a:p>
            <a:r>
              <a:rPr lang="en-US" b="1" dirty="0" smtClean="0"/>
              <a:t>Engineers: Types in the </a:t>
            </a:r>
            <a:br>
              <a:rPr lang="en-US" b="1" dirty="0" smtClean="0"/>
            </a:br>
            <a:r>
              <a:rPr lang="en-US" b="1" dirty="0" smtClean="0"/>
              <a:t>Energy Industry</a:t>
            </a:r>
            <a:endParaRPr lang="en-US" dirty="0"/>
          </a:p>
        </p:txBody>
      </p:sp>
      <p:sp>
        <p:nvSpPr>
          <p:cNvPr id="3" name="Content Placeholder 2"/>
          <p:cNvSpPr>
            <a:spLocks noGrp="1"/>
          </p:cNvSpPr>
          <p:nvPr>
            <p:ph idx="1"/>
          </p:nvPr>
        </p:nvSpPr>
        <p:spPr/>
        <p:txBody>
          <a:bodyPr/>
          <a:lstStyle/>
          <a:p>
            <a:r>
              <a:rPr lang="en-US" dirty="0" smtClean="0"/>
              <a:t>Electrical/Power</a:t>
            </a:r>
          </a:p>
          <a:p>
            <a:r>
              <a:rPr lang="en-US" dirty="0" smtClean="0"/>
              <a:t>Nuclear</a:t>
            </a:r>
          </a:p>
          <a:p>
            <a:r>
              <a:rPr lang="en-US" dirty="0" smtClean="0"/>
              <a:t>Mechanical</a:t>
            </a:r>
          </a:p>
          <a:p>
            <a:r>
              <a:rPr lang="en-US" dirty="0" smtClean="0"/>
              <a:t>Energy</a:t>
            </a:r>
          </a:p>
          <a:p>
            <a:r>
              <a:rPr lang="en-US" dirty="0" smtClean="0"/>
              <a:t>Environmental</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58133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219200"/>
          </a:xfrm>
        </p:spPr>
        <p:txBody>
          <a:bodyPr>
            <a:noAutofit/>
          </a:bodyPr>
          <a:lstStyle/>
          <a:p>
            <a:r>
              <a:rPr lang="en-US" b="1" dirty="0" smtClean="0"/>
              <a:t>Engineers: Types in the </a:t>
            </a:r>
            <a:br>
              <a:rPr lang="en-US" b="1" dirty="0" smtClean="0"/>
            </a:br>
            <a:r>
              <a:rPr lang="en-US" b="1" dirty="0" smtClean="0"/>
              <a:t>Energy Industry</a:t>
            </a:r>
            <a:endParaRPr lang="en-US" dirty="0"/>
          </a:p>
        </p:txBody>
      </p:sp>
      <p:sp>
        <p:nvSpPr>
          <p:cNvPr id="3" name="Content Placeholder 2"/>
          <p:cNvSpPr>
            <a:spLocks noGrp="1"/>
          </p:cNvSpPr>
          <p:nvPr>
            <p:ph idx="1"/>
          </p:nvPr>
        </p:nvSpPr>
        <p:spPr>
          <a:xfrm>
            <a:off x="1143000" y="1600200"/>
            <a:ext cx="7772400" cy="4114800"/>
          </a:xfrm>
        </p:spPr>
        <p:txBody>
          <a:bodyPr/>
          <a:lstStyle/>
          <a:p>
            <a:r>
              <a:rPr lang="en-US" dirty="0" smtClean="0"/>
              <a:t>Solar Energy Systems</a:t>
            </a:r>
          </a:p>
          <a:p>
            <a:r>
              <a:rPr lang="en-US" dirty="0" smtClean="0"/>
              <a:t>Wind Energy</a:t>
            </a:r>
          </a:p>
          <a:p>
            <a:pPr marL="0" indent="0">
              <a:buNone/>
            </a:pPr>
            <a:r>
              <a:rPr lang="en-US" dirty="0" smtClean="0"/>
              <a:t>All engineer positions require a Bachelor’s in Engineering</a:t>
            </a:r>
          </a:p>
          <a:p>
            <a:pPr marL="0" indent="0">
              <a:buNone/>
            </a:pPr>
            <a:r>
              <a:rPr lang="en-US" dirty="0" smtClean="0"/>
              <a:t>Video: Behind the Technology</a:t>
            </a:r>
          </a:p>
          <a:p>
            <a:pPr marL="0" indent="0">
              <a:buNone/>
            </a:pPr>
            <a:r>
              <a:rPr lang="en-US" sz="2200" dirty="0">
                <a:hlinkClick r:id="rId3"/>
              </a:rPr>
              <a:t>http://</a:t>
            </a:r>
            <a:r>
              <a:rPr lang="en-US" sz="2200" dirty="0" smtClean="0">
                <a:hlinkClick r:id="rId3"/>
              </a:rPr>
              <a:t>engineers.getintoenergy.com/engineering-careers.php</a:t>
            </a:r>
            <a:r>
              <a:rPr lang="en-US" sz="2200" dirty="0" smtClean="0"/>
              <a:t> </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71895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Security Officer or Specialist</a:t>
            </a:r>
          </a:p>
          <a:p>
            <a:r>
              <a:rPr lang="en-US" dirty="0" smtClean="0"/>
              <a:t>Security Manager</a:t>
            </a:r>
          </a:p>
          <a:p>
            <a:r>
              <a:rPr lang="en-US" dirty="0" smtClean="0"/>
              <a:t>Security Investigator</a:t>
            </a:r>
          </a:p>
          <a:p>
            <a:r>
              <a:rPr lang="en-US" dirty="0" smtClean="0"/>
              <a:t>Business Assurance Specialist</a:t>
            </a:r>
            <a:endParaRPr lang="en-US" dirty="0"/>
          </a:p>
        </p:txBody>
      </p:sp>
      <p:sp>
        <p:nvSpPr>
          <p:cNvPr id="3" name="Title 2"/>
          <p:cNvSpPr>
            <a:spLocks noGrp="1"/>
          </p:cNvSpPr>
          <p:nvPr>
            <p:ph type="title"/>
          </p:nvPr>
        </p:nvSpPr>
        <p:spPr/>
        <p:txBody>
          <a:bodyPr>
            <a:normAutofit/>
          </a:bodyPr>
          <a:lstStyle/>
          <a:p>
            <a:r>
              <a:rPr lang="en-US" dirty="0" smtClean="0"/>
              <a:t>Security: Types of Positions</a:t>
            </a:r>
            <a:endParaRPr lang="en-US" dirty="0"/>
          </a:p>
        </p:txBody>
      </p:sp>
      <p:sp>
        <p:nvSpPr>
          <p:cNvPr id="4" name="Slide Number Placeholder 3"/>
          <p:cNvSpPr>
            <a:spLocks noGrp="1"/>
          </p:cNvSpPr>
          <p:nvPr>
            <p:ph type="sldNum" sz="quarter" idx="10"/>
          </p:nvPr>
        </p:nvSpPr>
        <p:spPr/>
        <p:txBody>
          <a:bodyPr/>
          <a:lstStyle/>
          <a:p>
            <a:pPr>
              <a:defRPr/>
            </a:pPr>
            <a:fld id="{9532D47F-584C-4101-83AB-51540DE3DC24}" type="slidenum">
              <a:rPr lang="en-US" smtClean="0"/>
              <a:pPr>
                <a:defRPr/>
              </a:pPr>
              <a:t>17</a:t>
            </a:fld>
            <a:endParaRPr lang="en-US" dirty="0"/>
          </a:p>
        </p:txBody>
      </p:sp>
    </p:spTree>
    <p:extLst>
      <p:ext uri="{BB962C8B-B14F-4D97-AF65-F5344CB8AC3E}">
        <p14:creationId xmlns:p14="http://schemas.microsoft.com/office/powerpoint/2010/main" val="1125432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1295400"/>
            <a:ext cx="7543800" cy="4114800"/>
          </a:xfrm>
        </p:spPr>
        <p:txBody>
          <a:bodyPr/>
          <a:lstStyle/>
          <a:p>
            <a:r>
              <a:rPr lang="en-US" dirty="0" smtClean="0"/>
              <a:t>Create </a:t>
            </a:r>
            <a:r>
              <a:rPr lang="en-US" dirty="0"/>
              <a:t>or </a:t>
            </a:r>
            <a:r>
              <a:rPr lang="en-US" dirty="0" smtClean="0"/>
              <a:t>implement </a:t>
            </a:r>
            <a:r>
              <a:rPr lang="en-US" dirty="0"/>
              <a:t>security standards, policies and procedures</a:t>
            </a:r>
          </a:p>
          <a:p>
            <a:r>
              <a:rPr lang="en-US" dirty="0" smtClean="0"/>
              <a:t>Plan, direct </a:t>
            </a:r>
            <a:r>
              <a:rPr lang="en-US" dirty="0"/>
              <a:t>or </a:t>
            </a:r>
            <a:r>
              <a:rPr lang="en-US" dirty="0" smtClean="0"/>
              <a:t>coordinate </a:t>
            </a:r>
            <a:r>
              <a:rPr lang="en-US" dirty="0"/>
              <a:t>security activities to safeguard company assets, employees, guests or others on company property</a:t>
            </a:r>
          </a:p>
          <a:p>
            <a:r>
              <a:rPr lang="en-US" dirty="0" smtClean="0"/>
              <a:t>Analyze </a:t>
            </a:r>
            <a:r>
              <a:rPr lang="en-US" dirty="0"/>
              <a:t>and </a:t>
            </a:r>
            <a:r>
              <a:rPr lang="en-US" dirty="0" smtClean="0"/>
              <a:t>evaluate </a:t>
            </a:r>
            <a:r>
              <a:rPr lang="en-US" dirty="0"/>
              <a:t>security operations to identify risks or opportunities for improvement</a:t>
            </a:r>
          </a:p>
          <a:p>
            <a:endParaRPr lang="en-US" dirty="0"/>
          </a:p>
        </p:txBody>
      </p:sp>
      <p:sp>
        <p:nvSpPr>
          <p:cNvPr id="3" name="Title 2"/>
          <p:cNvSpPr>
            <a:spLocks noGrp="1"/>
          </p:cNvSpPr>
          <p:nvPr>
            <p:ph type="title"/>
          </p:nvPr>
        </p:nvSpPr>
        <p:spPr/>
        <p:txBody>
          <a:bodyPr/>
          <a:lstStyle/>
          <a:p>
            <a:r>
              <a:rPr lang="en-US" dirty="0" smtClean="0"/>
              <a:t>Example: Security Officer</a:t>
            </a:r>
            <a:endParaRPr lang="en-US" dirty="0"/>
          </a:p>
        </p:txBody>
      </p:sp>
      <p:sp>
        <p:nvSpPr>
          <p:cNvPr id="4" name="Slide Number Placeholder 3"/>
          <p:cNvSpPr>
            <a:spLocks noGrp="1"/>
          </p:cNvSpPr>
          <p:nvPr>
            <p:ph type="sldNum" sz="quarter" idx="10"/>
          </p:nvPr>
        </p:nvSpPr>
        <p:spPr/>
        <p:txBody>
          <a:bodyPr/>
          <a:lstStyle/>
          <a:p>
            <a:pPr>
              <a:defRPr/>
            </a:pPr>
            <a:fld id="{9532D47F-584C-4101-83AB-51540DE3DC24}" type="slidenum">
              <a:rPr lang="en-US" smtClean="0"/>
              <a:pPr>
                <a:defRPr/>
              </a:pPr>
              <a:t>18</a:t>
            </a:fld>
            <a:endParaRPr lang="en-US" dirty="0"/>
          </a:p>
        </p:txBody>
      </p:sp>
    </p:spTree>
    <p:extLst>
      <p:ext uri="{BB962C8B-B14F-4D97-AF65-F5344CB8AC3E}">
        <p14:creationId xmlns:p14="http://schemas.microsoft.com/office/powerpoint/2010/main" val="3592286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Review </a:t>
            </a:r>
            <a:r>
              <a:rPr lang="en-US" dirty="0"/>
              <a:t>and </a:t>
            </a:r>
            <a:r>
              <a:rPr lang="en-US" dirty="0" smtClean="0"/>
              <a:t>analyze </a:t>
            </a:r>
            <a:r>
              <a:rPr lang="en-US" dirty="0"/>
              <a:t>security data to determine security needs, security program goals or program accomplishments</a:t>
            </a:r>
          </a:p>
          <a:p>
            <a:r>
              <a:rPr lang="en-US" dirty="0" smtClean="0"/>
              <a:t>Conduct </a:t>
            </a:r>
            <a:r>
              <a:rPr lang="en-US" dirty="0"/>
              <a:t>physical examinations of property to ensure compliance with security policies and </a:t>
            </a:r>
            <a:r>
              <a:rPr lang="en-US" dirty="0" smtClean="0"/>
              <a:t>regulations</a:t>
            </a:r>
            <a:endParaRPr lang="en-US" dirty="0"/>
          </a:p>
        </p:txBody>
      </p:sp>
      <p:sp>
        <p:nvSpPr>
          <p:cNvPr id="3" name="Title 2"/>
          <p:cNvSpPr>
            <a:spLocks noGrp="1"/>
          </p:cNvSpPr>
          <p:nvPr>
            <p:ph type="title"/>
          </p:nvPr>
        </p:nvSpPr>
        <p:spPr/>
        <p:txBody>
          <a:bodyPr/>
          <a:lstStyle/>
          <a:p>
            <a:r>
              <a:rPr lang="en-US" dirty="0" smtClean="0"/>
              <a:t>Example: Security Officer</a:t>
            </a:r>
            <a:endParaRPr lang="en-US" dirty="0"/>
          </a:p>
        </p:txBody>
      </p:sp>
      <p:sp>
        <p:nvSpPr>
          <p:cNvPr id="4" name="Slide Number Placeholder 3"/>
          <p:cNvSpPr>
            <a:spLocks noGrp="1"/>
          </p:cNvSpPr>
          <p:nvPr>
            <p:ph type="sldNum" sz="quarter" idx="10"/>
          </p:nvPr>
        </p:nvSpPr>
        <p:spPr/>
        <p:txBody>
          <a:bodyPr/>
          <a:lstStyle/>
          <a:p>
            <a:pPr>
              <a:defRPr/>
            </a:pPr>
            <a:fld id="{9532D47F-584C-4101-83AB-51540DE3DC24}" type="slidenum">
              <a:rPr lang="en-US" smtClean="0"/>
              <a:pPr>
                <a:defRPr/>
              </a:pPr>
              <a:t>19</a:t>
            </a:fld>
            <a:endParaRPr lang="en-US" dirty="0"/>
          </a:p>
        </p:txBody>
      </p:sp>
    </p:spTree>
    <p:extLst>
      <p:ext uri="{BB962C8B-B14F-4D97-AF65-F5344CB8AC3E}">
        <p14:creationId xmlns:p14="http://schemas.microsoft.com/office/powerpoint/2010/main" val="2441596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Facts About the Energy Industry</a:t>
            </a:r>
            <a:endParaRPr lang="en-US" dirty="0"/>
          </a:p>
        </p:txBody>
      </p:sp>
      <p:sp>
        <p:nvSpPr>
          <p:cNvPr id="3" name="Content Placeholder 2"/>
          <p:cNvSpPr>
            <a:spLocks noGrp="1"/>
          </p:cNvSpPr>
          <p:nvPr>
            <p:ph idx="1"/>
          </p:nvPr>
        </p:nvSpPr>
        <p:spPr/>
        <p:txBody>
          <a:bodyPr>
            <a:normAutofit fontScale="92500" lnSpcReduction="20000"/>
          </a:bodyPr>
          <a:lstStyle/>
          <a:p>
            <a:r>
              <a:rPr lang="en-US" dirty="0"/>
              <a:t>B</a:t>
            </a:r>
            <a:r>
              <a:rPr lang="en-US" dirty="0" smtClean="0"/>
              <a:t>y </a:t>
            </a:r>
            <a:r>
              <a:rPr lang="en-US" dirty="0"/>
              <a:t>2015, </a:t>
            </a:r>
            <a:r>
              <a:rPr lang="en-US" dirty="0" smtClean="0"/>
              <a:t>35 percent of </a:t>
            </a:r>
            <a:r>
              <a:rPr lang="en-US" dirty="0"/>
              <a:t>the workforce (approximately 200,000 </a:t>
            </a:r>
            <a:r>
              <a:rPr lang="en-US" dirty="0" smtClean="0"/>
              <a:t>high-skill, high-wage </a:t>
            </a:r>
            <a:r>
              <a:rPr lang="en-US" dirty="0"/>
              <a:t>workers) may need to be replaced </a:t>
            </a:r>
            <a:r>
              <a:rPr lang="en-US" dirty="0" smtClean="0"/>
              <a:t>due to </a:t>
            </a:r>
            <a:r>
              <a:rPr lang="en-US" dirty="0"/>
              <a:t>retirement or attrition</a:t>
            </a:r>
            <a:r>
              <a:rPr lang="en-US" dirty="0" smtClean="0"/>
              <a:t>.*</a:t>
            </a:r>
          </a:p>
          <a:p>
            <a:r>
              <a:rPr lang="en-US" dirty="0" smtClean="0"/>
              <a:t>150,000 new </a:t>
            </a:r>
            <a:r>
              <a:rPr lang="en-US" dirty="0"/>
              <a:t>jobs would be needed to design and operate </a:t>
            </a:r>
            <a:r>
              <a:rPr lang="en-US" dirty="0" smtClean="0"/>
              <a:t>low-carbon</a:t>
            </a:r>
            <a:r>
              <a:rPr lang="en-US" dirty="0"/>
              <a:t> </a:t>
            </a:r>
            <a:r>
              <a:rPr lang="en-US" dirty="0" smtClean="0"/>
              <a:t>power </a:t>
            </a:r>
            <a:r>
              <a:rPr lang="en-US" dirty="0"/>
              <a:t>sources in the coming years in addition </a:t>
            </a:r>
            <a:r>
              <a:rPr lang="en-US" dirty="0" smtClean="0"/>
              <a:t>to those </a:t>
            </a:r>
            <a:r>
              <a:rPr lang="en-US" dirty="0"/>
              <a:t>replacements</a:t>
            </a:r>
            <a:r>
              <a:rPr lang="en-US" dirty="0" smtClean="0"/>
              <a:t>.**</a:t>
            </a:r>
          </a:p>
          <a:p>
            <a:pPr marL="0" indent="0">
              <a:buNone/>
            </a:pPr>
            <a:endParaRPr lang="en-US" dirty="0" smtClean="0"/>
          </a:p>
          <a:p>
            <a:pPr marL="463550" indent="0">
              <a:buNone/>
            </a:pPr>
            <a:r>
              <a:rPr lang="en-US" sz="1200" dirty="0" smtClean="0"/>
              <a:t>*  According to the 2009 Workforce Survey by the Center for Energy Workforce Development</a:t>
            </a:r>
          </a:p>
          <a:p>
            <a:pPr marL="463550" indent="0">
              <a:buNone/>
            </a:pPr>
            <a:r>
              <a:rPr lang="en-US" sz="1200" dirty="0" smtClean="0"/>
              <a:t>* *From the 2009 </a:t>
            </a:r>
            <a:r>
              <a:rPr lang="en-US" sz="1200" dirty="0"/>
              <a:t>report from </a:t>
            </a:r>
            <a:r>
              <a:rPr lang="en-US" sz="1200" dirty="0" smtClean="0"/>
              <a:t>the National </a:t>
            </a:r>
            <a:r>
              <a:rPr lang="en-US" sz="1200" dirty="0"/>
              <a:t>Commission on Energy Policy, </a:t>
            </a:r>
            <a:r>
              <a:rPr lang="en-US" sz="1200" dirty="0" smtClean="0"/>
              <a:t>The </a:t>
            </a:r>
            <a:r>
              <a:rPr lang="en-US" sz="1200" dirty="0"/>
              <a:t>Task Force </a:t>
            </a:r>
            <a:r>
              <a:rPr lang="en-US" sz="1200" dirty="0" smtClean="0"/>
              <a:t>on America’s Future Energy  </a:t>
            </a:r>
            <a:r>
              <a:rPr lang="en-US" sz="1200" dirty="0"/>
              <a:t>Jobs</a:t>
            </a:r>
          </a:p>
        </p:txBody>
      </p:sp>
    </p:spTree>
    <p:extLst>
      <p:ext uri="{BB962C8B-B14F-4D97-AF65-F5344CB8AC3E}">
        <p14:creationId xmlns:p14="http://schemas.microsoft.com/office/powerpoint/2010/main" val="153118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 Into Energy!</a:t>
            </a:r>
            <a:endParaRPr lang="en-US" dirty="0"/>
          </a:p>
        </p:txBody>
      </p:sp>
      <p:sp>
        <p:nvSpPr>
          <p:cNvPr id="3" name="Content Placeholder 2"/>
          <p:cNvSpPr>
            <a:spLocks noGrp="1"/>
          </p:cNvSpPr>
          <p:nvPr>
            <p:ph idx="1"/>
          </p:nvPr>
        </p:nvSpPr>
        <p:spPr>
          <a:xfrm>
            <a:off x="457200" y="1600200"/>
            <a:ext cx="8229600" cy="4114800"/>
          </a:xfrm>
        </p:spPr>
        <p:txBody>
          <a:bodyPr/>
          <a:lstStyle/>
          <a:p>
            <a:r>
              <a:rPr lang="en-US" dirty="0"/>
              <a:t>Videos: </a:t>
            </a:r>
            <a:endParaRPr lang="en-US" dirty="0" smtClean="0"/>
          </a:p>
          <a:p>
            <a:pPr indent="-1588">
              <a:buNone/>
            </a:pPr>
            <a:r>
              <a:rPr lang="en-US" sz="2700" dirty="0" smtClean="0">
                <a:hlinkClick r:id="rId3"/>
              </a:rPr>
              <a:t>http</a:t>
            </a:r>
            <a:r>
              <a:rPr lang="en-US" sz="2700" dirty="0">
                <a:hlinkClick r:id="rId3"/>
              </a:rPr>
              <a:t>://</a:t>
            </a:r>
            <a:r>
              <a:rPr lang="en-US" sz="2700" dirty="0" smtClean="0">
                <a:hlinkClick r:id="rId3"/>
              </a:rPr>
              <a:t>www.getintoenergy.com/get-into-energy.php</a:t>
            </a:r>
            <a:r>
              <a:rPr lang="en-US" sz="2700" dirty="0" smtClean="0"/>
              <a:t> </a:t>
            </a:r>
            <a:endParaRPr lang="en-US" sz="2700" dirty="0"/>
          </a:p>
        </p:txBody>
      </p:sp>
    </p:spTree>
    <p:extLst>
      <p:ext uri="{BB962C8B-B14F-4D97-AF65-F5344CB8AC3E}">
        <p14:creationId xmlns:p14="http://schemas.microsoft.com/office/powerpoint/2010/main" val="3297793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Median </a:t>
            </a:r>
            <a:r>
              <a:rPr lang="en-US" dirty="0"/>
              <a:t>salaries in the energy industry are over $60,000? With overtime, some positions even pay close to $100,000. </a:t>
            </a:r>
            <a:endParaRPr lang="en-US" dirty="0" smtClean="0"/>
          </a:p>
          <a:p>
            <a:r>
              <a:rPr lang="en-US" dirty="0"/>
              <a:t>Energy companies offer some of the best benefits available in the business </a:t>
            </a:r>
            <a:r>
              <a:rPr lang="en-US" dirty="0" smtClean="0"/>
              <a:t>world, including: </a:t>
            </a:r>
          </a:p>
          <a:p>
            <a:pPr lvl="1"/>
            <a:r>
              <a:rPr lang="en-US" dirty="0"/>
              <a:t>M</a:t>
            </a:r>
            <a:r>
              <a:rPr lang="en-US" dirty="0" smtClean="0"/>
              <a:t>edical, dental, and vision</a:t>
            </a:r>
          </a:p>
          <a:p>
            <a:pPr lvl="1"/>
            <a:r>
              <a:rPr lang="en-US" dirty="0" smtClean="0"/>
              <a:t>Pension plan and 401(k)</a:t>
            </a:r>
          </a:p>
          <a:p>
            <a:pPr lvl="1"/>
            <a:r>
              <a:rPr lang="en-US" dirty="0" smtClean="0"/>
              <a:t>Tuition reimbursement</a:t>
            </a:r>
            <a:endParaRPr lang="en-US" dirty="0"/>
          </a:p>
        </p:txBody>
      </p:sp>
    </p:spTree>
    <p:extLst>
      <p:ext uri="{BB962C8B-B14F-4D97-AF65-F5344CB8AC3E}">
        <p14:creationId xmlns:p14="http://schemas.microsoft.com/office/powerpoint/2010/main" val="24491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In-demand Career Paths</a:t>
            </a:r>
            <a:endParaRPr lang="en-US" dirty="0"/>
          </a:p>
        </p:txBody>
      </p:sp>
      <p:sp>
        <p:nvSpPr>
          <p:cNvPr id="3" name="Content Placeholder 2"/>
          <p:cNvSpPr>
            <a:spLocks noGrp="1"/>
          </p:cNvSpPr>
          <p:nvPr>
            <p:ph idx="1"/>
          </p:nvPr>
        </p:nvSpPr>
        <p:spPr/>
        <p:txBody>
          <a:bodyPr>
            <a:normAutofit/>
          </a:bodyPr>
          <a:lstStyle/>
          <a:p>
            <a:r>
              <a:rPr lang="en-US" dirty="0" err="1" smtClean="0"/>
              <a:t>Lineworker</a:t>
            </a:r>
            <a:endParaRPr lang="en-US" dirty="0" smtClean="0"/>
          </a:p>
          <a:p>
            <a:r>
              <a:rPr lang="en-US" dirty="0" smtClean="0"/>
              <a:t>Plant Operator</a:t>
            </a:r>
          </a:p>
          <a:p>
            <a:r>
              <a:rPr lang="en-US" dirty="0" smtClean="0"/>
              <a:t>Technician</a:t>
            </a:r>
          </a:p>
          <a:p>
            <a:r>
              <a:rPr lang="en-US" dirty="0" smtClean="0"/>
              <a:t>Pipefitter/</a:t>
            </a:r>
            <a:r>
              <a:rPr lang="en-US" dirty="0" err="1" smtClean="0"/>
              <a:t>Pipelayer</a:t>
            </a:r>
            <a:r>
              <a:rPr lang="en-US" dirty="0" smtClean="0"/>
              <a:t>/Welder</a:t>
            </a:r>
          </a:p>
          <a:p>
            <a:r>
              <a:rPr lang="en-US" dirty="0" smtClean="0"/>
              <a:t>Engineer</a:t>
            </a:r>
          </a:p>
          <a:p>
            <a:r>
              <a:rPr lang="en-US" dirty="0" smtClean="0"/>
              <a:t>Security </a:t>
            </a:r>
            <a:endParaRPr lang="en-US" dirty="0"/>
          </a:p>
        </p:txBody>
      </p:sp>
    </p:spTree>
    <p:extLst>
      <p:ext uri="{BB962C8B-B14F-4D97-AF65-F5344CB8AC3E}">
        <p14:creationId xmlns:p14="http://schemas.microsoft.com/office/powerpoint/2010/main" val="1151851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Lineworker</a:t>
            </a:r>
            <a:r>
              <a:rPr lang="en-US" dirty="0" smtClean="0"/>
              <a:t>: What do you do?</a:t>
            </a:r>
            <a:endParaRPr lang="en-US" dirty="0"/>
          </a:p>
        </p:txBody>
      </p:sp>
      <p:sp>
        <p:nvSpPr>
          <p:cNvPr id="3" name="Content Placeholder 2"/>
          <p:cNvSpPr>
            <a:spLocks noGrp="1"/>
          </p:cNvSpPr>
          <p:nvPr>
            <p:ph idx="1"/>
          </p:nvPr>
        </p:nvSpPr>
        <p:spPr/>
        <p:txBody>
          <a:bodyPr>
            <a:normAutofit lnSpcReduction="10000"/>
          </a:bodyPr>
          <a:lstStyle/>
          <a:p>
            <a:r>
              <a:rPr lang="en-US" dirty="0" smtClean="0"/>
              <a:t>Install necessary equipment on poles</a:t>
            </a:r>
          </a:p>
          <a:p>
            <a:r>
              <a:rPr lang="en-US" dirty="0" smtClean="0"/>
              <a:t>Climb poles or use truck-mounted buckets to reach equipment</a:t>
            </a:r>
          </a:p>
          <a:p>
            <a:r>
              <a:rPr lang="en-US" dirty="0" smtClean="0"/>
              <a:t>Identify defective devises such as fuses, switches, and wires</a:t>
            </a:r>
          </a:p>
          <a:p>
            <a:r>
              <a:rPr lang="en-US" dirty="0" smtClean="0"/>
              <a:t>Safety and use of safety equipment is critical; poles and towers have very high voltages of electricity</a:t>
            </a:r>
            <a:endParaRPr lang="en-US" dirty="0"/>
          </a:p>
        </p:txBody>
      </p:sp>
    </p:spTree>
    <p:extLst>
      <p:ext uri="{BB962C8B-B14F-4D97-AF65-F5344CB8AC3E}">
        <p14:creationId xmlns:p14="http://schemas.microsoft.com/office/powerpoint/2010/main" val="4135490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Lineworker</a:t>
            </a:r>
            <a:r>
              <a:rPr lang="en-US" dirty="0" smtClean="0"/>
              <a:t>: What do you do?</a:t>
            </a:r>
            <a:endParaRPr lang="en-US" dirty="0"/>
          </a:p>
        </p:txBody>
      </p:sp>
      <p:sp>
        <p:nvSpPr>
          <p:cNvPr id="3" name="Content Placeholder 2"/>
          <p:cNvSpPr>
            <a:spLocks noGrp="1"/>
          </p:cNvSpPr>
          <p:nvPr>
            <p:ph idx="1"/>
          </p:nvPr>
        </p:nvSpPr>
        <p:spPr>
          <a:xfrm>
            <a:off x="1143000" y="1600200"/>
            <a:ext cx="7848600" cy="4114800"/>
          </a:xfrm>
        </p:spPr>
        <p:txBody>
          <a:bodyPr/>
          <a:lstStyle/>
          <a:p>
            <a:r>
              <a:rPr lang="en-US" dirty="0" smtClean="0"/>
              <a:t>Inspect and test power lines and other equipment using special reading and testing devices</a:t>
            </a:r>
          </a:p>
          <a:p>
            <a:r>
              <a:rPr lang="en-US" dirty="0" smtClean="0"/>
              <a:t>Lay underground cables</a:t>
            </a:r>
          </a:p>
          <a:p>
            <a:r>
              <a:rPr lang="en-US" dirty="0" smtClean="0"/>
              <a:t>Video: </a:t>
            </a:r>
            <a:r>
              <a:rPr lang="en-US" sz="2400" dirty="0" smtClean="0">
                <a:hlinkClick r:id="rId3"/>
              </a:rPr>
              <a:t>http://www.getintoenergy.com/careers_lineworker.php</a:t>
            </a:r>
            <a:r>
              <a:rPr lang="en-US" sz="2400" dirty="0" smtClean="0"/>
              <a:t> </a:t>
            </a:r>
            <a:endParaRPr lang="en-US" sz="2400" dirty="0"/>
          </a:p>
        </p:txBody>
      </p:sp>
    </p:spTree>
    <p:extLst>
      <p:ext uri="{BB962C8B-B14F-4D97-AF65-F5344CB8AC3E}">
        <p14:creationId xmlns:p14="http://schemas.microsoft.com/office/powerpoint/2010/main" val="1997157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219200"/>
          </a:xfrm>
        </p:spPr>
        <p:txBody>
          <a:bodyPr>
            <a:noAutofit/>
          </a:bodyPr>
          <a:lstStyle/>
          <a:p>
            <a:r>
              <a:rPr lang="en-US" sz="4200" b="1" dirty="0" smtClean="0"/>
              <a:t>Plant Operator</a:t>
            </a:r>
            <a:r>
              <a:rPr lang="en-US" sz="4200" dirty="0" smtClean="0"/>
              <a:t>: What do you do?</a:t>
            </a:r>
            <a:endParaRPr lang="en-US" sz="4200" dirty="0"/>
          </a:p>
        </p:txBody>
      </p:sp>
      <p:sp>
        <p:nvSpPr>
          <p:cNvPr id="3" name="Content Placeholder 2"/>
          <p:cNvSpPr>
            <a:spLocks noGrp="1"/>
          </p:cNvSpPr>
          <p:nvPr>
            <p:ph idx="1"/>
          </p:nvPr>
        </p:nvSpPr>
        <p:spPr>
          <a:xfrm>
            <a:off x="1143000" y="1524000"/>
            <a:ext cx="7543800" cy="4114800"/>
          </a:xfrm>
        </p:spPr>
        <p:txBody>
          <a:bodyPr>
            <a:normAutofit fontScale="85000" lnSpcReduction="10000"/>
          </a:bodyPr>
          <a:lstStyle/>
          <a:p>
            <a:r>
              <a:rPr lang="en-US" dirty="0" smtClean="0"/>
              <a:t>Monitor and inspect power plant equipment and indicators to detect evidence of operating problems   </a:t>
            </a:r>
          </a:p>
          <a:p>
            <a:r>
              <a:rPr lang="en-US" dirty="0" smtClean="0"/>
              <a:t>Adjust controls to generate specified electrical power, or to regulate the flow of power between generating stations and substations   </a:t>
            </a:r>
          </a:p>
          <a:p>
            <a:r>
              <a:rPr lang="en-US" dirty="0" smtClean="0"/>
              <a:t>Operate or control power generating equipment, including boilers, turbines, generators, and reactors, using control boards or semi-automatic equipment   </a:t>
            </a:r>
          </a:p>
          <a:p>
            <a:endParaRPr lang="en-US" dirty="0"/>
          </a:p>
        </p:txBody>
      </p:sp>
    </p:spTree>
    <p:extLst>
      <p:ext uri="{BB962C8B-B14F-4D97-AF65-F5344CB8AC3E}">
        <p14:creationId xmlns:p14="http://schemas.microsoft.com/office/powerpoint/2010/main" val="819918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t>Plant Operator</a:t>
            </a:r>
            <a:r>
              <a:rPr lang="en-US" sz="4200" dirty="0" smtClean="0"/>
              <a:t>: What do you do?</a:t>
            </a:r>
            <a:endParaRPr lang="en-US" sz="4200" dirty="0"/>
          </a:p>
        </p:txBody>
      </p:sp>
      <p:sp>
        <p:nvSpPr>
          <p:cNvPr id="3" name="Content Placeholder 2"/>
          <p:cNvSpPr>
            <a:spLocks noGrp="1"/>
          </p:cNvSpPr>
          <p:nvPr>
            <p:ph idx="1"/>
          </p:nvPr>
        </p:nvSpPr>
        <p:spPr>
          <a:xfrm>
            <a:off x="1143000" y="1447800"/>
            <a:ext cx="7772400" cy="4114800"/>
          </a:xfrm>
        </p:spPr>
        <p:txBody>
          <a:bodyPr>
            <a:noAutofit/>
          </a:bodyPr>
          <a:lstStyle/>
          <a:p>
            <a:r>
              <a:rPr lang="en-US" sz="2700" dirty="0" smtClean="0"/>
              <a:t>Regulate equipment operations and conditions such as water levels, based on data from recording and indicating instruments or from computers   </a:t>
            </a:r>
          </a:p>
          <a:p>
            <a:r>
              <a:rPr lang="en-US" sz="2700" dirty="0" smtClean="0"/>
              <a:t>Take readings from charts, meters and gauges at established intervals, and take corrective steps as necessary </a:t>
            </a:r>
          </a:p>
          <a:p>
            <a:r>
              <a:rPr lang="en-US" sz="2700" dirty="0" smtClean="0"/>
              <a:t>Video: </a:t>
            </a:r>
            <a:r>
              <a:rPr lang="en-US" sz="2200" dirty="0" smtClean="0">
                <a:hlinkClick r:id="rId3"/>
              </a:rPr>
              <a:t>http://www.getintoenergy.com/careers_plant_operator.php</a:t>
            </a:r>
            <a:r>
              <a:rPr lang="en-US" sz="2200" dirty="0" smtClean="0"/>
              <a:t> </a:t>
            </a:r>
          </a:p>
          <a:p>
            <a:endParaRPr lang="en-US" sz="2700" dirty="0"/>
          </a:p>
        </p:txBody>
      </p:sp>
    </p:spTree>
    <p:extLst>
      <p:ext uri="{BB962C8B-B14F-4D97-AF65-F5344CB8AC3E}">
        <p14:creationId xmlns:p14="http://schemas.microsoft.com/office/powerpoint/2010/main" val="3723210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11333</TotalTime>
  <Words>1609</Words>
  <Application>Microsoft Office PowerPoint</Application>
  <PresentationFormat>On-screen Show (4:3)</PresentationFormat>
  <Paragraphs>184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Facts About the Energy Industry</vt:lpstr>
      <vt:lpstr>Get Into Energy!</vt:lpstr>
      <vt:lpstr>Did you know…</vt:lpstr>
      <vt:lpstr> In-demand Career Paths</vt:lpstr>
      <vt:lpstr>Lineworker: What do you do?</vt:lpstr>
      <vt:lpstr>Lineworker: What do you do?</vt:lpstr>
      <vt:lpstr>Plant Operator: What do you do?</vt:lpstr>
      <vt:lpstr>Plant Operator: What do you do?</vt:lpstr>
      <vt:lpstr>Technician: What do you do?</vt:lpstr>
      <vt:lpstr>Technician: What do you do?</vt:lpstr>
      <vt:lpstr>Pipelayer/Pipefitter/Welder: What do you do?</vt:lpstr>
      <vt:lpstr>Pipelayer/Pipefitter/Welder: What do you do?</vt:lpstr>
      <vt:lpstr>Engineers: What do you do?</vt:lpstr>
      <vt:lpstr>Engineers: Types in the  Energy Industry</vt:lpstr>
      <vt:lpstr>Engineers: Types in the  Energy Industry</vt:lpstr>
      <vt:lpstr>Security: Types of Positions</vt:lpstr>
      <vt:lpstr>Example: Security Officer</vt:lpstr>
      <vt:lpstr>Example: Security Officer</vt:lpstr>
    </vt:vector>
  </TitlesOfParts>
  <Company>Edison Electric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NNelson</dc:creator>
  <cp:lastModifiedBy>Valeri</cp:lastModifiedBy>
  <cp:revision>179</cp:revision>
  <dcterms:created xsi:type="dcterms:W3CDTF">2008-02-26T18:17:17Z</dcterms:created>
  <dcterms:modified xsi:type="dcterms:W3CDTF">2012-03-29T15:34:06Z</dcterms:modified>
</cp:coreProperties>
</file>