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AE"/>
    <a:srgbClr val="54B948"/>
    <a:srgbClr val="50B848"/>
    <a:srgbClr val="00679A"/>
    <a:srgbClr val="005596"/>
    <a:srgbClr val="8ED189"/>
    <a:srgbClr val="004A82"/>
    <a:srgbClr val="C1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92"/>
    <p:restoredTop sz="94648"/>
  </p:normalViewPr>
  <p:slideViewPr>
    <p:cSldViewPr>
      <p:cViewPr varScale="1">
        <p:scale>
          <a:sx n="107" d="100"/>
          <a:sy n="107" d="100"/>
        </p:scale>
        <p:origin x="1256" y="160"/>
      </p:cViewPr>
      <p:guideLst>
        <p:guide orient="horz" pos="216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154DCED2-14B9-42F5-89BC-2EA209980D76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6FC5C2AE-DE08-4C79-9B33-825D716FE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BD3460F2-4330-429C-9623-15C9128DE4E8}" type="datetimeFigureOut">
              <a:rPr lang="en-US"/>
              <a:pPr>
                <a:defRPr/>
              </a:pPr>
              <a:t>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76ABCFEA-14AE-4E1F-8048-9BF24C443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-grou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3581400"/>
            <a:ext cx="9144000" cy="3505200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3919538" y="385763"/>
            <a:ext cx="4691062" cy="2509837"/>
            <a:chOff x="3919537" y="386320"/>
            <a:chExt cx="4691063" cy="2509280"/>
          </a:xfrm>
        </p:grpSpPr>
        <p:pic>
          <p:nvPicPr>
            <p:cNvPr id="6" name="Picture 11" descr="CEWD_logo_4c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37" y="386320"/>
              <a:ext cx="4691063" cy="19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cewd tagline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329" y="2550820"/>
              <a:ext cx="4603239" cy="34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9" idx="0"/>
          </p:cNvCxnSpPr>
          <p:nvPr userDrawn="1"/>
        </p:nvCxnSpPr>
        <p:spPr>
          <a:xfrm rot="16200000" flipH="1">
            <a:off x="38101" y="1714500"/>
            <a:ext cx="34290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 userDrawn="1"/>
        </p:nvCxnSpPr>
        <p:spPr>
          <a:xfrm rot="10800000" flipH="1">
            <a:off x="0" y="1752600"/>
            <a:ext cx="3581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806" r="24107" b="27178"/>
          <a:stretch/>
        </p:blipFill>
        <p:spPr>
          <a:xfrm>
            <a:off x="3733800" y="152400"/>
            <a:ext cx="5105400" cy="22392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5867400"/>
            <a:ext cx="8229600" cy="1588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EWD_logo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0"/>
            <a:ext cx="1458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ewd taglin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324600"/>
            <a:ext cx="2193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9532D47F-584C-4101-83AB-51540DE3D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806" r="24107" b="27178"/>
          <a:stretch/>
        </p:blipFill>
        <p:spPr>
          <a:xfrm>
            <a:off x="1137424" y="6049785"/>
            <a:ext cx="1596251" cy="700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ople.jpg"/>
          <p:cNvPicPr>
            <a:picLocks noChangeAspect="1"/>
          </p:cNvPicPr>
          <p:nvPr userDrawn="1"/>
        </p:nvPicPr>
        <p:blipFill>
          <a:blip r:embed="rId2" cstate="print"/>
          <a:srcRect b="1538"/>
          <a:stretch>
            <a:fillRect/>
          </a:stretch>
        </p:blipFill>
        <p:spPr bwMode="auto">
          <a:xfrm>
            <a:off x="3967163" y="1981200"/>
            <a:ext cx="51768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5CC55E92-1186-4F7A-9B2F-A9237722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llage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51B08-627E-4E5D-A403-BB2611DA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 userDrawn="1"/>
        </p:nvGrpSpPr>
        <p:grpSpPr bwMode="auto">
          <a:xfrm>
            <a:off x="381000" y="762000"/>
            <a:ext cx="3565525" cy="1908175"/>
            <a:chOff x="3581400" y="304800"/>
            <a:chExt cx="4843505" cy="2590800"/>
          </a:xfrm>
        </p:grpSpPr>
        <p:pic>
          <p:nvPicPr>
            <p:cNvPr id="3" name="Picture 11" descr="CEWD_logo_4c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04800"/>
              <a:ext cx="4843505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cewd tagline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5258" y="2539619"/>
              <a:ext cx="4752827" cy="355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 userDrawn="1"/>
        </p:nvSpPr>
        <p:spPr>
          <a:xfrm>
            <a:off x="4343400" y="-76200"/>
            <a:ext cx="4800600" cy="69342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peopl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902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806" r="24107" b="27178"/>
          <a:stretch/>
        </p:blipFill>
        <p:spPr>
          <a:xfrm>
            <a:off x="162496" y="440808"/>
            <a:ext cx="4180904" cy="18337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067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A82"/>
                </a:solidFill>
                <a:latin typeface="+mn-lt"/>
              </a:defRPr>
            </a:lvl1pPr>
          </a:lstStyle>
          <a:p>
            <a:pPr>
              <a:defRPr/>
            </a:pPr>
            <a:fld id="{B49E7FA8-E28D-445F-896F-96C2C0946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 dt="0"/>
  <p:txStyles>
    <p:titleStyle>
      <a:lvl1pPr marL="349250" indent="-11113"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2pPr>
      <a:lvl3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3pPr>
      <a:lvl4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4pPr>
      <a:lvl5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Wingdings" pitchFamily="2" charset="2"/>
        <a:buChar char="§"/>
        <a:defRPr sz="32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8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•"/>
        <a:defRPr sz="24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0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»"/>
        <a:defRPr sz="20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Energy Jobs Career Cluster Map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6425" y="1373475"/>
            <a:ext cx="7620000" cy="815642"/>
          </a:xfrm>
          <a:solidFill>
            <a:srgbClr val="0073AE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1800" b="1" u="sng" dirty="0">
                <a:solidFill>
                  <a:schemeClr val="bg1"/>
                </a:solidFill>
                <a:latin typeface="Arial Narrow" panose="020B0604020202020204" pitchFamily="34" charset="0"/>
              </a:rPr>
              <a:t>Career Clusters</a:t>
            </a:r>
            <a:endParaRPr lang="en-US" altLang="en-US" sz="18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1400" dirty="0">
                <a:solidFill>
                  <a:schemeClr val="bg1"/>
                </a:solidFill>
                <a:latin typeface="Arial Narrow" panose="020B0604020202020204" pitchFamily="34" charset="0"/>
              </a:rPr>
              <a:t>A grouping of occupations and broad industries based on commonalities.  The sixteen career clusters provide an organizing tool for schools, small learning communities, academies and magnet schools.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806" r="24107" b="27178"/>
          <a:stretch/>
        </p:blipFill>
        <p:spPr>
          <a:xfrm>
            <a:off x="1146717" y="6016923"/>
            <a:ext cx="1600200" cy="701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806" r="24107" b="27178"/>
          <a:stretch/>
        </p:blipFill>
        <p:spPr>
          <a:xfrm>
            <a:off x="1046425" y="5983435"/>
            <a:ext cx="1700492" cy="7458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1A4F9F-9796-3240-8D68-5C6A8FC6CD0B}"/>
              </a:ext>
            </a:extLst>
          </p:cNvPr>
          <p:cNvSpPr/>
          <p:nvPr/>
        </p:nvSpPr>
        <p:spPr>
          <a:xfrm>
            <a:off x="1046425" y="2308091"/>
            <a:ext cx="1896588" cy="1292662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en-US" sz="1400" b="1" u="sng" dirty="0">
                <a:solidFill>
                  <a:schemeClr val="bg1"/>
                </a:solidFill>
                <a:latin typeface="Arial Narrow" panose="020B0604020202020204" pitchFamily="34" charset="0"/>
              </a:rPr>
              <a:t>Agriculture, Food and Natural Resources</a:t>
            </a:r>
            <a:endParaRPr lang="en-US" altLang="en-US" sz="14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Production, processing, marketing, distribution, financing &amp; development of agricultural commodities including natural resources such as coal, natural gas and renewables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E39234-EF1F-8F4C-AE05-BEC87A95BE9B}"/>
              </a:ext>
            </a:extLst>
          </p:cNvPr>
          <p:cNvSpPr/>
          <p:nvPr/>
        </p:nvSpPr>
        <p:spPr>
          <a:xfrm>
            <a:off x="3159892" y="2328377"/>
            <a:ext cx="1758856" cy="984885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en-US" sz="1400" b="1" u="sng" dirty="0">
                <a:solidFill>
                  <a:schemeClr val="bg1"/>
                </a:solidFill>
                <a:latin typeface="Arial Narrow" panose="020B0604020202020204" pitchFamily="34" charset="0"/>
              </a:rPr>
              <a:t>Architecture and Construction</a:t>
            </a:r>
            <a:endParaRPr lang="en-US" altLang="en-US" sz="14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Designing, planning, managing, building and maintaining the built environment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A72E9-55C0-D242-80F0-A78E50EBC9CE}"/>
              </a:ext>
            </a:extLst>
          </p:cNvPr>
          <p:cNvSpPr/>
          <p:nvPr/>
        </p:nvSpPr>
        <p:spPr>
          <a:xfrm>
            <a:off x="5105722" y="2321893"/>
            <a:ext cx="1759934" cy="1046440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en-US" sz="1400" b="1" u="sng" dirty="0">
                <a:solidFill>
                  <a:schemeClr val="bg1"/>
                </a:solidFill>
                <a:latin typeface="Arial Narrow" panose="020B0604020202020204" pitchFamily="34" charset="0"/>
              </a:rPr>
              <a:t>Science, Technology, Engineering and Mathematics</a:t>
            </a:r>
            <a:endParaRPr lang="en-US" altLang="en-US" sz="14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Planning, managing, and providing technical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76433D-3802-074E-8486-7875EBC8C29D}"/>
              </a:ext>
            </a:extLst>
          </p:cNvPr>
          <p:cNvSpPr/>
          <p:nvPr/>
        </p:nvSpPr>
        <p:spPr>
          <a:xfrm>
            <a:off x="7013457" y="2321893"/>
            <a:ext cx="1652968" cy="923330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en-US" sz="1400" b="1" u="sng" dirty="0">
                <a:solidFill>
                  <a:schemeClr val="bg1"/>
                </a:solidFill>
                <a:latin typeface="Arial Narrow" panose="020B0604020202020204" pitchFamily="34" charset="0"/>
              </a:rPr>
              <a:t>Manufacturing</a:t>
            </a:r>
            <a:endParaRPr lang="en-US" altLang="en-US" sz="14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Planning, managing, and performing the processing of materials into the intermediate or final products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A4BE0-2E70-AB40-9C9D-301A1F61D799}"/>
              </a:ext>
            </a:extLst>
          </p:cNvPr>
          <p:cNvSpPr/>
          <p:nvPr/>
        </p:nvSpPr>
        <p:spPr>
          <a:xfrm>
            <a:off x="1412900" y="4270839"/>
            <a:ext cx="1530113" cy="1018549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 Narrow" panose="020B0604020202020204" pitchFamily="34" charset="0"/>
              </a:rPr>
              <a:t>Power, Structural and Technical Systems:</a:t>
            </a:r>
            <a:endParaRPr lang="en-US" altLang="en-US" sz="10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Engineering Specialist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Equipment Maintenance Technician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Welder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818BD7-762F-754F-BE36-7C10CE86A982}"/>
              </a:ext>
            </a:extLst>
          </p:cNvPr>
          <p:cNvSpPr/>
          <p:nvPr/>
        </p:nvSpPr>
        <p:spPr>
          <a:xfrm>
            <a:off x="3467100" y="3410432"/>
            <a:ext cx="1451648" cy="1015663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 Narrow" panose="020B0604020202020204" pitchFamily="34" charset="0"/>
              </a:rPr>
              <a:t>Construction:</a:t>
            </a:r>
            <a:endParaRPr lang="en-US" altLang="en-US" sz="10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Pipefitter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>
                <a:solidFill>
                  <a:schemeClr val="bg1"/>
                </a:solidFill>
                <a:latin typeface="Arial Narrow" panose="020B0604020202020204" pitchFamily="34" charset="0"/>
              </a:rPr>
              <a:t>Gas Technician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 err="1">
                <a:solidFill>
                  <a:schemeClr val="bg1"/>
                </a:solidFill>
                <a:latin typeface="Arial Narrow" panose="020B0604020202020204" pitchFamily="34" charset="0"/>
              </a:rPr>
              <a:t>Lineworker</a:t>
            </a:r>
            <a:endParaRPr lang="en-US" altLang="en-US" sz="1000" i="1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>
                <a:solidFill>
                  <a:schemeClr val="bg1"/>
                </a:solidFill>
                <a:latin typeface="Arial Narrow" panose="020B0604020202020204" pitchFamily="34" charset="0"/>
              </a:rPr>
              <a:t>Electrical &amp; Power Transmission Installers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422357-B83F-A241-9946-2126DFFC2B6E}"/>
              </a:ext>
            </a:extLst>
          </p:cNvPr>
          <p:cNvSpPr/>
          <p:nvPr/>
        </p:nvSpPr>
        <p:spPr>
          <a:xfrm>
            <a:off x="3467100" y="4512697"/>
            <a:ext cx="1451648" cy="1323439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 Narrow" panose="020B0604020202020204" pitchFamily="34" charset="0"/>
              </a:rPr>
              <a:t>Maintenance Operations:</a:t>
            </a:r>
            <a:endParaRPr lang="en-US" altLang="en-US" sz="10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Electrician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Boilermaker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Pipefitter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>
                <a:solidFill>
                  <a:schemeClr val="bg1"/>
                </a:solidFill>
                <a:latin typeface="Arial Narrow" panose="020B0604020202020204" pitchFamily="34" charset="0"/>
              </a:rPr>
              <a:t>Gas Technician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>
                <a:solidFill>
                  <a:schemeClr val="bg1"/>
                </a:solidFill>
                <a:latin typeface="Arial Narrow" panose="020B0604020202020204" pitchFamily="34" charset="0"/>
              </a:rPr>
              <a:t>Substation Technician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>
                <a:solidFill>
                  <a:schemeClr val="bg1"/>
                </a:solidFill>
                <a:latin typeface="Arial Narrow" panose="020B0604020202020204" pitchFamily="34" charset="0"/>
              </a:rPr>
              <a:t>I &amp; C Technician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>
                <a:solidFill>
                  <a:schemeClr val="bg1"/>
                </a:solidFill>
                <a:latin typeface="Arial Narrow" panose="020B0604020202020204" pitchFamily="34" charset="0"/>
              </a:rPr>
              <a:t>E &amp; I Technician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543495-B26F-8847-BB1B-8BC8FC87A6A9}"/>
              </a:ext>
            </a:extLst>
          </p:cNvPr>
          <p:cNvSpPr/>
          <p:nvPr/>
        </p:nvSpPr>
        <p:spPr>
          <a:xfrm>
            <a:off x="5459159" y="3592500"/>
            <a:ext cx="1440788" cy="1169551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 Narrow" panose="020B0604020202020204" pitchFamily="34" charset="0"/>
              </a:rPr>
              <a:t>Engineering and Technology:</a:t>
            </a:r>
            <a:endParaRPr lang="en-US" altLang="en-US" sz="10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Electrical Engineer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Power Systems Engineer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Mechanical Engineer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i="1" dirty="0">
                <a:solidFill>
                  <a:schemeClr val="bg1"/>
                </a:solidFill>
                <a:latin typeface="Arial Narrow" panose="020B0604020202020204" pitchFamily="34" charset="0"/>
              </a:rPr>
              <a:t>Nuclear Engineer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64A19A-BA75-4C46-A7DB-C52FED59C0D1}"/>
              </a:ext>
            </a:extLst>
          </p:cNvPr>
          <p:cNvSpPr/>
          <p:nvPr/>
        </p:nvSpPr>
        <p:spPr>
          <a:xfrm>
            <a:off x="5463920" y="5001514"/>
            <a:ext cx="1436027" cy="553998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 Narrow" panose="020B0604020202020204" pitchFamily="34" charset="0"/>
              </a:rPr>
              <a:t>Science and Math:</a:t>
            </a:r>
            <a:endParaRPr lang="en-US" altLang="en-US" sz="10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Nuclear Chemist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Nuclear Technician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0518B-26E0-5947-AB1A-728F7CDBBE07}"/>
              </a:ext>
            </a:extLst>
          </p:cNvPr>
          <p:cNvSpPr/>
          <p:nvPr/>
        </p:nvSpPr>
        <p:spPr>
          <a:xfrm>
            <a:off x="7356499" y="3374824"/>
            <a:ext cx="1401827" cy="1631216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 Narrow" panose="020B0604020202020204" pitchFamily="34" charset="0"/>
              </a:rPr>
              <a:t>Manufacturing Production Process Development:</a:t>
            </a:r>
            <a:endParaRPr lang="en-US" altLang="en-US" sz="10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Electrical and Electronics Technician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Engineering and Related Technician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Power Generating &amp; Reactor Plant Operator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604640-7F4C-C34A-A02F-E824C3824E71}"/>
              </a:ext>
            </a:extLst>
          </p:cNvPr>
          <p:cNvSpPr/>
          <p:nvPr/>
        </p:nvSpPr>
        <p:spPr>
          <a:xfrm>
            <a:off x="7356498" y="5128250"/>
            <a:ext cx="1401827" cy="707886"/>
          </a:xfrm>
          <a:prstGeom prst="rect">
            <a:avLst/>
          </a:prstGeom>
          <a:solidFill>
            <a:srgbClr val="0073A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 Narrow" panose="020B0604020202020204" pitchFamily="34" charset="0"/>
              </a:rPr>
              <a:t>Maintenance, Installation &amp; Repair:</a:t>
            </a:r>
            <a:endParaRPr lang="en-US" altLang="en-US" sz="1000" dirty="0">
              <a:solidFill>
                <a:schemeClr val="bg1"/>
              </a:solidFill>
              <a:latin typeface="Arial Narrow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Boilermaker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bg1"/>
                </a:solidFill>
                <a:latin typeface="Arial Narrow" panose="020B0604020202020204" pitchFamily="34" charset="0"/>
              </a:rPr>
              <a:t>Pipefitter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EEE944FA-8EC8-C843-AA5E-D5B27C528BD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5183" y="2660446"/>
            <a:ext cx="10248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3AE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Arial Narrow" panose="020B0604020202020204" pitchFamily="34" charset="0"/>
              </a:rPr>
              <a:t>Clusters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3972C33D-9930-094B-AD29-1E9A3B309D1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2729" y="4491145"/>
            <a:ext cx="1059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3AE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Arial Narrow" panose="020B0604020202020204" pitchFamily="34" charset="0"/>
              </a:rPr>
              <a:t>Pathways</a:t>
            </a:r>
          </a:p>
        </p:txBody>
      </p:sp>
      <p:sp>
        <p:nvSpPr>
          <p:cNvPr id="21" name="Text Box 45">
            <a:extLst>
              <a:ext uri="{FF2B5EF4-FFF2-40B4-BE49-F238E27FC236}">
                <a16:creationId xmlns:a16="http://schemas.microsoft.com/office/drawing/2014/main" id="{FCD74C6F-FF02-5F44-BD72-73CFE669D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08" y="5630848"/>
            <a:ext cx="159530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i="1" dirty="0"/>
              <a:t>Recommended additions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A1B333-0635-2045-A649-7DD38BA3B49E}"/>
              </a:ext>
            </a:extLst>
          </p:cNvPr>
          <p:cNvCxnSpPr/>
          <p:nvPr/>
        </p:nvCxnSpPr>
        <p:spPr>
          <a:xfrm>
            <a:off x="1219200" y="3600753"/>
            <a:ext cx="0" cy="117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25329C-A9BE-CB48-8733-F3ED2C03BDDD}"/>
              </a:ext>
            </a:extLst>
          </p:cNvPr>
          <p:cNvCxnSpPr>
            <a:cxnSpLocks/>
          </p:cNvCxnSpPr>
          <p:nvPr/>
        </p:nvCxnSpPr>
        <p:spPr>
          <a:xfrm>
            <a:off x="3276600" y="3313262"/>
            <a:ext cx="0" cy="197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45810B-826E-4E4E-A4D2-41D77C53B0C8}"/>
              </a:ext>
            </a:extLst>
          </p:cNvPr>
          <p:cNvCxnSpPr>
            <a:cxnSpLocks/>
          </p:cNvCxnSpPr>
          <p:nvPr/>
        </p:nvCxnSpPr>
        <p:spPr>
          <a:xfrm>
            <a:off x="5257800" y="3368333"/>
            <a:ext cx="0" cy="1984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2F82CE-DC99-8A42-81BF-51127D6E5C38}"/>
              </a:ext>
            </a:extLst>
          </p:cNvPr>
          <p:cNvCxnSpPr>
            <a:cxnSpLocks/>
          </p:cNvCxnSpPr>
          <p:nvPr/>
        </p:nvCxnSpPr>
        <p:spPr>
          <a:xfrm>
            <a:off x="7162800" y="3245223"/>
            <a:ext cx="0" cy="2236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2DD3BC-0175-2E46-8FA9-9F6BFFD9CC14}"/>
              </a:ext>
            </a:extLst>
          </p:cNvPr>
          <p:cNvCxnSpPr/>
          <p:nvPr/>
        </p:nvCxnSpPr>
        <p:spPr>
          <a:xfrm>
            <a:off x="1219200" y="4780112"/>
            <a:ext cx="1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597FC8-9B7D-7546-89D2-85753B82F5A0}"/>
              </a:ext>
            </a:extLst>
          </p:cNvPr>
          <p:cNvCxnSpPr/>
          <p:nvPr/>
        </p:nvCxnSpPr>
        <p:spPr>
          <a:xfrm>
            <a:off x="3273400" y="3918263"/>
            <a:ext cx="1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CCBAEE-61C1-C347-BC36-071206C19A7F}"/>
              </a:ext>
            </a:extLst>
          </p:cNvPr>
          <p:cNvCxnSpPr/>
          <p:nvPr/>
        </p:nvCxnSpPr>
        <p:spPr>
          <a:xfrm>
            <a:off x="3273400" y="5289388"/>
            <a:ext cx="1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E84A5A-05AC-4340-B2C8-EE6FF6C9859A}"/>
              </a:ext>
            </a:extLst>
          </p:cNvPr>
          <p:cNvCxnSpPr/>
          <p:nvPr/>
        </p:nvCxnSpPr>
        <p:spPr>
          <a:xfrm>
            <a:off x="5257800" y="4203445"/>
            <a:ext cx="1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D0DEE0-09E1-6D4E-98F8-96B7C397721E}"/>
              </a:ext>
            </a:extLst>
          </p:cNvPr>
          <p:cNvCxnSpPr/>
          <p:nvPr/>
        </p:nvCxnSpPr>
        <p:spPr>
          <a:xfrm>
            <a:off x="5257800" y="5353200"/>
            <a:ext cx="1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CB2F1E-A668-A94F-B4E6-8E1631296FBF}"/>
              </a:ext>
            </a:extLst>
          </p:cNvPr>
          <p:cNvCxnSpPr/>
          <p:nvPr/>
        </p:nvCxnSpPr>
        <p:spPr>
          <a:xfrm>
            <a:off x="7162800" y="4195822"/>
            <a:ext cx="1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794504-527A-B841-A7D9-94D6BD083E13}"/>
              </a:ext>
            </a:extLst>
          </p:cNvPr>
          <p:cNvCxnSpPr>
            <a:cxnSpLocks/>
          </p:cNvCxnSpPr>
          <p:nvPr/>
        </p:nvCxnSpPr>
        <p:spPr>
          <a:xfrm>
            <a:off x="7162800" y="5481098"/>
            <a:ext cx="193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210</Words>
  <Application>Microsoft Macintosh PowerPoint</Application>
  <PresentationFormat>On-screen Show (4:3)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Office Theme</vt:lpstr>
      <vt:lpstr>Energy Jobs Career Cluster Map</vt:lpstr>
    </vt:vector>
  </TitlesOfParts>
  <Company>Edison Electric Institute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NNelson</dc:creator>
  <cp:lastModifiedBy>Amy Sawyer</cp:lastModifiedBy>
  <cp:revision>76</cp:revision>
  <dcterms:created xsi:type="dcterms:W3CDTF">2008-02-26T18:17:17Z</dcterms:created>
  <dcterms:modified xsi:type="dcterms:W3CDTF">2019-01-14T19:36:56Z</dcterms:modified>
</cp:coreProperties>
</file>