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AE"/>
    <a:srgbClr val="54B948"/>
    <a:srgbClr val="50B848"/>
    <a:srgbClr val="00679A"/>
    <a:srgbClr val="005596"/>
    <a:srgbClr val="8ED189"/>
    <a:srgbClr val="004A82"/>
    <a:srgbClr val="C1F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7"/>
    <p:restoredTop sz="94648"/>
  </p:normalViewPr>
  <p:slideViewPr>
    <p:cSldViewPr>
      <p:cViewPr>
        <p:scale>
          <a:sx n="86" d="100"/>
          <a:sy n="86" d="100"/>
        </p:scale>
        <p:origin x="384" y="640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pPr>
              <a:defRPr/>
            </a:pPr>
            <a:fld id="{154DCED2-14B9-42F5-89BC-2EA209980D76}" type="datetimeFigureOut">
              <a:rPr lang="en-US"/>
              <a:pPr>
                <a:defRPr/>
              </a:pPr>
              <a:t>6/28/17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pPr>
              <a:defRPr/>
            </a:pPr>
            <a:fld id="{6FC5C2AE-DE08-4C79-9B33-825D716FE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pPr>
              <a:defRPr/>
            </a:pPr>
            <a:fld id="{BD3460F2-4330-429C-9623-15C9128DE4E8}" type="datetimeFigureOut">
              <a:rPr lang="en-US"/>
              <a:pPr>
                <a:defRPr/>
              </a:pPr>
              <a:t>6/28/17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pPr>
              <a:defRPr/>
            </a:pPr>
            <a:fld id="{76ABCFEA-14AE-4E1F-8048-9BF24C44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BCFEA-14AE-4E1F-8048-9BF24C443DA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hoto-group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0" y="3581400"/>
            <a:ext cx="9144000" cy="3505200"/>
          </a:xfrm>
          <a:prstGeom prst="rect">
            <a:avLst/>
          </a:prstGeom>
          <a:solidFill>
            <a:srgbClr val="007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3919538" y="385763"/>
            <a:ext cx="4691062" cy="2509837"/>
            <a:chOff x="3919537" y="386320"/>
            <a:chExt cx="4691063" cy="2509280"/>
          </a:xfrm>
        </p:grpSpPr>
        <p:pic>
          <p:nvPicPr>
            <p:cNvPr id="6" name="Picture 11" descr="CEWD_logo_4c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19537" y="386320"/>
              <a:ext cx="4691063" cy="19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cewd tagline.jp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2329" y="2550820"/>
              <a:ext cx="4603239" cy="34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 userDrawn="1"/>
        </p:nvSpPr>
        <p:spPr>
          <a:xfrm>
            <a:off x="0" y="3429000"/>
            <a:ext cx="9144000" cy="152400"/>
          </a:xfrm>
          <a:prstGeom prst="rect">
            <a:avLst/>
          </a:prstGeom>
          <a:solidFill>
            <a:srgbClr val="50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9" idx="0"/>
          </p:cNvCxnSpPr>
          <p:nvPr userDrawn="1"/>
        </p:nvCxnSpPr>
        <p:spPr>
          <a:xfrm rot="16200000" flipH="1">
            <a:off x="38101" y="1714500"/>
            <a:ext cx="3429000" cy="317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9" idx="1"/>
          </p:cNvCxnSpPr>
          <p:nvPr userDrawn="1"/>
        </p:nvCxnSpPr>
        <p:spPr>
          <a:xfrm rot="10800000" flipH="1">
            <a:off x="0" y="1752600"/>
            <a:ext cx="35814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Layou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5867400"/>
            <a:ext cx="8229600" cy="1588"/>
          </a:xfrm>
          <a:prstGeom prst="line">
            <a:avLst/>
          </a:prstGeom>
          <a:ln w="1270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CEWD_logo_4c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0"/>
            <a:ext cx="1458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swoosh_side.jpg"/>
          <p:cNvPicPr>
            <a:picLocks/>
          </p:cNvPicPr>
          <p:nvPr userDrawn="1"/>
        </p:nvPicPr>
        <p:blipFill>
          <a:blip r:embed="rId3" cstate="print"/>
          <a:srcRect l="12292" t="2193" b="1315"/>
          <a:stretch>
            <a:fillRect/>
          </a:stretch>
        </p:blipFill>
        <p:spPr bwMode="auto">
          <a:xfrm>
            <a:off x="0" y="0"/>
            <a:ext cx="1087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ewd taglin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6324600"/>
            <a:ext cx="21939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609600" y="1295400"/>
            <a:ext cx="8077200" cy="1588"/>
          </a:xfrm>
          <a:prstGeom prst="line">
            <a:avLst/>
          </a:prstGeom>
          <a:ln w="2540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114800"/>
          </a:xfrm>
        </p:spPr>
        <p:txBody>
          <a:bodyPr/>
          <a:lstStyle>
            <a:lvl1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1pPr>
            <a:lvl2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2pPr>
            <a:lvl3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3pPr>
            <a:lvl4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4pPr>
            <a:lvl5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192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defRPr sz="4400" b="1">
                <a:solidFill>
                  <a:srgbClr val="0073A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679A"/>
                </a:solidFill>
              </a:defRPr>
            </a:lvl1pPr>
          </a:lstStyle>
          <a:p>
            <a:pPr>
              <a:defRPr/>
            </a:pPr>
            <a:fld id="{9532D47F-584C-4101-83AB-51540DE3D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Layou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eople.jpg"/>
          <p:cNvPicPr>
            <a:picLocks noChangeAspect="1"/>
          </p:cNvPicPr>
          <p:nvPr userDrawn="1"/>
        </p:nvPicPr>
        <p:blipFill>
          <a:blip r:embed="rId2" cstate="print"/>
          <a:srcRect b="1538"/>
          <a:stretch>
            <a:fillRect/>
          </a:stretch>
        </p:blipFill>
        <p:spPr bwMode="auto">
          <a:xfrm>
            <a:off x="3967163" y="1981200"/>
            <a:ext cx="51768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oosh_side.jpg"/>
          <p:cNvPicPr>
            <a:picLocks/>
          </p:cNvPicPr>
          <p:nvPr userDrawn="1"/>
        </p:nvPicPr>
        <p:blipFill>
          <a:blip r:embed="rId3" cstate="print"/>
          <a:srcRect l="12292" t="2193" b="1315"/>
          <a:stretch>
            <a:fillRect/>
          </a:stretch>
        </p:blipFill>
        <p:spPr bwMode="auto">
          <a:xfrm>
            <a:off x="0" y="0"/>
            <a:ext cx="1087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609600" y="1295400"/>
            <a:ext cx="8077200" cy="1588"/>
          </a:xfrm>
          <a:prstGeom prst="line">
            <a:avLst/>
          </a:prstGeom>
          <a:ln w="2540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114800"/>
          </a:xfrm>
        </p:spPr>
        <p:txBody>
          <a:bodyPr/>
          <a:lstStyle>
            <a:lvl1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1pPr>
            <a:lvl2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2pPr>
            <a:lvl3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3pPr>
            <a:lvl4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4pPr>
            <a:lvl5pPr>
              <a:buClr>
                <a:srgbClr val="50B848"/>
              </a:buClr>
              <a:defRPr baseline="0">
                <a:solidFill>
                  <a:srgbClr val="0073A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192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defRPr sz="4400" b="1">
                <a:solidFill>
                  <a:srgbClr val="0073A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679A"/>
                </a:solidFill>
              </a:defRPr>
            </a:lvl1pPr>
          </a:lstStyle>
          <a:p>
            <a:pPr>
              <a:defRPr/>
            </a:pPr>
            <a:fld id="{5CC55E92-1186-4F7A-9B2F-A92377228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llage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006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3429000"/>
            <a:ext cx="9144000" cy="1524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D51B08-627E-4E5D-A403-BB2611DAC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 noChangeAspect="1"/>
          </p:cNvGrpSpPr>
          <p:nvPr userDrawn="1"/>
        </p:nvGrpSpPr>
        <p:grpSpPr bwMode="auto">
          <a:xfrm>
            <a:off x="381000" y="762000"/>
            <a:ext cx="3565525" cy="1908175"/>
            <a:chOff x="3581400" y="304800"/>
            <a:chExt cx="4843505" cy="2590800"/>
          </a:xfrm>
        </p:grpSpPr>
        <p:pic>
          <p:nvPicPr>
            <p:cNvPr id="3" name="Picture 11" descr="CEWD_logo_4c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304800"/>
              <a:ext cx="4843505" cy="202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2" descr="cewd taglin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5258" y="2539619"/>
              <a:ext cx="4752827" cy="355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4"/>
          <p:cNvSpPr/>
          <p:nvPr userDrawn="1"/>
        </p:nvSpPr>
        <p:spPr>
          <a:xfrm>
            <a:off x="4343400" y="-76200"/>
            <a:ext cx="4800600" cy="6934200"/>
          </a:xfrm>
          <a:prstGeom prst="rect">
            <a:avLst/>
          </a:prstGeom>
          <a:solidFill>
            <a:srgbClr val="006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11" descr="peopl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24200"/>
            <a:ext cx="39020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00679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4A82"/>
                </a:solidFill>
                <a:latin typeface="+mn-lt"/>
              </a:defRPr>
            </a:lvl1pPr>
          </a:lstStyle>
          <a:p>
            <a:pPr>
              <a:defRPr/>
            </a:pPr>
            <a:fld id="{B49E7FA8-E28D-445F-896F-96C2C0946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</p:sldLayoutIdLst>
  <p:hf hdr="0" ftr="0" dt="0"/>
  <p:txStyles>
    <p:titleStyle>
      <a:lvl1pPr marL="349250" indent="-11113"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349250" indent="-11113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Arial" charset="0"/>
          <a:cs typeface="Arial" charset="0"/>
        </a:defRPr>
      </a:lvl2pPr>
      <a:lvl3pPr marL="349250" indent="-11113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Arial" charset="0"/>
          <a:cs typeface="Arial" charset="0"/>
        </a:defRPr>
      </a:lvl3pPr>
      <a:lvl4pPr marL="349250" indent="-11113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Arial" charset="0"/>
          <a:cs typeface="Arial" charset="0"/>
        </a:defRPr>
      </a:lvl4pPr>
      <a:lvl5pPr marL="349250" indent="-11113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0B848"/>
        </a:buClr>
        <a:buFont typeface="Wingdings" pitchFamily="2" charset="2"/>
        <a:buChar char="§"/>
        <a:defRPr sz="3200" kern="1200">
          <a:solidFill>
            <a:srgbClr val="00679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0B848"/>
        </a:buClr>
        <a:buFont typeface="Arial" charset="0"/>
        <a:buChar char="–"/>
        <a:defRPr sz="2800" kern="1200">
          <a:solidFill>
            <a:srgbClr val="00679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0B848"/>
        </a:buClr>
        <a:buFont typeface="Arial" charset="0"/>
        <a:buChar char="•"/>
        <a:defRPr sz="2400" kern="1200">
          <a:solidFill>
            <a:srgbClr val="00679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0B848"/>
        </a:buClr>
        <a:buFont typeface="Arial" charset="0"/>
        <a:buChar char="–"/>
        <a:defRPr sz="2000" kern="1200">
          <a:solidFill>
            <a:srgbClr val="00679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0B848"/>
        </a:buClr>
        <a:buFont typeface="Arial" charset="0"/>
        <a:buChar char="»"/>
        <a:defRPr sz="2000" kern="1200">
          <a:solidFill>
            <a:srgbClr val="00679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62400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Internships and Co-ops:</a:t>
            </a:r>
          </a:p>
          <a:p>
            <a:pPr algn="ctr">
              <a:defRPr/>
            </a:pPr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Win-Win Proposition</a:t>
            </a:r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Sign company/school agreement</a:t>
            </a:r>
          </a:p>
          <a:p>
            <a:r>
              <a:rPr lang="en-US" sz="2800" dirty="0" smtClean="0"/>
              <a:t>Market program to students</a:t>
            </a:r>
          </a:p>
          <a:p>
            <a:r>
              <a:rPr lang="en-US" sz="2800" dirty="0" smtClean="0"/>
              <a:t>Screen and select students</a:t>
            </a:r>
          </a:p>
          <a:p>
            <a:r>
              <a:rPr lang="en-US" sz="2800" dirty="0" smtClean="0"/>
              <a:t>Start program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*CEWD has templates for each step outlined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Launching a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8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143000"/>
            <a:ext cx="4419600" cy="455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more information, contact:</a:t>
            </a:r>
          </a:p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</a:rPr>
              <a:t>Name</a:t>
            </a:r>
          </a:p>
          <a:p>
            <a:pPr>
              <a:spcAft>
                <a:spcPts val="1800"/>
              </a:spcAft>
              <a:defRPr/>
            </a:pPr>
            <a:r>
              <a:rPr lang="en-US" sz="2200" dirty="0">
                <a:solidFill>
                  <a:schemeClr val="bg1"/>
                </a:solidFill>
              </a:rPr>
              <a:t>Title</a:t>
            </a:r>
          </a:p>
          <a:p>
            <a:pPr>
              <a:spcAft>
                <a:spcPts val="600"/>
              </a:spcAft>
              <a:defRPr/>
            </a:pPr>
            <a:r>
              <a:rPr lang="en-US" sz="2200" dirty="0">
                <a:solidFill>
                  <a:schemeClr val="bg1"/>
                </a:solidFill>
                <a:latin typeface="Arial Black" pitchFamily="34" charset="0"/>
              </a:rPr>
              <a:t>Center for Energy </a:t>
            </a:r>
            <a:br>
              <a:rPr lang="en-US" sz="220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2200" dirty="0">
                <a:solidFill>
                  <a:schemeClr val="bg1"/>
                </a:solidFill>
                <a:latin typeface="Arial Black" pitchFamily="34" charset="0"/>
              </a:rPr>
              <a:t>Workforce Development</a:t>
            </a:r>
          </a:p>
          <a:p>
            <a:pPr>
              <a:defRPr/>
            </a:pPr>
            <a:r>
              <a:rPr lang="en-US" sz="2200" dirty="0">
                <a:solidFill>
                  <a:schemeClr val="bg1"/>
                </a:solidFill>
              </a:rPr>
              <a:t>701 Pennsylvania Ave., N.W.</a:t>
            </a:r>
          </a:p>
          <a:p>
            <a:pPr>
              <a:spcAft>
                <a:spcPts val="600"/>
              </a:spcAft>
              <a:defRPr/>
            </a:pPr>
            <a:r>
              <a:rPr lang="en-US" sz="2200" dirty="0">
                <a:solidFill>
                  <a:schemeClr val="bg1"/>
                </a:solidFill>
              </a:rPr>
              <a:t>Washington, D.C. 20004-2696</a:t>
            </a:r>
          </a:p>
          <a:p>
            <a:pPr>
              <a:spcAft>
                <a:spcPts val="1800"/>
              </a:spcAft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202-683-5802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en-US" sz="2200" b="1" dirty="0">
                <a:solidFill>
                  <a:schemeClr val="bg1"/>
                </a:solidFill>
              </a:rPr>
              <a:t>www.cewd.org</a:t>
            </a: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Internship Program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Short-term, structured program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College/university students (or high school) gain knowledge and experience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Either part-time during the school year or full-time during the summer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Paid: average industry wage—$16/hour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Students may also earn academic credit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6809E-6A30-42FC-AB8F-3CE5931DAD6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Similar to internships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Students gain knowledge and experience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Take place during the academic year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Full-time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Students earn credit and must also participate in seminars and/or write essays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FC817-D432-4599-B5B4-24498B9A6F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6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Cooperative Education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Identify future hires</a:t>
            </a:r>
          </a:p>
          <a:p>
            <a:r>
              <a:rPr lang="en-US" sz="2800" dirty="0" smtClean="0"/>
              <a:t>Creates a pipeline for future candidates</a:t>
            </a:r>
          </a:p>
          <a:p>
            <a:r>
              <a:rPr lang="en-US" sz="2800" dirty="0" smtClean="0"/>
              <a:t>Recruit with low risk (can “try” students out)</a:t>
            </a:r>
          </a:p>
          <a:p>
            <a:r>
              <a:rPr lang="en-US" sz="2800" dirty="0" smtClean="0"/>
              <a:t>Gain short-term talent</a:t>
            </a:r>
          </a:p>
          <a:p>
            <a:r>
              <a:rPr lang="en-US" sz="2800" dirty="0" smtClean="0"/>
              <a:t>Provides new ideas to the company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Our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3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Increases retention rate (studies show that employees who were interns at the company stay longer)</a:t>
            </a:r>
          </a:p>
          <a:p>
            <a:r>
              <a:rPr lang="en-US" sz="2800" dirty="0" smtClean="0"/>
              <a:t>Helps to build relationships with local colleges, universities, and high schools (if applicable)</a:t>
            </a:r>
          </a:p>
          <a:p>
            <a:r>
              <a:rPr lang="en-US" sz="2800" dirty="0" smtClean="0"/>
              <a:t>Increases diversity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Our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2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Gain real work experience</a:t>
            </a:r>
          </a:p>
          <a:p>
            <a:r>
              <a:rPr lang="en-US" sz="2800" dirty="0" smtClean="0"/>
              <a:t>Learn new skills</a:t>
            </a:r>
          </a:p>
          <a:p>
            <a:r>
              <a:rPr lang="en-US" sz="2800" dirty="0" smtClean="0"/>
              <a:t>Build their resume</a:t>
            </a:r>
          </a:p>
          <a:p>
            <a:r>
              <a:rPr lang="en-US" sz="2800" dirty="0" smtClean="0"/>
              <a:t>Try out our company</a:t>
            </a:r>
          </a:p>
          <a:p>
            <a:r>
              <a:rPr lang="en-US" sz="2800" dirty="0" smtClean="0"/>
              <a:t>Complete interesting and challenging tasks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7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Earn money while in school</a:t>
            </a:r>
          </a:p>
          <a:p>
            <a:r>
              <a:rPr lang="en-US" sz="2800" dirty="0" smtClean="0"/>
              <a:t>Fulfill degree requirements</a:t>
            </a:r>
          </a:p>
          <a:p>
            <a:r>
              <a:rPr lang="en-US" sz="2800" dirty="0" smtClean="0"/>
              <a:t>Earn college credits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Develop a program budget</a:t>
            </a:r>
          </a:p>
          <a:p>
            <a:r>
              <a:rPr lang="en-US" sz="2800" dirty="0" smtClean="0"/>
              <a:t>Determine best semesters for your organization to host students</a:t>
            </a:r>
          </a:p>
          <a:p>
            <a:r>
              <a:rPr lang="en-US" sz="2800" dirty="0" smtClean="0"/>
              <a:t>Determine which department(s) will host students</a:t>
            </a:r>
          </a:p>
          <a:p>
            <a:r>
              <a:rPr lang="en-US" sz="2800" dirty="0" smtClean="0"/>
              <a:t>Determine supervisors for students</a:t>
            </a:r>
          </a:p>
          <a:p>
            <a:r>
              <a:rPr lang="en-US" sz="2800" dirty="0" smtClean="0"/>
              <a:t>Develop work plans for students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Launching a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0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Build a compensation and benefit plan for students (such as subsidized parking)</a:t>
            </a:r>
          </a:p>
          <a:p>
            <a:r>
              <a:rPr lang="en-US" sz="2800" dirty="0" smtClean="0"/>
              <a:t>Define local school partner(s) (college, university, or high school) and meet to discuss internship and/or co-op programs</a:t>
            </a:r>
          </a:p>
          <a:p>
            <a:r>
              <a:rPr lang="en-US" sz="2800" dirty="0" smtClean="0"/>
              <a:t>Submit Work Plans and/or complete school’s internship form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Launching a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55E92-1186-4F7A-9B2F-A92377228F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4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317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Wingdings</vt:lpstr>
      <vt:lpstr>Arial</vt:lpstr>
      <vt:lpstr>Office Theme</vt:lpstr>
      <vt:lpstr>PowerPoint Presentation</vt:lpstr>
      <vt:lpstr>Internship Program</vt:lpstr>
      <vt:lpstr>Cooperative Education</vt:lpstr>
      <vt:lpstr>Benefits to Our Company</vt:lpstr>
      <vt:lpstr>Benefits to Our Company</vt:lpstr>
      <vt:lpstr>Benefits to Students</vt:lpstr>
      <vt:lpstr>Benefits to Students</vt:lpstr>
      <vt:lpstr>Steps to Launching a Program</vt:lpstr>
      <vt:lpstr>Steps to Launching a Program</vt:lpstr>
      <vt:lpstr>Steps to Launching a Program</vt:lpstr>
      <vt:lpstr>PowerPoint Presentation</vt:lpstr>
    </vt:vector>
  </TitlesOfParts>
  <Company>Edison Electric Institute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NNelson</dc:creator>
  <cp:lastModifiedBy>Amy Sawyer</cp:lastModifiedBy>
  <cp:revision>66</cp:revision>
  <dcterms:created xsi:type="dcterms:W3CDTF">2008-02-26T18:17:17Z</dcterms:created>
  <dcterms:modified xsi:type="dcterms:W3CDTF">2017-06-28T16:07:34Z</dcterms:modified>
</cp:coreProperties>
</file>