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0" r:id="rId2"/>
    <p:sldId id="257" r:id="rId3"/>
    <p:sldId id="269" r:id="rId4"/>
    <p:sldId id="263" r:id="rId5"/>
    <p:sldId id="271" r:id="rId6"/>
    <p:sldId id="272" r:id="rId7"/>
    <p:sldId id="276" r:id="rId8"/>
    <p:sldId id="274" r:id="rId9"/>
    <p:sldId id="275" r:id="rId10"/>
    <p:sldId id="277" r:id="rId11"/>
    <p:sldId id="298" r:id="rId12"/>
    <p:sldId id="296" r:id="rId13"/>
    <p:sldId id="297" r:id="rId14"/>
    <p:sldId id="281" r:id="rId15"/>
    <p:sldId id="282" r:id="rId16"/>
    <p:sldId id="287" r:id="rId17"/>
    <p:sldId id="293" r:id="rId18"/>
    <p:sldId id="268" r:id="rId19"/>
    <p:sldId id="294" r:id="rId20"/>
    <p:sldId id="295" r:id="rId21"/>
  </p:sldIdLst>
  <p:sldSz cx="9144000" cy="6858000" type="screen4x3"/>
  <p:notesSz cx="6997700" cy="9271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AE"/>
    <a:srgbClr val="54B948"/>
    <a:srgbClr val="50B848"/>
    <a:srgbClr val="00679A"/>
    <a:srgbClr val="005596"/>
    <a:srgbClr val="8ED189"/>
    <a:srgbClr val="004A82"/>
    <a:srgbClr val="C1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16" autoAdjust="0"/>
    <p:restoredTop sz="86042" autoAdjust="0"/>
  </p:normalViewPr>
  <p:slideViewPr>
    <p:cSldViewPr>
      <p:cViewPr>
        <p:scale>
          <a:sx n="80" d="100"/>
          <a:sy n="80" d="100"/>
        </p:scale>
        <p:origin x="-1248" y="168"/>
      </p:cViewPr>
      <p:guideLst>
        <p:guide orient="horz" pos="2160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90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154DCED2-14B9-42F5-89BC-2EA209980D76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6FC5C2AE-DE08-4C79-9B33-825D716FEF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3325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pPr>
              <a:defRPr/>
            </a:pPr>
            <a:fld id="{BD3460F2-4330-429C-9623-15C9128DE4E8}" type="datetimeFigureOut">
              <a:rPr lang="en-US"/>
              <a:pPr>
                <a:defRPr/>
              </a:pPr>
              <a:t>9/10/2013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3725"/>
            <a:ext cx="5597525" cy="4171950"/>
          </a:xfrm>
          <a:prstGeom prst="rect">
            <a:avLst/>
          </a:prstGeom>
        </p:spPr>
        <p:txBody>
          <a:bodyPr vert="horz" lIns="92958" tIns="46479" rIns="92958" bIns="4647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05863"/>
            <a:ext cx="3032125" cy="463550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pPr>
              <a:defRPr/>
            </a:pPr>
            <a:fld id="{76ABCFEA-14AE-4E1F-8048-9BF24C443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122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</a:t>
            </a:r>
            <a:r>
              <a:rPr lang="en-US" baseline="0" dirty="0" smtClean="0"/>
              <a:t> July 2013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403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3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§192.321 Installation of plastic pipe.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195.442 Damage prevention program.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§192.614 Damage prevention program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§198.37 State one-call damage prevention program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§192.615 Emergency plans.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§198.39 Qualifications for operation of one-call notification systems.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§192.707 Line markers for mains and transmission lines.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§1926.652 Requirements for protective systems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§195.410 Line markers.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75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http://www.spiraxsarco.com/images/resources/steam-engineering-tutorials/12/1/fig_12_1_2.gif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45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http://www.rotork.com/product/index/preventativemaintenance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04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 http://www.mgacontrols.com/products/control-valves/pressure-reducing-valves/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42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http://www.fbvalve.com/uploadfiles/floating-ball-valve.jpg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8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http://www.tlv.com/global/TI/steam-theory/types-of-valves.html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450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http://www.utexas.edu/ce/petex/courses/newsletters/fall09/sealweld/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234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Retrieved July 2013 http://www.skf.com/group/industry-solutions/oil-gas/processing-and-refining/petroleum-and-petrochemical/valves/index.html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263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ABCFEA-14AE-4E1F-8048-9BF24C443D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29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hoto-group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3581400"/>
            <a:ext cx="9144000" cy="3505200"/>
          </a:xfrm>
          <a:prstGeom prst="rect">
            <a:avLst/>
          </a:prstGeom>
          <a:solidFill>
            <a:srgbClr val="00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919538" y="385763"/>
            <a:ext cx="4691062" cy="2509837"/>
            <a:chOff x="3919537" y="386320"/>
            <a:chExt cx="4691063" cy="2509280"/>
          </a:xfrm>
        </p:grpSpPr>
        <p:pic>
          <p:nvPicPr>
            <p:cNvPr id="6" name="Picture 11" descr="CEWD_logo_4c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19537" y="386320"/>
              <a:ext cx="4691063" cy="195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2" descr="cewd tagline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52329" y="2550820"/>
              <a:ext cx="4603239" cy="344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>
            <a:stCxn id="9" idx="0"/>
          </p:cNvCxnSpPr>
          <p:nvPr userDrawn="1"/>
        </p:nvCxnSpPr>
        <p:spPr>
          <a:xfrm rot="16200000" flipH="1">
            <a:off x="38101" y="1714500"/>
            <a:ext cx="34290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9" idx="1"/>
          </p:cNvCxnSpPr>
          <p:nvPr userDrawn="1"/>
        </p:nvCxnSpPr>
        <p:spPr>
          <a:xfrm rot="10800000" flipH="1">
            <a:off x="0" y="1752600"/>
            <a:ext cx="35814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8620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ctr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Layout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5867400"/>
            <a:ext cx="8229600" cy="1588"/>
          </a:xfrm>
          <a:prstGeom prst="line">
            <a:avLst/>
          </a:prstGeom>
          <a:ln w="127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 descr="CEWD_logo_4c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6096000"/>
            <a:ext cx="14589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cewd taglin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6324600"/>
            <a:ext cx="21939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9532D47F-584C-4101-83AB-51540DE3DC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Layou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eople.jpg"/>
          <p:cNvPicPr>
            <a:picLocks noChangeAspect="1"/>
          </p:cNvPicPr>
          <p:nvPr userDrawn="1"/>
        </p:nvPicPr>
        <p:blipFill>
          <a:blip r:embed="rId2" cstate="print"/>
          <a:srcRect b="1538"/>
          <a:stretch>
            <a:fillRect/>
          </a:stretch>
        </p:blipFill>
        <p:spPr bwMode="auto">
          <a:xfrm>
            <a:off x="3967163" y="1981200"/>
            <a:ext cx="5176837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swoosh_side.jpg"/>
          <p:cNvPicPr>
            <a:picLocks/>
          </p:cNvPicPr>
          <p:nvPr userDrawn="1"/>
        </p:nvPicPr>
        <p:blipFill>
          <a:blip r:embed="rId3" cstate="print"/>
          <a:srcRect l="12292" t="2193" b="1315"/>
          <a:stretch>
            <a:fillRect/>
          </a:stretch>
        </p:blipFill>
        <p:spPr bwMode="auto">
          <a:xfrm>
            <a:off x="0" y="0"/>
            <a:ext cx="1087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>
            <a:off x="609600" y="1295400"/>
            <a:ext cx="8077200" cy="1588"/>
          </a:xfrm>
          <a:prstGeom prst="line">
            <a:avLst/>
          </a:prstGeom>
          <a:ln w="2540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14800"/>
          </a:xfrm>
        </p:spPr>
        <p:txBody>
          <a:bodyPr/>
          <a:lstStyle>
            <a:lvl1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1pPr>
            <a:lvl2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2pPr>
            <a:lvl3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3pPr>
            <a:lvl4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4pPr>
            <a:lvl5pPr>
              <a:buClr>
                <a:srgbClr val="50B848"/>
              </a:buClr>
              <a:defRPr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2192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defRPr sz="4400" b="1">
                <a:solidFill>
                  <a:srgbClr val="0073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79A"/>
                </a:solidFill>
              </a:defRPr>
            </a:lvl1pPr>
          </a:lstStyle>
          <a:p>
            <a:pPr>
              <a:defRPr/>
            </a:pPr>
            <a:fld id="{5CC55E92-1186-4F7A-9B2F-A92377228F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ollage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429000"/>
            <a:ext cx="9144000" cy="1524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AD51B08-627E-4E5D-A403-BB2611DAC1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 noChangeAspect="1"/>
          </p:cNvGrpSpPr>
          <p:nvPr userDrawn="1"/>
        </p:nvGrpSpPr>
        <p:grpSpPr bwMode="auto">
          <a:xfrm>
            <a:off x="381000" y="762000"/>
            <a:ext cx="3565525" cy="1908175"/>
            <a:chOff x="3581400" y="304800"/>
            <a:chExt cx="4843505" cy="2590800"/>
          </a:xfrm>
        </p:grpSpPr>
        <p:pic>
          <p:nvPicPr>
            <p:cNvPr id="3" name="Picture 11" descr="CEWD_logo_4c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81400" y="304800"/>
              <a:ext cx="4843505" cy="2020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2" descr="cewd tagline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15258" y="2539619"/>
              <a:ext cx="4752827" cy="355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Rectangle 4"/>
          <p:cNvSpPr/>
          <p:nvPr userDrawn="1"/>
        </p:nvSpPr>
        <p:spPr>
          <a:xfrm>
            <a:off x="4343400" y="-76200"/>
            <a:ext cx="4800600" cy="6934200"/>
          </a:xfrm>
          <a:prstGeom prst="rect">
            <a:avLst/>
          </a:prstGeom>
          <a:solidFill>
            <a:srgbClr val="006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0" y="1143000"/>
            <a:ext cx="4419600" cy="45545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800"/>
              </a:spcAft>
              <a:defRPr/>
            </a:pPr>
            <a:r>
              <a:rPr lang="en-US" sz="2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For more information, contact:</a:t>
            </a:r>
          </a:p>
          <a:p>
            <a:pPr>
              <a:defRPr/>
            </a:pPr>
            <a:r>
              <a:rPr lang="en-US" sz="2200" b="1" dirty="0">
                <a:solidFill>
                  <a:schemeClr val="bg1"/>
                </a:solidFill>
              </a:rPr>
              <a:t>Name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Title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Center for Energy </a:t>
            </a:r>
            <a:br>
              <a:rPr lang="en-US" sz="2200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en-US" sz="2200" dirty="0">
                <a:solidFill>
                  <a:schemeClr val="bg1"/>
                </a:solidFill>
                <a:latin typeface="Arial Black" pitchFamily="34" charset="0"/>
              </a:rPr>
              <a:t>Workforce Development</a:t>
            </a:r>
          </a:p>
          <a:p>
            <a:pPr>
              <a:defRPr/>
            </a:pPr>
            <a:r>
              <a:rPr lang="en-US" sz="2200" dirty="0">
                <a:solidFill>
                  <a:schemeClr val="bg1"/>
                </a:solidFill>
              </a:rPr>
              <a:t>701 Pennsylvania Ave., N.W.</a:t>
            </a:r>
          </a:p>
          <a:p>
            <a:pPr>
              <a:spcAft>
                <a:spcPts val="6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Washington, D.C. 20004-2696</a:t>
            </a:r>
          </a:p>
          <a:p>
            <a:pPr>
              <a:spcAft>
                <a:spcPts val="1800"/>
              </a:spcAft>
              <a:defRPr/>
            </a:pPr>
            <a:r>
              <a:rPr lang="en-US" sz="2200" dirty="0">
                <a:solidFill>
                  <a:schemeClr val="bg1"/>
                </a:solidFill>
              </a:rPr>
              <a:t>xxx-xxx-xxx</a:t>
            </a:r>
          </a:p>
          <a:p>
            <a:pPr>
              <a:spcAft>
                <a:spcPts val="600"/>
              </a:spcAft>
              <a:defRPr/>
            </a:pPr>
            <a:r>
              <a:rPr lang="en-US" sz="2200" b="1" dirty="0">
                <a:solidFill>
                  <a:schemeClr val="bg1"/>
                </a:solidFill>
              </a:rPr>
              <a:t>www.cewd.org</a:t>
            </a:r>
          </a:p>
          <a:p>
            <a:pPr>
              <a:defRPr/>
            </a:pPr>
            <a:endParaRPr lang="en-US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1" descr="people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24200"/>
            <a:ext cx="3902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00679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019800"/>
            <a:ext cx="8229600" cy="701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35635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4A82"/>
                </a:solidFill>
                <a:latin typeface="+mn-lt"/>
              </a:defRPr>
            </a:lvl1pPr>
          </a:lstStyle>
          <a:p>
            <a:pPr>
              <a:defRPr/>
            </a:pPr>
            <a:fld id="{B49E7FA8-E28D-445F-896F-96C2C09466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hf hdr="0" ftr="0" dt="0"/>
  <p:txStyles>
    <p:titleStyle>
      <a:lvl1pPr marL="349250" indent="-11113" algn="l" rtl="0" eaLnBrk="1" fontAlgn="base" hangingPunct="1">
        <a:spcBef>
          <a:spcPct val="0"/>
        </a:spcBef>
        <a:spcAft>
          <a:spcPct val="0"/>
        </a:spcAft>
        <a:defRPr sz="4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2pPr>
      <a:lvl3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3pPr>
      <a:lvl4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4pPr>
      <a:lvl5pPr marL="349250" indent="-11113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bg1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Wingdings" pitchFamily="2" charset="2"/>
        <a:buChar char="§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B848"/>
        </a:buClr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48200"/>
            <a:ext cx="8686800" cy="12192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Valves </a:t>
            </a:r>
            <a:br>
              <a:rPr lang="en-US" sz="6000" dirty="0" smtClean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757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3429000"/>
            <a:ext cx="3381375" cy="203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6477000" cy="4114800"/>
          </a:xfrm>
        </p:spPr>
        <p:txBody>
          <a:bodyPr/>
          <a:lstStyle/>
          <a:p>
            <a:r>
              <a:rPr lang="en-US" sz="2800" dirty="0" smtClean="0"/>
              <a:t>Verify the valve.</a:t>
            </a:r>
            <a:endParaRPr lang="en-US" sz="2800" dirty="0"/>
          </a:p>
          <a:p>
            <a:r>
              <a:rPr lang="en-US" sz="2800" dirty="0" smtClean="0"/>
              <a:t>Notify appropriate parties.</a:t>
            </a:r>
            <a:endParaRPr lang="en-US" dirty="0" smtClean="0"/>
          </a:p>
          <a:p>
            <a:r>
              <a:rPr lang="en-US" dirty="0" smtClean="0"/>
              <a:t>Isolate the valve.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Working With Valves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Inspect the valve.</a:t>
            </a:r>
          </a:p>
          <a:p>
            <a:r>
              <a:rPr lang="en-US" sz="2800" dirty="0" smtClean="0"/>
              <a:t>Verify upstream and downstream pressure.</a:t>
            </a:r>
          </a:p>
          <a:p>
            <a:r>
              <a:rPr lang="en-US" sz="2800" dirty="0" smtClean="0"/>
              <a:t>Place automatic valve in manual mode if needed.</a:t>
            </a:r>
          </a:p>
          <a:p>
            <a:r>
              <a:rPr lang="en-US" sz="2800" dirty="0" smtClean="0"/>
              <a:t>Operate valve.</a:t>
            </a:r>
          </a:p>
          <a:p>
            <a:r>
              <a:rPr lang="en-US" sz="2800" dirty="0"/>
              <a:t>Verify upstream and downstream pressure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Document records.</a:t>
            </a:r>
            <a:endParaRPr lang="en-US" sz="2800" dirty="0"/>
          </a:p>
          <a:p>
            <a:r>
              <a:rPr lang="en-US" sz="2800" dirty="0"/>
              <a:t>Activity Worksheet #2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and Closing a Valve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6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inspection schedule</a:t>
            </a:r>
          </a:p>
          <a:p>
            <a:r>
              <a:rPr lang="en-US" dirty="0" smtClean="0"/>
              <a:t>Reveal valves not working correctly due to:</a:t>
            </a:r>
          </a:p>
          <a:p>
            <a:pPr lvl="1"/>
            <a:r>
              <a:rPr lang="en-US" dirty="0" smtClean="0"/>
              <a:t>Inadequate lubrication.</a:t>
            </a:r>
          </a:p>
          <a:p>
            <a:pPr lvl="1"/>
            <a:r>
              <a:rPr lang="en-US" dirty="0" smtClean="0"/>
              <a:t>Improper adjustment.</a:t>
            </a:r>
          </a:p>
          <a:p>
            <a:pPr lvl="1"/>
            <a:r>
              <a:rPr lang="en-US" dirty="0" smtClean="0"/>
              <a:t>Solids in lubrication grooves.</a:t>
            </a:r>
          </a:p>
          <a:p>
            <a:pPr lvl="1"/>
            <a:r>
              <a:rPr lang="en-US" dirty="0" smtClean="0"/>
              <a:t>Internal debris.</a:t>
            </a:r>
          </a:p>
          <a:p>
            <a:pPr lvl="1"/>
            <a:r>
              <a:rPr lang="en-US" dirty="0" smtClean="0"/>
              <a:t>Corrosion.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Partial Maintenance and Inspection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7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inspection</a:t>
            </a:r>
          </a:p>
          <a:p>
            <a:r>
              <a:rPr lang="en-US" dirty="0" smtClean="0"/>
              <a:t>Product check</a:t>
            </a:r>
          </a:p>
          <a:p>
            <a:r>
              <a:rPr lang="en-US" dirty="0" smtClean="0"/>
              <a:t>Valve verification</a:t>
            </a:r>
          </a:p>
          <a:p>
            <a:r>
              <a:rPr lang="en-US" dirty="0" smtClean="0"/>
              <a:t>Valve lubrication</a:t>
            </a:r>
          </a:p>
          <a:p>
            <a:r>
              <a:rPr lang="en-US" dirty="0" smtClean="0"/>
              <a:t>Valve winterization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Reduction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4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Removing ice or snow around the valve and/or the ground box.</a:t>
            </a:r>
          </a:p>
          <a:p>
            <a:r>
              <a:rPr lang="en-US" sz="2800" dirty="0"/>
              <a:t>Remove debris from the ground </a:t>
            </a:r>
            <a:r>
              <a:rPr lang="en-US" sz="2800" dirty="0" smtClean="0"/>
              <a:t>box. </a:t>
            </a:r>
            <a:endParaRPr lang="en-US" sz="2800" dirty="0"/>
          </a:p>
          <a:p>
            <a:r>
              <a:rPr lang="en-US" sz="2800" dirty="0" smtClean="0"/>
              <a:t>Adjust valve packing.</a:t>
            </a:r>
          </a:p>
          <a:p>
            <a:pPr lvl="1"/>
            <a:r>
              <a:rPr lang="en-US" dirty="0" smtClean="0"/>
              <a:t>Use approved packing material.</a:t>
            </a:r>
          </a:p>
          <a:p>
            <a:r>
              <a:rPr lang="en-US" sz="2800" dirty="0" smtClean="0"/>
              <a:t>Lubricate if needed.</a:t>
            </a:r>
          </a:p>
          <a:p>
            <a:r>
              <a:rPr lang="en-US" sz="2800" dirty="0" smtClean="0"/>
              <a:t>Paint above ground components.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Winterizing a </a:t>
            </a:r>
            <a:r>
              <a:rPr lang="en-US" dirty="0" smtClean="0"/>
              <a:t>Valve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1600200"/>
            <a:ext cx="4038600" cy="4114800"/>
          </a:xfrm>
        </p:spPr>
        <p:txBody>
          <a:bodyPr/>
          <a:lstStyle/>
          <a:p>
            <a:r>
              <a:rPr lang="en-US" sz="2800" dirty="0" smtClean="0"/>
              <a:t>Regular maintenance steps taken to ensure safety</a:t>
            </a:r>
          </a:p>
          <a:p>
            <a:r>
              <a:rPr lang="en-US" sz="2800" dirty="0" smtClean="0"/>
              <a:t>How to conduct a preventive maintenance inspection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Preventive Maintenance Demonstration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7684"/>
            <a:ext cx="378047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35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600200"/>
            <a:ext cx="4800600" cy="4114800"/>
          </a:xfrm>
        </p:spPr>
        <p:txBody>
          <a:bodyPr/>
          <a:lstStyle/>
          <a:p>
            <a:r>
              <a:rPr lang="en-US" sz="2800" dirty="0" smtClean="0"/>
              <a:t>How to lubricate a valve taking care not to:</a:t>
            </a:r>
          </a:p>
          <a:p>
            <a:pPr lvl="2"/>
            <a:r>
              <a:rPr lang="en-US" dirty="0" smtClean="0"/>
              <a:t>Over lubricate the valve</a:t>
            </a:r>
          </a:p>
          <a:p>
            <a:pPr lvl="2"/>
            <a:r>
              <a:rPr lang="en-US" dirty="0" smtClean="0"/>
              <a:t>Trap air in the valve</a:t>
            </a:r>
          </a:p>
          <a:p>
            <a:pPr lvl="2"/>
            <a:r>
              <a:rPr lang="en-US" dirty="0" smtClean="0"/>
              <a:t>Leave debris in the valve</a:t>
            </a:r>
          </a:p>
          <a:p>
            <a:pPr lvl="2"/>
            <a:r>
              <a:rPr lang="en-US" dirty="0" smtClean="0"/>
              <a:t>Leave debris in the ground box</a:t>
            </a:r>
          </a:p>
          <a:p>
            <a:r>
              <a:rPr lang="en-US" sz="2800" dirty="0" smtClean="0"/>
              <a:t>Activity Worksheet #3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Lubricating A Valve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05000"/>
            <a:ext cx="3063741" cy="3049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68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Steps taken to evaluate a valve</a:t>
            </a:r>
          </a:p>
          <a:p>
            <a:pPr lvl="1"/>
            <a:r>
              <a:rPr lang="en-US" dirty="0" smtClean="0"/>
              <a:t>Similarities between preventive maintenance and repair</a:t>
            </a:r>
          </a:p>
          <a:p>
            <a:pPr lvl="1"/>
            <a:r>
              <a:rPr lang="en-US" dirty="0" smtClean="0"/>
              <a:t>“Real world” scenarios</a:t>
            </a:r>
          </a:p>
          <a:p>
            <a:r>
              <a:rPr lang="en-US" dirty="0" smtClean="0"/>
              <a:t>Activity Worksheet #4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A Valve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Occupational Safety and Health Administration (OSHA)</a:t>
            </a:r>
          </a:p>
          <a:p>
            <a:r>
              <a:rPr lang="en-US" sz="1800" dirty="0" smtClean="0"/>
              <a:t>Compressed Gas Association (CGA) </a:t>
            </a:r>
          </a:p>
          <a:p>
            <a:r>
              <a:rPr lang="en-US" sz="1800" dirty="0" smtClean="0"/>
              <a:t>US Department of Transportation (FHWA)</a:t>
            </a:r>
          </a:p>
          <a:p>
            <a:r>
              <a:rPr lang="en-US" sz="1800" dirty="0"/>
              <a:t>Code of Federal Regulations:</a:t>
            </a:r>
          </a:p>
          <a:p>
            <a:pPr lvl="1"/>
            <a:r>
              <a:rPr lang="en-US" sz="1800" dirty="0"/>
              <a:t>Review the following regulations as tasks are introduced, demonstrated, and practiced.</a:t>
            </a:r>
          </a:p>
          <a:p>
            <a:pPr lvl="1"/>
            <a:r>
              <a:rPr lang="en-US" sz="1800" dirty="0"/>
              <a:t>§192.145  Valves. </a:t>
            </a:r>
          </a:p>
          <a:p>
            <a:pPr lvl="1"/>
            <a:r>
              <a:rPr lang="en-US" sz="1800" dirty="0"/>
              <a:t>§192.179  Transmission line valves. </a:t>
            </a:r>
          </a:p>
          <a:p>
            <a:pPr lvl="1"/>
            <a:r>
              <a:rPr lang="en-US" sz="1800" dirty="0"/>
              <a:t>§192.181  Distribution line valves. </a:t>
            </a:r>
          </a:p>
          <a:p>
            <a:pPr lvl="1"/>
            <a:r>
              <a:rPr lang="en-US" sz="1800" dirty="0"/>
              <a:t>§192.193  Valve installation in plastic pipe. </a:t>
            </a:r>
          </a:p>
          <a:p>
            <a:pPr lvl="1"/>
            <a:r>
              <a:rPr lang="en-US" sz="1800" dirty="0"/>
              <a:t>§192.365  Service lines: Location of valves </a:t>
            </a:r>
          </a:p>
          <a:p>
            <a:pPr lvl="1"/>
            <a:r>
              <a:rPr lang="en-US" sz="1800" dirty="0"/>
              <a:t>§192.381  Service lines: Excess flow valve performance standards.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64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Code of Federal Regulations:</a:t>
            </a:r>
          </a:p>
          <a:p>
            <a:pPr lvl="1"/>
            <a:r>
              <a:rPr lang="en-US" sz="1800" dirty="0" smtClean="0"/>
              <a:t>Review the following regulations as tasks are introduced, demonstrated, and practiced.</a:t>
            </a:r>
          </a:p>
          <a:p>
            <a:pPr lvl="1"/>
            <a:r>
              <a:rPr lang="en-US" sz="1800" dirty="0" smtClean="0"/>
              <a:t>§</a:t>
            </a:r>
            <a:r>
              <a:rPr lang="en-US" sz="1800" dirty="0"/>
              <a:t>192.615  Emergency plans. </a:t>
            </a:r>
          </a:p>
          <a:p>
            <a:pPr lvl="1"/>
            <a:r>
              <a:rPr lang="en-US" sz="1800" dirty="0"/>
              <a:t>§192.625  </a:t>
            </a:r>
            <a:r>
              <a:rPr lang="en-US" sz="1800" dirty="0" err="1"/>
              <a:t>Odorization</a:t>
            </a:r>
            <a:r>
              <a:rPr lang="en-US" sz="1800" dirty="0"/>
              <a:t> of gas </a:t>
            </a:r>
          </a:p>
          <a:p>
            <a:pPr lvl="1"/>
            <a:r>
              <a:rPr lang="en-US" sz="1800" dirty="0"/>
              <a:t>§192.745  Valve maintenance: Transmission lines. </a:t>
            </a:r>
          </a:p>
          <a:p>
            <a:pPr lvl="1"/>
            <a:r>
              <a:rPr lang="en-US" sz="1800" dirty="0"/>
              <a:t>§192.747  Valve maintenance: Distribution systems. </a:t>
            </a:r>
          </a:p>
          <a:p>
            <a:pPr lvl="1"/>
            <a:r>
              <a:rPr lang="en-US" sz="1800" dirty="0"/>
              <a:t>§195.116  Valves. </a:t>
            </a:r>
          </a:p>
          <a:p>
            <a:pPr lvl="1"/>
            <a:r>
              <a:rPr lang="en-US" sz="1800" dirty="0"/>
              <a:t>§195.258  Valves: General. </a:t>
            </a:r>
          </a:p>
          <a:p>
            <a:pPr lvl="1"/>
            <a:r>
              <a:rPr lang="en-US" sz="1800" dirty="0"/>
              <a:t>§195.260  Valves: Location. </a:t>
            </a:r>
          </a:p>
          <a:p>
            <a:pPr lvl="1"/>
            <a:r>
              <a:rPr lang="en-US" sz="1800" dirty="0"/>
              <a:t>§195.420  Valve maintenance.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Sources, Continued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online course </a:t>
            </a:r>
            <a:r>
              <a:rPr lang="en-US" dirty="0" smtClean="0"/>
              <a:t>content.</a:t>
            </a:r>
            <a:endParaRPr lang="en-US" dirty="0"/>
          </a:p>
          <a:p>
            <a:r>
              <a:rPr lang="en-US" dirty="0"/>
              <a:t>Review </a:t>
            </a:r>
            <a:r>
              <a:rPr lang="en-US" dirty="0" smtClean="0"/>
              <a:t>questions.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Questions</a:t>
            </a:r>
          </a:p>
          <a:p>
            <a:r>
              <a:rPr lang="en-US" sz="4800" dirty="0" smtClean="0"/>
              <a:t>Comments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Discussion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3276601"/>
            <a:ext cx="3232534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7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Participate in discussions, demonstrations, and hands-on activities that will enable you to: </a:t>
            </a:r>
          </a:p>
          <a:p>
            <a:pPr lvl="1"/>
            <a:r>
              <a:rPr lang="en-US" dirty="0" smtClean="0"/>
              <a:t>Identify types of valves.</a:t>
            </a:r>
          </a:p>
          <a:p>
            <a:pPr lvl="1"/>
            <a:r>
              <a:rPr lang="en-US" dirty="0" smtClean="0"/>
              <a:t>Identify valve parts.</a:t>
            </a:r>
          </a:p>
          <a:p>
            <a:pPr lvl="1"/>
            <a:r>
              <a:rPr lang="en-US" dirty="0" smtClean="0"/>
              <a:t>Open and close valves manually.</a:t>
            </a:r>
          </a:p>
          <a:p>
            <a:pPr lvl="1"/>
            <a:r>
              <a:rPr lang="en-US" dirty="0" smtClean="0"/>
              <a:t>Identify maintenance requirements.</a:t>
            </a:r>
          </a:p>
          <a:p>
            <a:pPr lvl="1"/>
            <a:r>
              <a:rPr lang="en-US" dirty="0" smtClean="0"/>
              <a:t>Perform maintenance.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21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66800" y="1752600"/>
            <a:ext cx="4648200" cy="4114800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Gate</a:t>
            </a:r>
          </a:p>
          <a:p>
            <a:r>
              <a:rPr lang="en-US" sz="2800" dirty="0"/>
              <a:t>Globe</a:t>
            </a:r>
          </a:p>
          <a:p>
            <a:r>
              <a:rPr lang="en-US" sz="2800" dirty="0" smtClean="0"/>
              <a:t>Ball</a:t>
            </a:r>
          </a:p>
          <a:p>
            <a:r>
              <a:rPr lang="en-US" sz="2800" dirty="0" smtClean="0"/>
              <a:t>Butterfly</a:t>
            </a:r>
          </a:p>
          <a:p>
            <a:r>
              <a:rPr lang="en-US" sz="2800" dirty="0" smtClean="0"/>
              <a:t>Check</a:t>
            </a:r>
          </a:p>
          <a:p>
            <a:r>
              <a:rPr lang="en-US" sz="2800" dirty="0" smtClean="0"/>
              <a:t>Pinch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Valves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031" y="2590800"/>
            <a:ext cx="3662861" cy="2667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 bwMode="auto">
          <a:xfrm>
            <a:off x="2971800" y="1752600"/>
            <a:ext cx="4495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B848"/>
              </a:buClr>
              <a:buFont typeface="Wingdings" pitchFamily="2" charset="2"/>
              <a:buChar char="§"/>
              <a:defRPr sz="32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B848"/>
              </a:buClr>
              <a:buFont typeface="Arial" charset="0"/>
              <a:buChar char="–"/>
              <a:defRPr sz="28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B848"/>
              </a:buClr>
              <a:buFont typeface="Arial" charset="0"/>
              <a:buChar char="•"/>
              <a:defRPr sz="2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B848"/>
              </a:buClr>
              <a:buFont typeface="Arial" charset="0"/>
              <a:buChar char="–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B848"/>
              </a:buClr>
              <a:buFont typeface="Arial" charset="0"/>
              <a:buChar char="»"/>
              <a:defRPr sz="20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Diaphragm</a:t>
            </a:r>
          </a:p>
          <a:p>
            <a:r>
              <a:rPr lang="en-US" sz="2800" dirty="0" smtClean="0"/>
              <a:t>Plug</a:t>
            </a:r>
          </a:p>
          <a:p>
            <a:r>
              <a:rPr lang="en-US" sz="2800" dirty="0"/>
              <a:t>Swing</a:t>
            </a:r>
          </a:p>
          <a:p>
            <a:r>
              <a:rPr lang="en-US" sz="2800" dirty="0" smtClean="0"/>
              <a:t>Safety</a:t>
            </a:r>
          </a:p>
          <a:p>
            <a:r>
              <a:rPr lang="en-US" sz="2800" dirty="0"/>
              <a:t>Lift</a:t>
            </a:r>
          </a:p>
          <a:p>
            <a:r>
              <a:rPr lang="en-US" sz="2800" dirty="0" smtClean="0"/>
              <a:t>Release</a:t>
            </a:r>
          </a:p>
          <a:p>
            <a:endParaRPr lang="en-US" sz="2800" dirty="0" smtClean="0"/>
          </a:p>
          <a:p>
            <a:pPr marL="0" indent="0">
              <a:buFont typeface="Wingdings" pitchFamily="2" charset="2"/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24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en-US" sz="2800" dirty="0" smtClean="0"/>
              <a:t>Body</a:t>
            </a:r>
          </a:p>
          <a:p>
            <a:r>
              <a:rPr lang="en-US" sz="2800" dirty="0" smtClean="0"/>
              <a:t>Bonnet</a:t>
            </a:r>
          </a:p>
          <a:p>
            <a:r>
              <a:rPr lang="en-US" sz="2800" dirty="0" smtClean="0"/>
              <a:t>Lubrication Fittings</a:t>
            </a:r>
          </a:p>
          <a:p>
            <a:r>
              <a:rPr lang="en-US" sz="2800" dirty="0" smtClean="0"/>
              <a:t>Stem</a:t>
            </a:r>
          </a:p>
          <a:p>
            <a:r>
              <a:rPr lang="en-US" sz="2800" dirty="0" smtClean="0"/>
              <a:t>Seat</a:t>
            </a:r>
          </a:p>
          <a:p>
            <a:r>
              <a:rPr lang="en-US" sz="2800" dirty="0" smtClean="0"/>
              <a:t>Seal</a:t>
            </a:r>
          </a:p>
          <a:p>
            <a:r>
              <a:rPr lang="en-US" sz="2800" dirty="0" smtClean="0"/>
              <a:t>Stop Collar</a:t>
            </a:r>
          </a:p>
          <a:p>
            <a:r>
              <a:rPr lang="en-US" sz="2800" dirty="0" smtClean="0"/>
              <a:t>Core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Valve Components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514600"/>
            <a:ext cx="3686175" cy="3130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Importance of using the operating instructions </a:t>
            </a:r>
          </a:p>
          <a:p>
            <a:pPr lvl="1"/>
            <a:r>
              <a:rPr lang="en-US" sz="2400" dirty="0" smtClean="0"/>
              <a:t>Troubleshooting</a:t>
            </a:r>
          </a:p>
          <a:p>
            <a:pPr lvl="1"/>
            <a:r>
              <a:rPr lang="en-US" sz="2400" dirty="0" smtClean="0"/>
              <a:t>Maintenance </a:t>
            </a:r>
          </a:p>
          <a:p>
            <a:pPr marL="457200" lvl="1" indent="0">
              <a:buNone/>
            </a:pPr>
            <a:r>
              <a:rPr lang="en-US" sz="2400" dirty="0" smtClean="0"/>
              <a:t>   Procedures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Troubleshooting a Valve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514600"/>
            <a:ext cx="3885917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1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Multi turn valves</a:t>
            </a:r>
          </a:p>
          <a:p>
            <a:pPr lvl="1"/>
            <a:r>
              <a:rPr lang="en-US" dirty="0" smtClean="0"/>
              <a:t>Turn handle several times to open or close the valve</a:t>
            </a:r>
          </a:p>
          <a:p>
            <a:pPr lvl="1"/>
            <a:r>
              <a:rPr lang="en-US" dirty="0" smtClean="0"/>
              <a:t>Raising or lowering valve element off or on a valve seat controls flow</a:t>
            </a:r>
          </a:p>
          <a:p>
            <a:r>
              <a:rPr lang="en-US" dirty="0" smtClean="0"/>
              <a:t>¼ turn valves</a:t>
            </a:r>
          </a:p>
          <a:p>
            <a:pPr lvl="1"/>
            <a:r>
              <a:rPr lang="en-US" dirty="0" smtClean="0"/>
              <a:t>¼ turn opens or closes valve</a:t>
            </a:r>
          </a:p>
          <a:p>
            <a:pPr lvl="1"/>
            <a:r>
              <a:rPr lang="en-US" dirty="0" smtClean="0"/>
              <a:t>Valve element turn with the valve seat</a:t>
            </a:r>
          </a:p>
          <a:p>
            <a:pPr lvl="1"/>
            <a:r>
              <a:rPr lang="en-US" dirty="0" smtClean="0"/>
              <a:t>Outside indicator (stop) shows if valve is opened or closed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Valve Classifications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981200"/>
            <a:ext cx="4300287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Designed for specific functions</a:t>
            </a:r>
          </a:p>
          <a:p>
            <a:pPr lvl="1"/>
            <a:r>
              <a:rPr lang="en-US" dirty="0" smtClean="0"/>
              <a:t>Regulating pressure</a:t>
            </a:r>
          </a:p>
          <a:p>
            <a:pPr lvl="1"/>
            <a:r>
              <a:rPr lang="en-US" dirty="0" smtClean="0"/>
              <a:t>Stopping flow</a:t>
            </a:r>
          </a:p>
          <a:p>
            <a:pPr lvl="1"/>
            <a:r>
              <a:rPr lang="en-US" dirty="0" smtClean="0"/>
              <a:t>Releasing overpressure</a:t>
            </a:r>
          </a:p>
          <a:p>
            <a:r>
              <a:rPr lang="en-US" dirty="0" smtClean="0"/>
              <a:t>Types of Valves</a:t>
            </a:r>
          </a:p>
          <a:p>
            <a:pPr lvl="1"/>
            <a:r>
              <a:rPr lang="en-US" dirty="0" smtClean="0"/>
              <a:t>Automatic</a:t>
            </a:r>
          </a:p>
          <a:p>
            <a:pPr lvl="1"/>
            <a:r>
              <a:rPr lang="en-US" dirty="0" smtClean="0"/>
              <a:t>Critical (ESD)</a:t>
            </a:r>
          </a:p>
          <a:p>
            <a:pPr lvl="1"/>
            <a:r>
              <a:rPr lang="en-US" dirty="0" smtClean="0"/>
              <a:t>Non-Essential </a:t>
            </a:r>
          </a:p>
          <a:p>
            <a:pPr lvl="1"/>
            <a:r>
              <a:rPr lang="en-US" dirty="0" smtClean="0"/>
              <a:t>System Operation</a:t>
            </a:r>
          </a:p>
          <a:p>
            <a:pPr lvl="2"/>
            <a:r>
              <a:rPr lang="en-US" dirty="0" smtClean="0"/>
              <a:t>Tap</a:t>
            </a:r>
          </a:p>
          <a:p>
            <a:pPr lvl="2"/>
            <a:r>
              <a:rPr lang="en-US" dirty="0" smtClean="0"/>
              <a:t>Bypass</a:t>
            </a:r>
          </a:p>
          <a:p>
            <a:pPr lvl="2"/>
            <a:r>
              <a:rPr lang="en-US" dirty="0" smtClean="0"/>
              <a:t>Main line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Valve Functions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Manually operated</a:t>
            </a:r>
          </a:p>
          <a:p>
            <a:r>
              <a:rPr lang="en-US" sz="2800" dirty="0" smtClean="0"/>
              <a:t>Electrically operated</a:t>
            </a:r>
          </a:p>
          <a:p>
            <a:r>
              <a:rPr lang="en-US" sz="2800" dirty="0" smtClean="0"/>
              <a:t>Pneumatically operated</a:t>
            </a:r>
          </a:p>
          <a:p>
            <a:r>
              <a:rPr lang="en-US" sz="2800" smtClean="0"/>
              <a:t>Hydraulically operated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Activity Worksheet #1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Valve Functions - Actuation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32D47F-584C-4101-83AB-51540DE3DC2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57400"/>
            <a:ext cx="3186881" cy="266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260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to U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to Use</Template>
  <TotalTime>278</TotalTime>
  <Words>707</Words>
  <Application>Microsoft Office PowerPoint</Application>
  <PresentationFormat>On-screen Show (4:3)</PresentationFormat>
  <Paragraphs>190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Template to Use</vt:lpstr>
      <vt:lpstr>Valves  </vt:lpstr>
      <vt:lpstr>Introduction</vt:lpstr>
      <vt:lpstr>Workshop Objectives </vt:lpstr>
      <vt:lpstr>Types Of Valves </vt:lpstr>
      <vt:lpstr>Valve Components </vt:lpstr>
      <vt:lpstr>Troubleshooting a Valve </vt:lpstr>
      <vt:lpstr>Valve Classifications </vt:lpstr>
      <vt:lpstr>Valve Functions </vt:lpstr>
      <vt:lpstr>Valve Functions - Actuation </vt:lpstr>
      <vt:lpstr>Working With Valves </vt:lpstr>
      <vt:lpstr>Opening and Closing a Valve</vt:lpstr>
      <vt:lpstr>Partial Maintenance and Inspection</vt:lpstr>
      <vt:lpstr>Problem Reduction</vt:lpstr>
      <vt:lpstr>Winterizing a Valve</vt:lpstr>
      <vt:lpstr>Preventive Maintenance Demonstration </vt:lpstr>
      <vt:lpstr>Lubricating A Valve </vt:lpstr>
      <vt:lpstr>Evaluating A Valve </vt:lpstr>
      <vt:lpstr>Sources</vt:lpstr>
      <vt:lpstr>Sources, Continued </vt:lpstr>
      <vt:lpstr>Open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Evelyn</dc:creator>
  <cp:lastModifiedBy>Dana</cp:lastModifiedBy>
  <cp:revision>37</cp:revision>
  <dcterms:created xsi:type="dcterms:W3CDTF">2013-07-26T18:01:53Z</dcterms:created>
  <dcterms:modified xsi:type="dcterms:W3CDTF">2013-09-10T15:52:11Z</dcterms:modified>
</cp:coreProperties>
</file>