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7" r:id="rId3"/>
    <p:sldId id="269" r:id="rId4"/>
    <p:sldId id="263" r:id="rId5"/>
    <p:sldId id="281" r:id="rId6"/>
    <p:sldId id="280" r:id="rId7"/>
    <p:sldId id="272" r:id="rId8"/>
    <p:sldId id="274" r:id="rId9"/>
    <p:sldId id="275" r:id="rId10"/>
    <p:sldId id="276" r:id="rId11"/>
    <p:sldId id="277" r:id="rId12"/>
    <p:sldId id="278" r:id="rId13"/>
    <p:sldId id="271" r:id="rId14"/>
    <p:sldId id="268" r:id="rId15"/>
    <p:sldId id="279" r:id="rId1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56" autoAdjust="0"/>
  </p:normalViewPr>
  <p:slideViewPr>
    <p:cSldViewPr>
      <p:cViewPr>
        <p:scale>
          <a:sx n="80" d="100"/>
          <a:sy n="80" d="100"/>
        </p:scale>
        <p:origin x="-1086" y="-12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2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2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http://www.arcticgas.gov/sites/default/files/images/How-U.S.-natural-gas-is-used-573.png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 http://www.safetysign.com/images/catlog/product/large/G4885-natural-gas-sign.png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0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 http://www.etslabs.com/ContentImages/Sulfide2a.jpg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http://www.gibsoncountygas.com/flame_graphic.jpg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6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http://www.richmondgov.com/PublicUtilities/images/LeakRecognitionAndResponse.jpg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3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http://www.gasleaksensors.com/products/product_images/product_trak_it_IIIa.jpg and http://www.gasleaksensors.com/products/sensit_gold_cgi.html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http://www.workplace-weekly.com/wp-content/uploads/2013/04/safe_digging.jpg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5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Divide</a:t>
            </a:r>
            <a:r>
              <a:rPr lang="en-US" dirty="0" smtClean="0"/>
              <a:t> the workshop into groups of 3-5 participants</a:t>
            </a:r>
            <a:r>
              <a:rPr lang="en-US" baseline="0" dirty="0" smtClean="0"/>
              <a:t> </a:t>
            </a:r>
            <a:r>
              <a:rPr lang="en-US" dirty="0" smtClean="0"/>
              <a:t>to discuss the case. </a:t>
            </a:r>
          </a:p>
          <a:p>
            <a:pPr eaLnBrk="1" hangingPunct="1"/>
            <a:r>
              <a:rPr lang="en-US" dirty="0" smtClean="0"/>
              <a:t>When possible make sure each group has members who can lead the group, present their findings, and keep the discussion moving.</a:t>
            </a:r>
          </a:p>
          <a:p>
            <a:pPr eaLnBrk="1" hangingPunct="1"/>
            <a:r>
              <a:rPr lang="en-US" b="1" dirty="0" smtClean="0"/>
              <a:t>Direct</a:t>
            </a:r>
            <a:r>
              <a:rPr lang="en-US" dirty="0" smtClean="0"/>
              <a:t> the participants</a:t>
            </a:r>
            <a:r>
              <a:rPr lang="en-US" baseline="0" dirty="0" smtClean="0"/>
              <a:t> to </a:t>
            </a:r>
            <a:r>
              <a:rPr lang="en-US" dirty="0" smtClean="0"/>
              <a:t>the Workshop Activity</a:t>
            </a:r>
            <a:r>
              <a:rPr lang="en-US" baseline="0" dirty="0" smtClean="0"/>
              <a:t> sheets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each group pick a spokesperson to present their ideas to the class after their discussions. </a:t>
            </a:r>
          </a:p>
          <a:p>
            <a:pPr eaLnBrk="1" hangingPunct="1"/>
            <a:r>
              <a:rPr lang="en-US" dirty="0" smtClean="0"/>
              <a:t>After their presentations, </a:t>
            </a:r>
            <a:r>
              <a:rPr lang="en-US" b="1" dirty="0" smtClean="0"/>
              <a:t>ask</a:t>
            </a:r>
            <a:r>
              <a:rPr lang="en-US" dirty="0" smtClean="0"/>
              <a:t> questions to bring out any information not covered in their presentations to ensure the workshop</a:t>
            </a:r>
            <a:r>
              <a:rPr lang="en-US" baseline="0" dirty="0" smtClean="0"/>
              <a:t> objectives are covered.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19200" y="1600200"/>
            <a:ext cx="6705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Slide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143000"/>
            <a:ext cx="4419600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information, contact:</a:t>
            </a:r>
          </a:p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</a:rPr>
              <a:t>Name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Title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Center for Energy </a:t>
            </a:r>
            <a:br>
              <a:rPr lang="en-US" sz="2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Workforce Development</a:t>
            </a: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701 Pennsylvania Ave., N.W.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Washington, D.C. 20004-2696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xxx-xxx-xxx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www.cewd.org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Principles of Natural Gas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5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Detecting gas leaks</a:t>
            </a:r>
          </a:p>
          <a:p>
            <a:r>
              <a:rPr lang="en-US" sz="3300" dirty="0" smtClean="0"/>
              <a:t>Use your senses</a:t>
            </a:r>
          </a:p>
          <a:p>
            <a:pPr marL="0" indent="0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sz="3300" dirty="0" smtClean="0"/>
              <a:t>  Smell</a:t>
            </a:r>
          </a:p>
          <a:p>
            <a:pPr lvl="2">
              <a:buFont typeface="Wingdings" pitchFamily="2" charset="2"/>
              <a:buChar char="q"/>
            </a:pPr>
            <a:r>
              <a:rPr lang="en-US" sz="3300" dirty="0" smtClean="0"/>
              <a:t>  Look </a:t>
            </a:r>
          </a:p>
          <a:p>
            <a:pPr lvl="2">
              <a:buFont typeface="Wingdings" pitchFamily="2" charset="2"/>
              <a:buChar char="q"/>
            </a:pPr>
            <a:r>
              <a:rPr lang="en-US" sz="3300" dirty="0" smtClean="0"/>
              <a:t>  Listen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300" dirty="0" smtClean="0"/>
              <a:t>Correct tools </a:t>
            </a:r>
          </a:p>
          <a:p>
            <a:r>
              <a:rPr lang="en-US" sz="3300" dirty="0" smtClean="0"/>
              <a:t>Securing the leak site</a:t>
            </a:r>
          </a:p>
          <a:p>
            <a:r>
              <a:rPr lang="en-US" sz="3300" dirty="0" smtClean="0"/>
              <a:t>Eliminating ignition 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Leaks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3114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gas concentration using a combustible gas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indicator (CGI)</a:t>
            </a:r>
            <a:endParaRPr lang="en-US" dirty="0"/>
          </a:p>
          <a:p>
            <a:r>
              <a:rPr lang="en-US" dirty="0" smtClean="0"/>
              <a:t>Correct use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CGI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a Gas Leak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9602"/>
            <a:ext cx="150582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and response to abnormal operation conditions</a:t>
            </a:r>
          </a:p>
          <a:p>
            <a:r>
              <a:rPr lang="en-US" dirty="0" smtClean="0"/>
              <a:t>When to call 8-1-1 or the One-Call Center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Detecting and Managing abnormal operating conditions (AOCs)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1526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sz="4000" kern="0" dirty="0" smtClean="0">
                <a:solidFill>
                  <a:srgbClr val="00679A"/>
                </a:solidFill>
                <a:latin typeface="Arial"/>
                <a:cs typeface="+mj-cs"/>
              </a:rPr>
              <a:t>On the Job Scenarios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Study the case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Identify options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Evaluate options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What should you do?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Present decision and reasoning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Activity Worksheets #2 - #7 </a:t>
            </a:r>
          </a:p>
          <a:p>
            <a:endParaRPr lang="en-US" sz="2800" dirty="0"/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Occupational Safety and Health Administration (OSHA)</a:t>
            </a:r>
          </a:p>
          <a:p>
            <a:r>
              <a:rPr lang="en-US" sz="1800" dirty="0" smtClean="0"/>
              <a:t>Compressed Gas Association (CGA) </a:t>
            </a:r>
          </a:p>
          <a:p>
            <a:r>
              <a:rPr lang="en-US" sz="1800" dirty="0" smtClean="0"/>
              <a:t>US Department of Transportation (FHWA)</a:t>
            </a:r>
          </a:p>
          <a:p>
            <a:r>
              <a:rPr lang="en-US" sz="1800" dirty="0" smtClean="0"/>
              <a:t>Code of Federal Regulations:</a:t>
            </a:r>
          </a:p>
          <a:p>
            <a:pPr lvl="1"/>
            <a:r>
              <a:rPr lang="en-US" sz="1800" dirty="0"/>
              <a:t>§192.615 Emergency plans. </a:t>
            </a:r>
          </a:p>
          <a:p>
            <a:pPr lvl="1"/>
            <a:r>
              <a:rPr lang="en-US" sz="1800" dirty="0"/>
              <a:t>§192.625 Odorization of gas. </a:t>
            </a:r>
          </a:p>
          <a:p>
            <a:pPr lvl="1"/>
            <a:r>
              <a:rPr lang="en-US" sz="1800" dirty="0"/>
              <a:t>§192.751 Prevention of accidental ignition.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Questions</a:t>
            </a:r>
          </a:p>
          <a:p>
            <a:r>
              <a:rPr lang="en-US" sz="4800" dirty="0" smtClean="0"/>
              <a:t>Comments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78" y="3200400"/>
            <a:ext cx="324722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online course </a:t>
            </a:r>
            <a:r>
              <a:rPr lang="en-US" dirty="0" smtClean="0"/>
              <a:t>content.</a:t>
            </a:r>
            <a:endParaRPr lang="en-US" dirty="0"/>
          </a:p>
          <a:p>
            <a:r>
              <a:rPr lang="en-US"/>
              <a:t>Review </a:t>
            </a:r>
            <a:r>
              <a:rPr lang="en-US" smtClean="0"/>
              <a:t>questions.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4267200"/>
          </a:xfrm>
        </p:spPr>
        <p:txBody>
          <a:bodyPr/>
          <a:lstStyle/>
          <a:p>
            <a:r>
              <a:rPr lang="en-US" sz="2800" dirty="0" smtClean="0"/>
              <a:t>Participate in discussions, demonstrations, and hands-on activities that will enable you to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Identify chemical composition and properties of natural gas.</a:t>
            </a:r>
          </a:p>
          <a:p>
            <a:pPr lvl="1"/>
            <a:r>
              <a:rPr lang="en-US" dirty="0"/>
              <a:t>Prepare pipes to eliminate natural gas </a:t>
            </a:r>
            <a:r>
              <a:rPr lang="en-US" dirty="0" smtClean="0"/>
              <a:t>ignition. </a:t>
            </a:r>
            <a:endParaRPr lang="en-US" dirty="0"/>
          </a:p>
          <a:p>
            <a:pPr lvl="1"/>
            <a:r>
              <a:rPr lang="en-US" dirty="0"/>
              <a:t>Capture gas </a:t>
            </a:r>
            <a:r>
              <a:rPr lang="en-US" dirty="0" smtClean="0"/>
              <a:t>samples. </a:t>
            </a:r>
            <a:endParaRPr lang="en-US" dirty="0"/>
          </a:p>
          <a:p>
            <a:pPr lvl="1"/>
            <a:r>
              <a:rPr lang="en-US" dirty="0" smtClean="0"/>
              <a:t>Explain how to manage leaks and abnormal operating conditions (AOCs).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How natural gas is formed, extracted and refined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How natural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gas is used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Gas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4343400" cy="3286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Potential dangers and hazards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How fires or explosions </a:t>
            </a:r>
            <a:r>
              <a:rPr lang="en-US" sz="2000" dirty="0" smtClean="0"/>
              <a:t>occur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How incomplete combustion can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/>
              <a:t>    result </a:t>
            </a:r>
            <a:r>
              <a:rPr lang="en-US" sz="2000" dirty="0"/>
              <a:t>in carbon monoxide </a:t>
            </a:r>
            <a:r>
              <a:rPr lang="en-US" sz="2000" dirty="0" smtClean="0"/>
              <a:t>poison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Symptoms of carbon monoxide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poisoning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How natural gas can cause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asphyxiation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</a:t>
            </a:r>
            <a:r>
              <a:rPr lang="en-US" dirty="0" smtClean="0"/>
              <a:t>Gas-Potential Dangers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2002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000" dirty="0"/>
              <a:t>Chemical composition of natural gas.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Processed natural gas contains 85% to 90% methane and 10% to 15% other gases such as ethane, propane, and butane</a:t>
            </a:r>
            <a:r>
              <a:rPr lang="en-US" sz="2000" dirty="0" smtClean="0"/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smtClean="0"/>
              <a:t>Characteristics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Colorless, odorless, non-toxic,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non-poisonous</a:t>
            </a:r>
            <a:r>
              <a:rPr lang="en-US" sz="2000" dirty="0"/>
              <a:t>, lighter than air,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and </a:t>
            </a:r>
            <a:r>
              <a:rPr lang="en-US" sz="2000" dirty="0"/>
              <a:t>combustible.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Mercaptan, an odorant, is added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before </a:t>
            </a:r>
            <a:r>
              <a:rPr lang="en-US" sz="2000" dirty="0"/>
              <a:t>distribution to assist in </a:t>
            </a:r>
            <a:endParaRPr lang="en-US" sz="20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leak </a:t>
            </a:r>
            <a:r>
              <a:rPr lang="en-US" sz="2000" dirty="0"/>
              <a:t>detection.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Gas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7050"/>
            <a:ext cx="2924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4759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ignites when specific gas to air ratios are present.</a:t>
            </a:r>
          </a:p>
          <a:p>
            <a:r>
              <a:rPr lang="en-US" dirty="0" smtClean="0"/>
              <a:t>Range of 4.5% to 14.5%</a:t>
            </a:r>
            <a:endParaRPr lang="en-US" dirty="0"/>
          </a:p>
          <a:p>
            <a:pPr lvl="1"/>
            <a:r>
              <a:rPr lang="en-US" sz="2000" dirty="0" smtClean="0"/>
              <a:t>Lower Explosive Limit (LEL)</a:t>
            </a:r>
          </a:p>
          <a:p>
            <a:pPr lvl="1"/>
            <a:r>
              <a:rPr lang="en-US" sz="2000" dirty="0" smtClean="0"/>
              <a:t>Upper Explosive Limit (UEL)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potential source of ignition </a:t>
            </a:r>
          </a:p>
          <a:p>
            <a:r>
              <a:rPr lang="en-US" dirty="0" smtClean="0"/>
              <a:t>Causes of static electricity</a:t>
            </a:r>
          </a:p>
          <a:p>
            <a:r>
              <a:rPr lang="en-US" dirty="0" smtClean="0"/>
              <a:t>Grounding tools to prevent static electricity ignition</a:t>
            </a:r>
          </a:p>
          <a:p>
            <a:r>
              <a:rPr lang="en-US" dirty="0" smtClean="0"/>
              <a:t>Coating plastic pipe to remove any electrical charge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Electricity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Personal Protection Equipment (PPE)</a:t>
            </a:r>
            <a:endParaRPr lang="en-US" dirty="0"/>
          </a:p>
          <a:p>
            <a:r>
              <a:rPr lang="en-US" dirty="0" smtClean="0"/>
              <a:t>Preparing plastic and metal pipes</a:t>
            </a:r>
          </a:p>
          <a:p>
            <a:r>
              <a:rPr lang="en-US" dirty="0" smtClean="0"/>
              <a:t>Insulating pipes</a:t>
            </a:r>
          </a:p>
          <a:p>
            <a:r>
              <a:rPr lang="en-US" dirty="0" smtClean="0"/>
              <a:t>Welding pipes</a:t>
            </a:r>
          </a:p>
          <a:p>
            <a:r>
              <a:rPr lang="en-US" dirty="0" smtClean="0"/>
              <a:t>Activity Worksheet #1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Pipes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to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to Use</Template>
  <TotalTime>171</TotalTime>
  <Words>574</Words>
  <Application>Microsoft Office PowerPoint</Application>
  <PresentationFormat>On-screen Show (4:3)</PresentationFormat>
  <Paragraphs>129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to Use</vt:lpstr>
      <vt:lpstr>Principles of Natural Gas</vt:lpstr>
      <vt:lpstr>Introduction</vt:lpstr>
      <vt:lpstr>Workshop Objectives </vt:lpstr>
      <vt:lpstr>Natural Gas    </vt:lpstr>
      <vt:lpstr>Natural Gas-Potential Dangers    </vt:lpstr>
      <vt:lpstr>Natural Gas Properties</vt:lpstr>
      <vt:lpstr>Flammability</vt:lpstr>
      <vt:lpstr>Static Electricity</vt:lpstr>
      <vt:lpstr>Preparing Pipes </vt:lpstr>
      <vt:lpstr>Gas Leaks</vt:lpstr>
      <vt:lpstr>Assess a Gas Leak</vt:lpstr>
      <vt:lpstr>Detecting and Managing abnormal operating conditions (AOCs) </vt:lpstr>
      <vt:lpstr>On the Job Scenarios </vt:lpstr>
      <vt:lpstr>Sources</vt:lpstr>
      <vt:lpstr>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Dana</cp:lastModifiedBy>
  <cp:revision>28</cp:revision>
  <dcterms:created xsi:type="dcterms:W3CDTF">2013-07-26T18:01:53Z</dcterms:created>
  <dcterms:modified xsi:type="dcterms:W3CDTF">2013-09-10T15:47:00Z</dcterms:modified>
</cp:coreProperties>
</file>