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0" r:id="rId2"/>
    <p:sldId id="257" r:id="rId3"/>
    <p:sldId id="269" r:id="rId4"/>
    <p:sldId id="263" r:id="rId5"/>
    <p:sldId id="294" r:id="rId6"/>
    <p:sldId id="295" r:id="rId7"/>
    <p:sldId id="296" r:id="rId8"/>
    <p:sldId id="268" r:id="rId9"/>
    <p:sldId id="298" r:id="rId10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AE"/>
    <a:srgbClr val="54B948"/>
    <a:srgbClr val="50B848"/>
    <a:srgbClr val="00679A"/>
    <a:srgbClr val="005596"/>
    <a:srgbClr val="8ED189"/>
    <a:srgbClr val="004A82"/>
    <a:srgbClr val="C1F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02" autoAdjust="0"/>
  </p:normalViewPr>
  <p:slideViewPr>
    <p:cSldViewPr>
      <p:cViewPr>
        <p:scale>
          <a:sx n="86" d="100"/>
          <a:sy n="86" d="100"/>
        </p:scale>
        <p:origin x="-906" y="252"/>
      </p:cViewPr>
      <p:guideLst>
        <p:guide orient="horz" pos="2160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pPr>
              <a:defRPr/>
            </a:pPr>
            <a:fld id="{154DCED2-14B9-42F5-89BC-2EA209980D76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pPr>
              <a:defRPr/>
            </a:pPr>
            <a:fld id="{6FC5C2AE-DE08-4C79-9B33-825D716FE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32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pPr>
              <a:defRPr/>
            </a:pPr>
            <a:fld id="{BD3460F2-4330-429C-9623-15C9128DE4E8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pPr>
              <a:defRPr/>
            </a:pPr>
            <a:fld id="{76ABCFEA-14AE-4E1F-8048-9BF24C443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22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July 2013:  http://kentucky811.org/the-dig-law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7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July 2013: http://solutions.3m.com.au/wps/portal/3M/en_AU/Oil-Gas_APAC/M-Oil-and-Gas/oil-and-gas-Solutions/midstream/midstream-pipe-locating/midstream-electronic-marker/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5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July 2013: http://www.expl.com/Safety/GovernmentSafetyOfficials/IDPipelinesandAboveGroundFacilities.aspx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98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July 2013: http://www.neb-one.gc.ca/clf-nsi/rthnb/pplctnsbfrthnb/mcknzgsprjct/rfd/rfdv2ch5-eng.html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3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9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7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hoto-grou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3581400"/>
            <a:ext cx="9144000" cy="3505200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3919538" y="385763"/>
            <a:ext cx="4691062" cy="2509837"/>
            <a:chOff x="3919537" y="386320"/>
            <a:chExt cx="4691063" cy="2509280"/>
          </a:xfrm>
        </p:grpSpPr>
        <p:pic>
          <p:nvPicPr>
            <p:cNvPr id="6" name="Picture 11" descr="CEWD_logo_4c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9537" y="386320"/>
              <a:ext cx="4691063" cy="19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cewd tagline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2329" y="2550820"/>
              <a:ext cx="4603239" cy="344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 userDrawn="1"/>
        </p:nvSpPr>
        <p:spPr>
          <a:xfrm>
            <a:off x="0" y="3429000"/>
            <a:ext cx="9144000" cy="1524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>
            <a:stCxn id="9" idx="0"/>
          </p:cNvCxnSpPr>
          <p:nvPr userDrawn="1"/>
        </p:nvCxnSpPr>
        <p:spPr>
          <a:xfrm rot="16200000" flipH="1">
            <a:off x="38101" y="1714500"/>
            <a:ext cx="3429000" cy="31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9" idx="1"/>
          </p:cNvCxnSpPr>
          <p:nvPr userDrawn="1"/>
        </p:nvCxnSpPr>
        <p:spPr>
          <a:xfrm rot="10800000" flipH="1">
            <a:off x="0" y="1752600"/>
            <a:ext cx="35814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86200"/>
            <a:ext cx="8686800" cy="12192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Layou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5867400"/>
            <a:ext cx="8229600" cy="1588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CEWD_logo_4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0"/>
            <a:ext cx="14589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woosh_side.jpg"/>
          <p:cNvPicPr>
            <a:picLocks/>
          </p:cNvPicPr>
          <p:nvPr userDrawn="1"/>
        </p:nvPicPr>
        <p:blipFill>
          <a:blip r:embed="rId3" cstate="print"/>
          <a:srcRect l="12292" t="2193" b="1315"/>
          <a:stretch>
            <a:fillRect/>
          </a:stretch>
        </p:blipFill>
        <p:spPr bwMode="auto">
          <a:xfrm>
            <a:off x="0" y="0"/>
            <a:ext cx="1087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ewd taglin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6324600"/>
            <a:ext cx="21939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609600" y="1295400"/>
            <a:ext cx="8077200" cy="1588"/>
          </a:xfrm>
          <a:prstGeom prst="line">
            <a:avLst/>
          </a:prstGeom>
          <a:ln w="254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114800"/>
          </a:xfrm>
        </p:spPr>
        <p:txBody>
          <a:bodyPr/>
          <a:lstStyle>
            <a:lvl1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2pPr>
            <a:lvl3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3pPr>
            <a:lvl4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192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defRPr sz="4400" b="1">
                <a:solidFill>
                  <a:srgbClr val="0073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79A"/>
                </a:solidFill>
              </a:defRPr>
            </a:lvl1pPr>
          </a:lstStyle>
          <a:p>
            <a:pPr>
              <a:defRPr/>
            </a:pPr>
            <a:fld id="{9532D47F-584C-4101-83AB-51540DE3D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eople.jpg"/>
          <p:cNvPicPr>
            <a:picLocks noChangeAspect="1"/>
          </p:cNvPicPr>
          <p:nvPr userDrawn="1"/>
        </p:nvPicPr>
        <p:blipFill>
          <a:blip r:embed="rId2" cstate="print"/>
          <a:srcRect b="1538"/>
          <a:stretch>
            <a:fillRect/>
          </a:stretch>
        </p:blipFill>
        <p:spPr bwMode="auto">
          <a:xfrm>
            <a:off x="3967163" y="1981200"/>
            <a:ext cx="51768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woosh_side.jpg"/>
          <p:cNvPicPr>
            <a:picLocks/>
          </p:cNvPicPr>
          <p:nvPr userDrawn="1"/>
        </p:nvPicPr>
        <p:blipFill>
          <a:blip r:embed="rId3" cstate="print"/>
          <a:srcRect l="12292" t="2193" b="1315"/>
          <a:stretch>
            <a:fillRect/>
          </a:stretch>
        </p:blipFill>
        <p:spPr bwMode="auto">
          <a:xfrm>
            <a:off x="0" y="0"/>
            <a:ext cx="1087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609600" y="1295400"/>
            <a:ext cx="8077200" cy="1588"/>
          </a:xfrm>
          <a:prstGeom prst="line">
            <a:avLst/>
          </a:prstGeom>
          <a:ln w="254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114800"/>
          </a:xfrm>
        </p:spPr>
        <p:txBody>
          <a:bodyPr/>
          <a:lstStyle>
            <a:lvl1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2pPr>
            <a:lvl3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3pPr>
            <a:lvl4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192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defRPr sz="4400" b="1">
                <a:solidFill>
                  <a:srgbClr val="0073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79A"/>
                </a:solidFill>
              </a:defRPr>
            </a:lvl1pPr>
          </a:lstStyle>
          <a:p>
            <a:pPr>
              <a:defRPr/>
            </a:pPr>
            <a:fld id="{5CC55E92-1186-4F7A-9B2F-A92377228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llage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006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29000"/>
            <a:ext cx="9144000" cy="1524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D51B08-627E-4E5D-A403-BB2611DAC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 noChangeAspect="1"/>
          </p:cNvGrpSpPr>
          <p:nvPr userDrawn="1"/>
        </p:nvGrpSpPr>
        <p:grpSpPr bwMode="auto">
          <a:xfrm>
            <a:off x="381000" y="762000"/>
            <a:ext cx="3565525" cy="1908175"/>
            <a:chOff x="3581400" y="304800"/>
            <a:chExt cx="4843505" cy="2590800"/>
          </a:xfrm>
        </p:grpSpPr>
        <p:pic>
          <p:nvPicPr>
            <p:cNvPr id="3" name="Picture 11" descr="CEWD_logo_4c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0" y="304800"/>
              <a:ext cx="4843505" cy="2020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2" descr="cewd tagline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15258" y="2539619"/>
              <a:ext cx="4752827" cy="355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4"/>
          <p:cNvSpPr/>
          <p:nvPr userDrawn="1"/>
        </p:nvSpPr>
        <p:spPr>
          <a:xfrm>
            <a:off x="4343400" y="-76200"/>
            <a:ext cx="4800600" cy="6934200"/>
          </a:xfrm>
          <a:prstGeom prst="rect">
            <a:avLst/>
          </a:prstGeom>
          <a:solidFill>
            <a:srgbClr val="006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0" y="1143000"/>
            <a:ext cx="4419600" cy="4554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2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more information, contact:</a:t>
            </a:r>
          </a:p>
          <a:p>
            <a:pPr>
              <a:defRPr/>
            </a:pPr>
            <a:r>
              <a:rPr lang="en-US" sz="2200" b="1" dirty="0">
                <a:solidFill>
                  <a:schemeClr val="bg1"/>
                </a:solidFill>
              </a:rPr>
              <a:t>Name</a:t>
            </a:r>
          </a:p>
          <a:p>
            <a:pPr>
              <a:spcAft>
                <a:spcPts val="1800"/>
              </a:spcAft>
              <a:defRPr/>
            </a:pPr>
            <a:r>
              <a:rPr lang="en-US" sz="2200" dirty="0">
                <a:solidFill>
                  <a:schemeClr val="bg1"/>
                </a:solidFill>
              </a:rPr>
              <a:t>Title</a:t>
            </a:r>
          </a:p>
          <a:p>
            <a:pPr>
              <a:spcAft>
                <a:spcPts val="600"/>
              </a:spcAft>
              <a:defRPr/>
            </a:pPr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Center for Energy </a:t>
            </a:r>
            <a:br>
              <a:rPr lang="en-US" sz="22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Workforce Development</a:t>
            </a:r>
          </a:p>
          <a:p>
            <a:pPr>
              <a:defRPr/>
            </a:pPr>
            <a:r>
              <a:rPr lang="en-US" sz="2200" dirty="0">
                <a:solidFill>
                  <a:schemeClr val="bg1"/>
                </a:solidFill>
              </a:rPr>
              <a:t>701 Pennsylvania Ave., N.W.</a:t>
            </a:r>
          </a:p>
          <a:p>
            <a:pPr>
              <a:spcAft>
                <a:spcPts val="600"/>
              </a:spcAft>
              <a:defRPr/>
            </a:pPr>
            <a:r>
              <a:rPr lang="en-US" sz="2200" dirty="0">
                <a:solidFill>
                  <a:schemeClr val="bg1"/>
                </a:solidFill>
              </a:rPr>
              <a:t>Washington, D.C. 20004-2696</a:t>
            </a:r>
          </a:p>
          <a:p>
            <a:pPr>
              <a:spcAft>
                <a:spcPts val="1800"/>
              </a:spcAft>
              <a:defRPr/>
            </a:pPr>
            <a:r>
              <a:rPr lang="en-US" sz="2200" dirty="0">
                <a:solidFill>
                  <a:schemeClr val="bg1"/>
                </a:solidFill>
              </a:rPr>
              <a:t>xxx-xxx-xxx</a:t>
            </a:r>
          </a:p>
          <a:p>
            <a:pPr>
              <a:spcAft>
                <a:spcPts val="600"/>
              </a:spcAft>
              <a:defRPr/>
            </a:pPr>
            <a:r>
              <a:rPr lang="en-US" sz="2200" b="1" dirty="0">
                <a:solidFill>
                  <a:schemeClr val="bg1"/>
                </a:solidFill>
              </a:rPr>
              <a:t>www.cewd.org</a:t>
            </a:r>
          </a:p>
          <a:p>
            <a:pPr>
              <a:defRPr/>
            </a:pP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1" descr="peopl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3902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00679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4A82"/>
                </a:solidFill>
                <a:latin typeface="+mn-lt"/>
              </a:defRPr>
            </a:lvl1pPr>
          </a:lstStyle>
          <a:p>
            <a:pPr>
              <a:defRPr/>
            </a:pPr>
            <a:fld id="{B49E7FA8-E28D-445F-896F-96C2C0946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hf hdr="0" ftr="0" dt="0"/>
  <p:txStyles>
    <p:titleStyle>
      <a:lvl1pPr marL="349250" indent="-11113" algn="l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349250" indent="-11113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2pPr>
      <a:lvl3pPr marL="349250" indent="-11113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3pPr>
      <a:lvl4pPr marL="349250" indent="-11113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4pPr>
      <a:lvl5pPr marL="349250" indent="-11113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0B848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48200"/>
            <a:ext cx="8686800" cy="12192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Locating Gas Structures </a:t>
            </a:r>
            <a:br>
              <a:rPr lang="en-US" sz="6000" dirty="0" smtClean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757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online course </a:t>
            </a:r>
            <a:r>
              <a:rPr lang="en-US" dirty="0" smtClean="0"/>
              <a:t>content.</a:t>
            </a:r>
            <a:endParaRPr lang="en-US" dirty="0"/>
          </a:p>
          <a:p>
            <a:r>
              <a:rPr lang="en-US"/>
              <a:t>Review </a:t>
            </a:r>
            <a:r>
              <a:rPr lang="en-US" smtClean="0"/>
              <a:t>questions.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Participate in discussions, demonstrations, and hands-on activities that will enable you to</a:t>
            </a:r>
            <a:r>
              <a:rPr lang="en-US" dirty="0" smtClean="0"/>
              <a:t>: </a:t>
            </a:r>
          </a:p>
          <a:p>
            <a:pPr lvl="1"/>
            <a:r>
              <a:rPr lang="en-US" sz="2000" dirty="0"/>
              <a:t>Conduct locate procedures through multiple </a:t>
            </a:r>
            <a:r>
              <a:rPr lang="en-US" sz="2000" dirty="0" smtClean="0"/>
              <a:t>methods.</a:t>
            </a:r>
            <a:endParaRPr lang="en-US" sz="2000" dirty="0"/>
          </a:p>
          <a:p>
            <a:pPr lvl="1"/>
            <a:r>
              <a:rPr lang="en-US" sz="2000" dirty="0"/>
              <a:t>Identify appropriate line markers and the characteristics which must comply with federal safety guidelines.</a:t>
            </a:r>
          </a:p>
          <a:p>
            <a:pPr lvl="1"/>
            <a:r>
              <a:rPr lang="en-US" sz="2000" dirty="0"/>
              <a:t>Interpret map and survey data, alignment drawings, and locating equipment to locate and then mark a pipeline.</a:t>
            </a:r>
          </a:p>
          <a:p>
            <a:pPr lvl="1"/>
            <a:r>
              <a:rPr lang="en-US" sz="2000" dirty="0"/>
              <a:t>Explain the safety procedures and PPE requirements that must be followed when handling buried facilities.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Objectives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600200"/>
            <a:ext cx="6705600" cy="4267200"/>
          </a:xfrm>
        </p:spPr>
        <p:txBody>
          <a:bodyPr numCol="1">
            <a:normAutofit fontScale="92500" lnSpcReduction="10000"/>
          </a:bodyPr>
          <a:lstStyle/>
          <a:p>
            <a:r>
              <a:rPr lang="en-US" dirty="0" smtClean="0"/>
              <a:t>The excavator’s responsibilities</a:t>
            </a:r>
          </a:p>
          <a:p>
            <a:pPr lvl="1"/>
            <a:r>
              <a:rPr lang="en-US" sz="2600" dirty="0" smtClean="0"/>
              <a:t>Inspect and locate interference.</a:t>
            </a:r>
          </a:p>
          <a:p>
            <a:pPr lvl="1"/>
            <a:r>
              <a:rPr lang="en-US" sz="2600" dirty="0" smtClean="0"/>
              <a:t>Locate metallic and </a:t>
            </a:r>
          </a:p>
          <a:p>
            <a:pPr marL="457200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non-metallic facilities.</a:t>
            </a:r>
          </a:p>
          <a:p>
            <a:pPr lvl="1"/>
            <a:r>
              <a:rPr lang="en-US" sz="2600" dirty="0" smtClean="0"/>
              <a:t>Using triangulation </a:t>
            </a:r>
          </a:p>
          <a:p>
            <a:pPr marL="457200" lvl="1" indent="0">
              <a:buNone/>
            </a:pPr>
            <a:r>
              <a:rPr lang="en-US" sz="2600" dirty="0" smtClean="0"/>
              <a:t>    to determine facility depth.</a:t>
            </a:r>
          </a:p>
          <a:p>
            <a:pPr lvl="1"/>
            <a:r>
              <a:rPr lang="en-US" sz="2600" dirty="0" smtClean="0"/>
              <a:t>Identifying and marking a </a:t>
            </a:r>
          </a:p>
          <a:p>
            <a:pPr marL="457200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tolerance zone.</a:t>
            </a:r>
          </a:p>
          <a:p>
            <a:pPr lvl="1"/>
            <a:r>
              <a:rPr lang="en-US" sz="2600" dirty="0" smtClean="0"/>
              <a:t>Direct connect method of </a:t>
            </a:r>
          </a:p>
          <a:p>
            <a:pPr marL="457200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secure signals.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Locating Gas Structures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28289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4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114800"/>
          </a:xfrm>
        </p:spPr>
        <p:txBody>
          <a:bodyPr numCol="1">
            <a:normAutofit/>
          </a:bodyPr>
          <a:lstStyle/>
          <a:p>
            <a:r>
              <a:rPr lang="en-US" sz="2800" dirty="0" smtClean="0"/>
              <a:t>Electronic Markers locating</a:t>
            </a:r>
          </a:p>
          <a:p>
            <a:r>
              <a:rPr lang="en-US" sz="2800" dirty="0" smtClean="0"/>
              <a:t>Measurement locating</a:t>
            </a:r>
          </a:p>
          <a:p>
            <a:r>
              <a:rPr lang="en-US" sz="2800" dirty="0" smtClean="0"/>
              <a:t>Acoustic locating</a:t>
            </a:r>
          </a:p>
          <a:p>
            <a:r>
              <a:rPr lang="en-US" sz="2800" dirty="0" smtClean="0"/>
              <a:t>Locating with Ground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Penetrating Radar (GPR)</a:t>
            </a:r>
          </a:p>
          <a:p>
            <a:r>
              <a:rPr lang="en-US" sz="2800" dirty="0" smtClean="0"/>
              <a:t>Inductive locating</a:t>
            </a:r>
          </a:p>
          <a:p>
            <a:r>
              <a:rPr lang="en-US" sz="2800" dirty="0" smtClean="0"/>
              <a:t>Conductive locating</a:t>
            </a:r>
          </a:p>
          <a:p>
            <a:r>
              <a:rPr lang="en-US" sz="2800" dirty="0" smtClean="0"/>
              <a:t>Activity Worksheet #1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Locating Gas Structures, </a:t>
            </a:r>
            <a:br>
              <a:rPr lang="en-US" dirty="0" smtClean="0"/>
            </a:br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311185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3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600200"/>
            <a:ext cx="7543800" cy="4114800"/>
          </a:xfrm>
        </p:spPr>
        <p:txBody>
          <a:bodyPr numCol="1">
            <a:normAutofit fontScale="85000" lnSpcReduction="20000"/>
          </a:bodyPr>
          <a:lstStyle/>
          <a:p>
            <a:r>
              <a:rPr lang="en-US" dirty="0" smtClean="0"/>
              <a:t>Above ground markers</a:t>
            </a:r>
          </a:p>
          <a:p>
            <a:r>
              <a:rPr lang="en-US" dirty="0" smtClean="0"/>
              <a:t>Aerial markers</a:t>
            </a:r>
          </a:p>
          <a:p>
            <a:r>
              <a:rPr lang="en-US" dirty="0" smtClean="0"/>
              <a:t>Vent markers </a:t>
            </a:r>
          </a:p>
          <a:p>
            <a:r>
              <a:rPr lang="en-US" dirty="0" smtClean="0"/>
              <a:t>Transmission pipeline  markers</a:t>
            </a:r>
          </a:p>
          <a:p>
            <a:r>
              <a:rPr lang="en-US" dirty="0" smtClean="0"/>
              <a:t>Comply with:</a:t>
            </a:r>
          </a:p>
          <a:p>
            <a:pPr lvl="1"/>
            <a:r>
              <a:rPr lang="en-US" dirty="0" smtClean="0"/>
              <a:t>Federal regulations.</a:t>
            </a:r>
          </a:p>
          <a:p>
            <a:pPr lvl="1"/>
            <a:r>
              <a:rPr lang="en-US" dirty="0" smtClean="0"/>
              <a:t>International color codes.</a:t>
            </a:r>
          </a:p>
          <a:p>
            <a:pPr lvl="1"/>
            <a:r>
              <a:rPr lang="en-US" dirty="0" smtClean="0"/>
              <a:t>Identifying gas or liquid</a:t>
            </a:r>
            <a:br>
              <a:rPr lang="en-US" dirty="0" smtClean="0"/>
            </a:br>
            <a:r>
              <a:rPr lang="en-US" dirty="0" smtClean="0"/>
              <a:t>transported by the pipeline.</a:t>
            </a:r>
          </a:p>
          <a:p>
            <a:pPr lvl="1"/>
            <a:r>
              <a:rPr lang="en-US" dirty="0" smtClean="0"/>
              <a:t>24/7 contact telephone number.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 Marker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3295650"/>
            <a:ext cx="26003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3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600200"/>
            <a:ext cx="7696200" cy="4191000"/>
          </a:xfrm>
        </p:spPr>
        <p:txBody>
          <a:bodyPr numCol="1">
            <a:normAutofit/>
          </a:bodyPr>
          <a:lstStyle/>
          <a:p>
            <a:r>
              <a:rPr lang="en-US" sz="2400" dirty="0" smtClean="0"/>
              <a:t>Identify right-of-way and easement on land surveys</a:t>
            </a:r>
          </a:p>
          <a:p>
            <a:r>
              <a:rPr lang="en-US" sz="2400" dirty="0" smtClean="0"/>
              <a:t>Correctly use maps, surveys, alignment drawings and locating equipment to locate and mark a pipeline</a:t>
            </a:r>
          </a:p>
          <a:p>
            <a:r>
              <a:rPr lang="en-US" sz="2400" dirty="0" smtClean="0"/>
              <a:t>Activity Worksheet #2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 Marker Requirements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71628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Occupational Safety and Health Administration (OSHA)</a:t>
            </a:r>
          </a:p>
          <a:p>
            <a:r>
              <a:rPr lang="en-US" sz="1800" dirty="0" smtClean="0"/>
              <a:t>Compressed Gas Association (CGA) </a:t>
            </a:r>
          </a:p>
          <a:p>
            <a:r>
              <a:rPr lang="en-US" sz="1800" dirty="0" smtClean="0"/>
              <a:t>US Department of Transportation (FHWA)</a:t>
            </a:r>
          </a:p>
          <a:p>
            <a:r>
              <a:rPr lang="en-US" sz="1800" dirty="0" smtClean="0"/>
              <a:t>Code of Federal Regulations:</a:t>
            </a:r>
          </a:p>
          <a:p>
            <a:pPr lvl="1"/>
            <a:r>
              <a:rPr lang="en-US" sz="1600" dirty="0"/>
              <a:t>§ </a:t>
            </a:r>
            <a:r>
              <a:rPr lang="en-US" sz="1600" dirty="0" smtClean="0"/>
              <a:t>192.321 </a:t>
            </a:r>
            <a:r>
              <a:rPr lang="en-US" sz="1600" dirty="0"/>
              <a:t>Installation of plastic pipe.</a:t>
            </a:r>
          </a:p>
          <a:p>
            <a:pPr lvl="1"/>
            <a:r>
              <a:rPr lang="en-US" sz="1600" dirty="0"/>
              <a:t>§ </a:t>
            </a:r>
            <a:r>
              <a:rPr lang="en-US" sz="1600" dirty="0" smtClean="0"/>
              <a:t>195.442 </a:t>
            </a:r>
            <a:r>
              <a:rPr lang="en-US" sz="1600" dirty="0"/>
              <a:t>Damage prevention program.</a:t>
            </a:r>
          </a:p>
          <a:p>
            <a:pPr lvl="1"/>
            <a:r>
              <a:rPr lang="en-US" sz="1600" dirty="0"/>
              <a:t>§192.614 Damage prevention </a:t>
            </a:r>
            <a:r>
              <a:rPr lang="en-US" sz="1600" dirty="0" smtClean="0"/>
              <a:t>program.</a:t>
            </a:r>
            <a:endParaRPr lang="en-US" sz="1600" dirty="0"/>
          </a:p>
          <a:p>
            <a:pPr lvl="1"/>
            <a:r>
              <a:rPr lang="en-US" sz="1600" dirty="0"/>
              <a:t>§198.37 State one-call damage prevention </a:t>
            </a:r>
            <a:r>
              <a:rPr lang="en-US" sz="1600" dirty="0" smtClean="0"/>
              <a:t>program.</a:t>
            </a:r>
            <a:endParaRPr lang="en-US" sz="1600" dirty="0"/>
          </a:p>
          <a:p>
            <a:pPr lvl="1"/>
            <a:r>
              <a:rPr lang="en-US" sz="1600" dirty="0"/>
              <a:t>§192.615 Emergency plans.</a:t>
            </a:r>
          </a:p>
          <a:p>
            <a:pPr lvl="1"/>
            <a:r>
              <a:rPr lang="en-US" sz="1600" dirty="0"/>
              <a:t>§198.39 Qualifications for operation of one-call notification systems. </a:t>
            </a:r>
          </a:p>
          <a:p>
            <a:pPr lvl="1"/>
            <a:r>
              <a:rPr lang="en-US" sz="1600" dirty="0"/>
              <a:t>§192.707 Line markers for mains and transmission lines. </a:t>
            </a:r>
          </a:p>
          <a:p>
            <a:pPr lvl="1"/>
            <a:r>
              <a:rPr lang="en-US" sz="1600" dirty="0"/>
              <a:t>§1926.652 Requirements for protective </a:t>
            </a:r>
            <a:r>
              <a:rPr lang="en-US" sz="1600" dirty="0" smtClean="0"/>
              <a:t>systems.</a:t>
            </a:r>
            <a:endParaRPr lang="en-US" sz="1600" dirty="0"/>
          </a:p>
          <a:p>
            <a:pPr lvl="1"/>
            <a:r>
              <a:rPr lang="en-US" sz="1600" dirty="0"/>
              <a:t>§195.410 Line </a:t>
            </a:r>
            <a:r>
              <a:rPr lang="en-US" sz="1600" dirty="0" smtClean="0"/>
              <a:t>markers.</a:t>
            </a:r>
            <a:r>
              <a:rPr lang="en-US" sz="800" dirty="0" smtClean="0"/>
              <a:t>.</a:t>
            </a:r>
            <a:endParaRPr lang="en-US" sz="800" dirty="0"/>
          </a:p>
          <a:p>
            <a:r>
              <a:rPr lang="en-US" sz="1200" dirty="0"/>
              <a:t> </a:t>
            </a:r>
          </a:p>
          <a:p>
            <a:pPr lvl="1"/>
            <a:r>
              <a:rPr lang="en-US" sz="1800" dirty="0" smtClean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Questions</a:t>
            </a:r>
          </a:p>
          <a:p>
            <a:r>
              <a:rPr lang="en-US" sz="4800" dirty="0" smtClean="0"/>
              <a:t>Comments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276601"/>
            <a:ext cx="323253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7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to 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to Use</Template>
  <TotalTime>161</TotalTime>
  <Words>360</Words>
  <Application>Microsoft Office PowerPoint</Application>
  <PresentationFormat>On-screen Show (4:3)</PresentationFormat>
  <Paragraphs>82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Template to Use</vt:lpstr>
      <vt:lpstr>Locating Gas Structures  </vt:lpstr>
      <vt:lpstr>Introduction</vt:lpstr>
      <vt:lpstr>Workshop Objectives </vt:lpstr>
      <vt:lpstr>Locating Gas Structures </vt:lpstr>
      <vt:lpstr>Locating Gas Structures,  Continued</vt:lpstr>
      <vt:lpstr>Line Marker Requirements</vt:lpstr>
      <vt:lpstr>Line Marker Requirements (cont.)</vt:lpstr>
      <vt:lpstr>Sources</vt:lpstr>
      <vt:lpstr>Open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Evelyn</dc:creator>
  <cp:lastModifiedBy>Dana</cp:lastModifiedBy>
  <cp:revision>35</cp:revision>
  <dcterms:created xsi:type="dcterms:W3CDTF">2013-07-26T18:01:53Z</dcterms:created>
  <dcterms:modified xsi:type="dcterms:W3CDTF">2013-09-10T14:40:12Z</dcterms:modified>
</cp:coreProperties>
</file>