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3" r:id="rId19"/>
    <p:sldId id="272" r:id="rId20"/>
    <p:sldId id="273" r:id="rId21"/>
    <p:sldId id="274" r:id="rId22"/>
    <p:sldId id="275" r:id="rId23"/>
    <p:sldId id="276" r:id="rId24"/>
    <p:sldId id="277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60" r:id="rId33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54B948"/>
    <a:srgbClr val="50B848"/>
    <a:srgbClr val="00679A"/>
    <a:srgbClr val="005596"/>
    <a:srgbClr val="8ED189"/>
    <a:srgbClr val="004A82"/>
    <a:srgbClr val="C1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10" y="696"/>
      </p:cViewPr>
      <p:guideLst>
        <p:guide orient="horz" pos="216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38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81244-532A-42A4-B125-5B46CB6FDB8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0A99AB53-13A2-41DF-A0EC-3E2774632571}">
      <dgm:prSet phldrT="[Text]"/>
      <dgm:spPr/>
      <dgm:t>
        <a:bodyPr/>
        <a:lstStyle/>
        <a:p>
          <a:r>
            <a:rPr lang="en-US" dirty="0" smtClean="0"/>
            <a:t>Community Outreach</a:t>
          </a:r>
          <a:endParaRPr lang="en-US" dirty="0"/>
        </a:p>
      </dgm:t>
    </dgm:pt>
    <dgm:pt modelId="{A6EF9CC0-16B6-45BB-BE6F-AA7D0D2A3BFC}" type="parTrans" cxnId="{F161A188-C7F2-49E5-A5FF-95C9EA5F1727}">
      <dgm:prSet/>
      <dgm:spPr/>
      <dgm:t>
        <a:bodyPr/>
        <a:lstStyle/>
        <a:p>
          <a:endParaRPr lang="en-US"/>
        </a:p>
      </dgm:t>
    </dgm:pt>
    <dgm:pt modelId="{1364C521-B314-4B19-A3F6-9DE1020817B3}" type="sibTrans" cxnId="{F161A188-C7F2-49E5-A5FF-95C9EA5F1727}">
      <dgm:prSet/>
      <dgm:spPr/>
      <dgm:t>
        <a:bodyPr/>
        <a:lstStyle/>
        <a:p>
          <a:endParaRPr lang="en-US"/>
        </a:p>
      </dgm:t>
    </dgm:pt>
    <dgm:pt modelId="{5C27BC4B-122C-4BED-916C-E10574F41593}">
      <dgm:prSet phldrT="[Text]"/>
      <dgm:spPr/>
      <dgm:t>
        <a:bodyPr/>
        <a:lstStyle/>
        <a:p>
          <a:r>
            <a:rPr lang="en-US" dirty="0" smtClean="0"/>
            <a:t>Education &amp; Awareness</a:t>
          </a:r>
          <a:endParaRPr lang="en-US" dirty="0"/>
        </a:p>
      </dgm:t>
    </dgm:pt>
    <dgm:pt modelId="{37B28FF1-5B6F-4AF4-B38A-E14803E482F8}" type="parTrans" cxnId="{761560BE-5CEE-4DA4-ADC4-3BB05D6299AD}">
      <dgm:prSet/>
      <dgm:spPr/>
      <dgm:t>
        <a:bodyPr/>
        <a:lstStyle/>
        <a:p>
          <a:endParaRPr lang="en-US"/>
        </a:p>
      </dgm:t>
    </dgm:pt>
    <dgm:pt modelId="{F954A704-D8A3-4732-AEB0-66ADDBD06362}" type="sibTrans" cxnId="{761560BE-5CEE-4DA4-ADC4-3BB05D6299AD}">
      <dgm:prSet/>
      <dgm:spPr/>
      <dgm:t>
        <a:bodyPr/>
        <a:lstStyle/>
        <a:p>
          <a:endParaRPr lang="en-US"/>
        </a:p>
      </dgm:t>
    </dgm:pt>
    <dgm:pt modelId="{0BA2A8EF-67CC-49FA-8E86-066A290483CF}">
      <dgm:prSet phldrT="[Text]"/>
      <dgm:spPr/>
      <dgm:t>
        <a:bodyPr/>
        <a:lstStyle/>
        <a:p>
          <a:r>
            <a:rPr lang="en-US" dirty="0" smtClean="0"/>
            <a:t>Recruiting</a:t>
          </a:r>
          <a:endParaRPr lang="en-US" dirty="0"/>
        </a:p>
      </dgm:t>
    </dgm:pt>
    <dgm:pt modelId="{3ED831AA-25C3-4F3A-88BC-12CEA437CC99}" type="parTrans" cxnId="{9000211B-42A9-4949-A029-5AFA80412B96}">
      <dgm:prSet/>
      <dgm:spPr/>
      <dgm:t>
        <a:bodyPr/>
        <a:lstStyle/>
        <a:p>
          <a:endParaRPr lang="en-US"/>
        </a:p>
      </dgm:t>
    </dgm:pt>
    <dgm:pt modelId="{DDE6F901-C436-4A29-8D8E-597C5B6C2550}" type="sibTrans" cxnId="{9000211B-42A9-4949-A029-5AFA80412B96}">
      <dgm:prSet/>
      <dgm:spPr/>
      <dgm:t>
        <a:bodyPr/>
        <a:lstStyle/>
        <a:p>
          <a:endParaRPr lang="en-US"/>
        </a:p>
      </dgm:t>
    </dgm:pt>
    <dgm:pt modelId="{E89645A6-2450-41C1-B1F6-CADA22958C1B}">
      <dgm:prSet phldrT="[Text]"/>
      <dgm:spPr/>
      <dgm:t>
        <a:bodyPr/>
        <a:lstStyle/>
        <a:p>
          <a:r>
            <a:rPr lang="en-US" dirty="0" smtClean="0"/>
            <a:t>Coats for Kids</a:t>
          </a:r>
          <a:endParaRPr lang="en-US" dirty="0"/>
        </a:p>
      </dgm:t>
    </dgm:pt>
    <dgm:pt modelId="{178C24F5-2BE1-487C-8E19-5EDB39EA41F0}" type="parTrans" cxnId="{D9E5E62C-DCD0-471A-A705-BC5D65C4CD49}">
      <dgm:prSet/>
      <dgm:spPr/>
    </dgm:pt>
    <dgm:pt modelId="{FEFEDF1A-A63C-4E4A-A9B2-3C749D2FDE0E}" type="sibTrans" cxnId="{D9E5E62C-DCD0-471A-A705-BC5D65C4CD49}">
      <dgm:prSet/>
      <dgm:spPr/>
    </dgm:pt>
    <dgm:pt modelId="{B33E5CB7-C489-4E34-8A52-A27BAF94360C}">
      <dgm:prSet phldrT="[Text]"/>
      <dgm:spPr/>
      <dgm:t>
        <a:bodyPr/>
        <a:lstStyle/>
        <a:p>
          <a:r>
            <a:rPr lang="en-US" dirty="0" smtClean="0"/>
            <a:t>Adopt a Family Bowl-A-Thon</a:t>
          </a:r>
          <a:endParaRPr lang="en-US" dirty="0"/>
        </a:p>
      </dgm:t>
    </dgm:pt>
    <dgm:pt modelId="{8D8B6002-52AB-4873-86A2-86FF6C22D2CF}" type="parTrans" cxnId="{1C5C0DD1-E19D-49CF-B57C-BEA3AE8A5698}">
      <dgm:prSet/>
      <dgm:spPr/>
    </dgm:pt>
    <dgm:pt modelId="{5790B4E3-9BA2-4F1C-A115-534107F5052B}" type="sibTrans" cxnId="{1C5C0DD1-E19D-49CF-B57C-BEA3AE8A5698}">
      <dgm:prSet/>
      <dgm:spPr/>
    </dgm:pt>
    <dgm:pt modelId="{57CCA930-52AF-481F-9EAC-A32A177296F8}">
      <dgm:prSet phldrT="[Text]"/>
      <dgm:spPr/>
      <dgm:t>
        <a:bodyPr/>
        <a:lstStyle/>
        <a:p>
          <a:r>
            <a:rPr lang="en-US" dirty="0" smtClean="0"/>
            <a:t>Back 2 School Drives</a:t>
          </a:r>
          <a:endParaRPr lang="en-US" dirty="0"/>
        </a:p>
      </dgm:t>
    </dgm:pt>
    <dgm:pt modelId="{7143F270-3434-4CD1-93D1-4B572E9F9BF8}" type="parTrans" cxnId="{80E54954-B3E5-4079-B5C9-6F88AE270AF9}">
      <dgm:prSet/>
      <dgm:spPr/>
    </dgm:pt>
    <dgm:pt modelId="{43F8A5D4-C0A9-4486-97F3-5C3698EE8F9E}" type="sibTrans" cxnId="{80E54954-B3E5-4079-B5C9-6F88AE270AF9}">
      <dgm:prSet/>
      <dgm:spPr/>
    </dgm:pt>
    <dgm:pt modelId="{CF8B9E3E-2370-4420-B3D2-AC92EB8BC427}">
      <dgm:prSet phldrT="[Text]"/>
      <dgm:spPr/>
      <dgm:t>
        <a:bodyPr/>
        <a:lstStyle/>
        <a:p>
          <a:r>
            <a:rPr lang="en-US" dirty="0" smtClean="0"/>
            <a:t>Tutoring Programs</a:t>
          </a:r>
          <a:endParaRPr lang="en-US" dirty="0"/>
        </a:p>
      </dgm:t>
    </dgm:pt>
    <dgm:pt modelId="{13B38F1B-FF3E-4BF7-8C4A-A6EA5E646E42}" type="parTrans" cxnId="{BBCB46AB-B661-4BBC-B4C0-E0F6C437566F}">
      <dgm:prSet/>
      <dgm:spPr/>
    </dgm:pt>
    <dgm:pt modelId="{62CCE8E9-3A8C-4D5E-BAB2-6E601AC220D8}" type="sibTrans" cxnId="{BBCB46AB-B661-4BBC-B4C0-E0F6C437566F}">
      <dgm:prSet/>
      <dgm:spPr/>
    </dgm:pt>
    <dgm:pt modelId="{050AEDD4-32A6-4715-948E-FCF27D37B2EE}">
      <dgm:prSet phldrT="[Text]"/>
      <dgm:spPr/>
      <dgm:t>
        <a:bodyPr/>
        <a:lstStyle/>
        <a:p>
          <a:r>
            <a:rPr lang="en-US" dirty="0" smtClean="0"/>
            <a:t>Youth Energy Academy</a:t>
          </a:r>
          <a:endParaRPr lang="en-US" dirty="0"/>
        </a:p>
      </dgm:t>
    </dgm:pt>
    <dgm:pt modelId="{98F60361-69D4-4462-9A63-3F434DFF86DD}" type="parTrans" cxnId="{654380EC-F3DB-4302-BB33-FA8709E50054}">
      <dgm:prSet/>
      <dgm:spPr/>
    </dgm:pt>
    <dgm:pt modelId="{B5F6B289-677C-4323-A919-4C23F6CC727C}" type="sibTrans" cxnId="{654380EC-F3DB-4302-BB33-FA8709E50054}">
      <dgm:prSet/>
      <dgm:spPr/>
    </dgm:pt>
    <dgm:pt modelId="{60232443-36C4-40D5-BFE3-61CA6EB68344}">
      <dgm:prSet phldrT="[Text]"/>
      <dgm:spPr/>
      <dgm:t>
        <a:bodyPr/>
        <a:lstStyle/>
        <a:p>
          <a:r>
            <a:rPr lang="en-US" dirty="0" smtClean="0"/>
            <a:t>Annual Scholarship Banquets</a:t>
          </a:r>
          <a:endParaRPr lang="en-US" dirty="0"/>
        </a:p>
      </dgm:t>
    </dgm:pt>
    <dgm:pt modelId="{B0510962-DC89-48FB-A305-97F99F8FA9F1}" type="parTrans" cxnId="{C11F9905-CEFD-4C70-9EC4-E55D98F39657}">
      <dgm:prSet/>
      <dgm:spPr/>
    </dgm:pt>
    <dgm:pt modelId="{9E876E87-3600-40A5-BCA6-11E60296D960}" type="sibTrans" cxnId="{C11F9905-CEFD-4C70-9EC4-E55D98F39657}">
      <dgm:prSet/>
      <dgm:spPr/>
    </dgm:pt>
    <dgm:pt modelId="{A6C75478-DEC8-46FB-89DA-1076979A32D8}">
      <dgm:prSet phldrT="[Text]"/>
      <dgm:spPr/>
      <dgm:t>
        <a:bodyPr/>
        <a:lstStyle/>
        <a:p>
          <a:r>
            <a:rPr lang="en-US" dirty="0" smtClean="0"/>
            <a:t>College Recruiting Ambassadors</a:t>
          </a:r>
          <a:endParaRPr lang="en-US" dirty="0"/>
        </a:p>
      </dgm:t>
    </dgm:pt>
    <dgm:pt modelId="{B2F98735-1E92-40C5-B871-97507E090527}" type="parTrans" cxnId="{B9625E28-3911-4524-A1E9-D78C5B86B3BD}">
      <dgm:prSet/>
      <dgm:spPr/>
    </dgm:pt>
    <dgm:pt modelId="{E52D9E1D-5C1C-4932-BCB7-A3E25372D36A}" type="sibTrans" cxnId="{B9625E28-3911-4524-A1E9-D78C5B86B3BD}">
      <dgm:prSet/>
      <dgm:spPr/>
    </dgm:pt>
    <dgm:pt modelId="{C602A65F-B4D5-4D83-BDDA-7A26081F16DD}" type="pres">
      <dgm:prSet presAssocID="{C4D81244-532A-42A4-B125-5B46CB6FDB8D}" presName="Name0" presStyleCnt="0">
        <dgm:presLayoutVars>
          <dgm:dir/>
          <dgm:animLvl val="lvl"/>
          <dgm:resizeHandles val="exact"/>
        </dgm:presLayoutVars>
      </dgm:prSet>
      <dgm:spPr/>
    </dgm:pt>
    <dgm:pt modelId="{528D023D-25FD-4673-961C-7FB5A71401EB}" type="pres">
      <dgm:prSet presAssocID="{C4D81244-532A-42A4-B125-5B46CB6FDB8D}" presName="tSp" presStyleCnt="0"/>
      <dgm:spPr/>
    </dgm:pt>
    <dgm:pt modelId="{40052F7A-F0BC-4CA1-BED4-DB5DB5B36C6D}" type="pres">
      <dgm:prSet presAssocID="{C4D81244-532A-42A4-B125-5B46CB6FDB8D}" presName="bSp" presStyleCnt="0"/>
      <dgm:spPr/>
    </dgm:pt>
    <dgm:pt modelId="{21B88822-9B72-4649-B763-980FE2280EDB}" type="pres">
      <dgm:prSet presAssocID="{C4D81244-532A-42A4-B125-5B46CB6FDB8D}" presName="process" presStyleCnt="0"/>
      <dgm:spPr/>
    </dgm:pt>
    <dgm:pt modelId="{4653B783-2451-413F-A151-5EA437EA597C}" type="pres">
      <dgm:prSet presAssocID="{0A99AB53-13A2-41DF-A0EC-3E2774632571}" presName="composite1" presStyleCnt="0"/>
      <dgm:spPr/>
    </dgm:pt>
    <dgm:pt modelId="{7EA2942E-7098-4F0A-94F0-C9FD899DBB5D}" type="pres">
      <dgm:prSet presAssocID="{0A99AB53-13A2-41DF-A0EC-3E2774632571}" presName="dummyNode1" presStyleLbl="node1" presStyleIdx="0" presStyleCnt="3"/>
      <dgm:spPr/>
    </dgm:pt>
    <dgm:pt modelId="{F160F03E-76BA-4ECD-B51D-682C02B2A257}" type="pres">
      <dgm:prSet presAssocID="{0A99AB53-13A2-41DF-A0EC-3E277463257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FCC25-C8DC-43EB-96E7-721E837C9C17}" type="pres">
      <dgm:prSet presAssocID="{0A99AB53-13A2-41DF-A0EC-3E277463257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EACF0-0BD3-4343-A005-BCD3ED182106}" type="pres">
      <dgm:prSet presAssocID="{0A99AB53-13A2-41DF-A0EC-3E277463257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06985-A51D-41CE-B5AE-42CA48ED2918}" type="pres">
      <dgm:prSet presAssocID="{0A99AB53-13A2-41DF-A0EC-3E2774632571}" presName="connSite1" presStyleCnt="0"/>
      <dgm:spPr/>
    </dgm:pt>
    <dgm:pt modelId="{0779DA7A-9530-483B-BF27-2ED6066EFC9B}" type="pres">
      <dgm:prSet presAssocID="{1364C521-B314-4B19-A3F6-9DE1020817B3}" presName="Name9" presStyleLbl="sibTrans2D1" presStyleIdx="0" presStyleCnt="2"/>
      <dgm:spPr/>
      <dgm:t>
        <a:bodyPr/>
        <a:lstStyle/>
        <a:p>
          <a:endParaRPr lang="en-US"/>
        </a:p>
      </dgm:t>
    </dgm:pt>
    <dgm:pt modelId="{9B049A12-FB3B-4402-9EE5-DD0EBC4BFFCF}" type="pres">
      <dgm:prSet presAssocID="{5C27BC4B-122C-4BED-916C-E10574F41593}" presName="composite2" presStyleCnt="0"/>
      <dgm:spPr/>
    </dgm:pt>
    <dgm:pt modelId="{F62BCC2B-85C2-4635-9276-ED9533A9BB54}" type="pres">
      <dgm:prSet presAssocID="{5C27BC4B-122C-4BED-916C-E10574F41593}" presName="dummyNode2" presStyleLbl="node1" presStyleIdx="0" presStyleCnt="3"/>
      <dgm:spPr/>
    </dgm:pt>
    <dgm:pt modelId="{CB7005D8-767E-4AC6-867F-5806A370833A}" type="pres">
      <dgm:prSet presAssocID="{5C27BC4B-122C-4BED-916C-E10574F415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CA92A-E805-4147-AE06-21FE8F7CE9C5}" type="pres">
      <dgm:prSet presAssocID="{5C27BC4B-122C-4BED-916C-E10574F415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939C7-D1E0-4AEF-9311-9EFB61A4000C}" type="pres">
      <dgm:prSet presAssocID="{5C27BC4B-122C-4BED-916C-E10574F415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6AB57-E69A-49F8-9255-B7F7965AAD26}" type="pres">
      <dgm:prSet presAssocID="{5C27BC4B-122C-4BED-916C-E10574F41593}" presName="connSite2" presStyleCnt="0"/>
      <dgm:spPr/>
    </dgm:pt>
    <dgm:pt modelId="{CE279090-409C-46E6-A5EB-CEB97C9A148E}" type="pres">
      <dgm:prSet presAssocID="{F954A704-D8A3-4732-AEB0-66ADDBD06362}" presName="Name18" presStyleLbl="sibTrans2D1" presStyleIdx="1" presStyleCnt="2"/>
      <dgm:spPr/>
      <dgm:t>
        <a:bodyPr/>
        <a:lstStyle/>
        <a:p>
          <a:endParaRPr lang="en-US"/>
        </a:p>
      </dgm:t>
    </dgm:pt>
    <dgm:pt modelId="{C606B1DC-FF36-478D-8899-BAF295A493DC}" type="pres">
      <dgm:prSet presAssocID="{0BA2A8EF-67CC-49FA-8E86-066A290483CF}" presName="composite1" presStyleCnt="0"/>
      <dgm:spPr/>
    </dgm:pt>
    <dgm:pt modelId="{38604D5C-8927-490B-913A-1CAC1EBF257D}" type="pres">
      <dgm:prSet presAssocID="{0BA2A8EF-67CC-49FA-8E86-066A290483CF}" presName="dummyNode1" presStyleLbl="node1" presStyleIdx="1" presStyleCnt="3"/>
      <dgm:spPr/>
    </dgm:pt>
    <dgm:pt modelId="{37F49BE1-D09F-43D4-A6C4-9836380B4A9A}" type="pres">
      <dgm:prSet presAssocID="{0BA2A8EF-67CC-49FA-8E86-066A290483C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9FC11-9F62-49BC-8E77-6A940A6E10A8}" type="pres">
      <dgm:prSet presAssocID="{0BA2A8EF-67CC-49FA-8E86-066A290483C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7A835-B3B2-4202-8319-E960A9EC4D95}" type="pres">
      <dgm:prSet presAssocID="{0BA2A8EF-67CC-49FA-8E86-066A290483C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7D792-F9BB-41FF-942E-7B01094AB380}" type="pres">
      <dgm:prSet presAssocID="{0BA2A8EF-67CC-49FA-8E86-066A290483CF}" presName="connSite1" presStyleCnt="0"/>
      <dgm:spPr/>
    </dgm:pt>
  </dgm:ptLst>
  <dgm:cxnLst>
    <dgm:cxn modelId="{9000211B-42A9-4949-A029-5AFA80412B96}" srcId="{C4D81244-532A-42A4-B125-5B46CB6FDB8D}" destId="{0BA2A8EF-67CC-49FA-8E86-066A290483CF}" srcOrd="2" destOrd="0" parTransId="{3ED831AA-25C3-4F3A-88BC-12CEA437CC99}" sibTransId="{DDE6F901-C436-4A29-8D8E-597C5B6C2550}"/>
    <dgm:cxn modelId="{20A35EDB-6D3D-46AA-8EEB-EB097E56E232}" type="presOf" srcId="{A6C75478-DEC8-46FB-89DA-1076979A32D8}" destId="{37F49BE1-D09F-43D4-A6C4-9836380B4A9A}" srcOrd="0" destOrd="0" presId="urn:microsoft.com/office/officeart/2005/8/layout/hProcess4"/>
    <dgm:cxn modelId="{D711FAEB-1967-4E69-9E95-18B17F6523B5}" type="presOf" srcId="{E89645A6-2450-41C1-B1F6-CADA22958C1B}" destId="{F160F03E-76BA-4ECD-B51D-682C02B2A257}" srcOrd="0" destOrd="0" presId="urn:microsoft.com/office/officeart/2005/8/layout/hProcess4"/>
    <dgm:cxn modelId="{FAF22790-720D-4DF7-88FC-32AB92A25E51}" type="presOf" srcId="{A6C75478-DEC8-46FB-89DA-1076979A32D8}" destId="{E499FC11-9F62-49BC-8E77-6A940A6E10A8}" srcOrd="1" destOrd="0" presId="urn:microsoft.com/office/officeart/2005/8/layout/hProcess4"/>
    <dgm:cxn modelId="{761560BE-5CEE-4DA4-ADC4-3BB05D6299AD}" srcId="{C4D81244-532A-42A4-B125-5B46CB6FDB8D}" destId="{5C27BC4B-122C-4BED-916C-E10574F41593}" srcOrd="1" destOrd="0" parTransId="{37B28FF1-5B6F-4AF4-B38A-E14803E482F8}" sibTransId="{F954A704-D8A3-4732-AEB0-66ADDBD06362}"/>
    <dgm:cxn modelId="{6DFE59AD-DD50-4213-9A15-E870736FF919}" type="presOf" srcId="{0BA2A8EF-67CC-49FA-8E86-066A290483CF}" destId="{06C7A835-B3B2-4202-8319-E960A9EC4D95}" srcOrd="0" destOrd="0" presId="urn:microsoft.com/office/officeart/2005/8/layout/hProcess4"/>
    <dgm:cxn modelId="{BBCB46AB-B661-4BBC-B4C0-E0F6C437566F}" srcId="{5C27BC4B-122C-4BED-916C-E10574F41593}" destId="{CF8B9E3E-2370-4420-B3D2-AC92EB8BC427}" srcOrd="0" destOrd="0" parTransId="{13B38F1B-FF3E-4BF7-8C4A-A6EA5E646E42}" sibTransId="{62CCE8E9-3A8C-4D5E-BAB2-6E601AC220D8}"/>
    <dgm:cxn modelId="{6D6F60E9-ED5F-405F-9FF6-E1103062E2E3}" type="presOf" srcId="{B33E5CB7-C489-4E34-8A52-A27BAF94360C}" destId="{DD5FCC25-C8DC-43EB-96E7-721E837C9C17}" srcOrd="1" destOrd="1" presId="urn:microsoft.com/office/officeart/2005/8/layout/hProcess4"/>
    <dgm:cxn modelId="{FF71FB4C-8CDA-440B-AD09-7C353A37AF50}" type="presOf" srcId="{C4D81244-532A-42A4-B125-5B46CB6FDB8D}" destId="{C602A65F-B4D5-4D83-BDDA-7A26081F16DD}" srcOrd="0" destOrd="0" presId="urn:microsoft.com/office/officeart/2005/8/layout/hProcess4"/>
    <dgm:cxn modelId="{654380EC-F3DB-4302-BB33-FA8709E50054}" srcId="{5C27BC4B-122C-4BED-916C-E10574F41593}" destId="{050AEDD4-32A6-4715-948E-FCF27D37B2EE}" srcOrd="1" destOrd="0" parTransId="{98F60361-69D4-4462-9A63-3F434DFF86DD}" sibTransId="{B5F6B289-677C-4323-A919-4C23F6CC727C}"/>
    <dgm:cxn modelId="{FFA4D42B-12B2-41EE-BDE0-F59151148CD8}" type="presOf" srcId="{57CCA930-52AF-481F-9EAC-A32A177296F8}" destId="{F160F03E-76BA-4ECD-B51D-682C02B2A257}" srcOrd="0" destOrd="2" presId="urn:microsoft.com/office/officeart/2005/8/layout/hProcess4"/>
    <dgm:cxn modelId="{9B28506C-C56B-4252-85D2-310CADB8C2F1}" type="presOf" srcId="{CF8B9E3E-2370-4420-B3D2-AC92EB8BC427}" destId="{C80CA92A-E805-4147-AE06-21FE8F7CE9C5}" srcOrd="1" destOrd="0" presId="urn:microsoft.com/office/officeart/2005/8/layout/hProcess4"/>
    <dgm:cxn modelId="{AEC17C41-B469-4805-B6B2-3AE3ACF2A87B}" type="presOf" srcId="{60232443-36C4-40D5-BFE3-61CA6EB68344}" destId="{37F49BE1-D09F-43D4-A6C4-9836380B4A9A}" srcOrd="0" destOrd="1" presId="urn:microsoft.com/office/officeart/2005/8/layout/hProcess4"/>
    <dgm:cxn modelId="{0ADD4A91-FF7E-4118-85CD-BCEF70989BBF}" type="presOf" srcId="{1364C521-B314-4B19-A3F6-9DE1020817B3}" destId="{0779DA7A-9530-483B-BF27-2ED6066EFC9B}" srcOrd="0" destOrd="0" presId="urn:microsoft.com/office/officeart/2005/8/layout/hProcess4"/>
    <dgm:cxn modelId="{F161A188-C7F2-49E5-A5FF-95C9EA5F1727}" srcId="{C4D81244-532A-42A4-B125-5B46CB6FDB8D}" destId="{0A99AB53-13A2-41DF-A0EC-3E2774632571}" srcOrd="0" destOrd="0" parTransId="{A6EF9CC0-16B6-45BB-BE6F-AA7D0D2A3BFC}" sibTransId="{1364C521-B314-4B19-A3F6-9DE1020817B3}"/>
    <dgm:cxn modelId="{70BA0B1E-25CB-4879-BBEF-1DBA92F41026}" type="presOf" srcId="{57CCA930-52AF-481F-9EAC-A32A177296F8}" destId="{DD5FCC25-C8DC-43EB-96E7-721E837C9C17}" srcOrd="1" destOrd="2" presId="urn:microsoft.com/office/officeart/2005/8/layout/hProcess4"/>
    <dgm:cxn modelId="{1FD35C27-18D8-4512-A342-25F00972010D}" type="presOf" srcId="{E89645A6-2450-41C1-B1F6-CADA22958C1B}" destId="{DD5FCC25-C8DC-43EB-96E7-721E837C9C17}" srcOrd="1" destOrd="0" presId="urn:microsoft.com/office/officeart/2005/8/layout/hProcess4"/>
    <dgm:cxn modelId="{D0768BAD-32D5-4938-8C6C-2682AA557E89}" type="presOf" srcId="{050AEDD4-32A6-4715-948E-FCF27D37B2EE}" destId="{C80CA92A-E805-4147-AE06-21FE8F7CE9C5}" srcOrd="1" destOrd="1" presId="urn:microsoft.com/office/officeart/2005/8/layout/hProcess4"/>
    <dgm:cxn modelId="{26F4833E-D08E-4A24-8BD4-1D093D2E7DA3}" type="presOf" srcId="{CF8B9E3E-2370-4420-B3D2-AC92EB8BC427}" destId="{CB7005D8-767E-4AC6-867F-5806A370833A}" srcOrd="0" destOrd="0" presId="urn:microsoft.com/office/officeart/2005/8/layout/hProcess4"/>
    <dgm:cxn modelId="{1754541A-1085-4B79-A351-A5D03CC4816D}" type="presOf" srcId="{5C27BC4B-122C-4BED-916C-E10574F41593}" destId="{B13939C7-D1E0-4AEF-9311-9EFB61A4000C}" srcOrd="0" destOrd="0" presId="urn:microsoft.com/office/officeart/2005/8/layout/hProcess4"/>
    <dgm:cxn modelId="{1C5C0DD1-E19D-49CF-B57C-BEA3AE8A5698}" srcId="{0A99AB53-13A2-41DF-A0EC-3E2774632571}" destId="{B33E5CB7-C489-4E34-8A52-A27BAF94360C}" srcOrd="1" destOrd="0" parTransId="{8D8B6002-52AB-4873-86A2-86FF6C22D2CF}" sibTransId="{5790B4E3-9BA2-4F1C-A115-534107F5052B}"/>
    <dgm:cxn modelId="{80E54954-B3E5-4079-B5C9-6F88AE270AF9}" srcId="{0A99AB53-13A2-41DF-A0EC-3E2774632571}" destId="{57CCA930-52AF-481F-9EAC-A32A177296F8}" srcOrd="2" destOrd="0" parTransId="{7143F270-3434-4CD1-93D1-4B572E9F9BF8}" sibTransId="{43F8A5D4-C0A9-4486-97F3-5C3698EE8F9E}"/>
    <dgm:cxn modelId="{C11F9905-CEFD-4C70-9EC4-E55D98F39657}" srcId="{0BA2A8EF-67CC-49FA-8E86-066A290483CF}" destId="{60232443-36C4-40D5-BFE3-61CA6EB68344}" srcOrd="1" destOrd="0" parTransId="{B0510962-DC89-48FB-A305-97F99F8FA9F1}" sibTransId="{9E876E87-3600-40A5-BCA6-11E60296D960}"/>
    <dgm:cxn modelId="{B9625E28-3911-4524-A1E9-D78C5B86B3BD}" srcId="{0BA2A8EF-67CC-49FA-8E86-066A290483CF}" destId="{A6C75478-DEC8-46FB-89DA-1076979A32D8}" srcOrd="0" destOrd="0" parTransId="{B2F98735-1E92-40C5-B871-97507E090527}" sibTransId="{E52D9E1D-5C1C-4932-BCB7-A3E25372D36A}"/>
    <dgm:cxn modelId="{6D92FA52-D103-41CC-B66D-4F2C18C4B1A9}" type="presOf" srcId="{0A99AB53-13A2-41DF-A0EC-3E2774632571}" destId="{2FDEACF0-0BD3-4343-A005-BCD3ED182106}" srcOrd="0" destOrd="0" presId="urn:microsoft.com/office/officeart/2005/8/layout/hProcess4"/>
    <dgm:cxn modelId="{30CEAA8B-A390-4DD6-A48F-0A78C36A230C}" type="presOf" srcId="{B33E5CB7-C489-4E34-8A52-A27BAF94360C}" destId="{F160F03E-76BA-4ECD-B51D-682C02B2A257}" srcOrd="0" destOrd="1" presId="urn:microsoft.com/office/officeart/2005/8/layout/hProcess4"/>
    <dgm:cxn modelId="{D9E5E62C-DCD0-471A-A705-BC5D65C4CD49}" srcId="{0A99AB53-13A2-41DF-A0EC-3E2774632571}" destId="{E89645A6-2450-41C1-B1F6-CADA22958C1B}" srcOrd="0" destOrd="0" parTransId="{178C24F5-2BE1-487C-8E19-5EDB39EA41F0}" sibTransId="{FEFEDF1A-A63C-4E4A-A9B2-3C749D2FDE0E}"/>
    <dgm:cxn modelId="{F8075BCC-E29E-4C6C-B5B8-4118F8D08EB6}" type="presOf" srcId="{60232443-36C4-40D5-BFE3-61CA6EB68344}" destId="{E499FC11-9F62-49BC-8E77-6A940A6E10A8}" srcOrd="1" destOrd="1" presId="urn:microsoft.com/office/officeart/2005/8/layout/hProcess4"/>
    <dgm:cxn modelId="{3414B733-3C05-48CF-8BB8-6EDFB7B11904}" type="presOf" srcId="{050AEDD4-32A6-4715-948E-FCF27D37B2EE}" destId="{CB7005D8-767E-4AC6-867F-5806A370833A}" srcOrd="0" destOrd="1" presId="urn:microsoft.com/office/officeart/2005/8/layout/hProcess4"/>
    <dgm:cxn modelId="{D6D94DA7-DAF8-4B56-9E6C-6B8D89ADCAC4}" type="presOf" srcId="{F954A704-D8A3-4732-AEB0-66ADDBD06362}" destId="{CE279090-409C-46E6-A5EB-CEB97C9A148E}" srcOrd="0" destOrd="0" presId="urn:microsoft.com/office/officeart/2005/8/layout/hProcess4"/>
    <dgm:cxn modelId="{0F2696D5-EE7F-4419-B36B-1DFAFFD640C9}" type="presParOf" srcId="{C602A65F-B4D5-4D83-BDDA-7A26081F16DD}" destId="{528D023D-25FD-4673-961C-7FB5A71401EB}" srcOrd="0" destOrd="0" presId="urn:microsoft.com/office/officeart/2005/8/layout/hProcess4"/>
    <dgm:cxn modelId="{3353C836-A0F8-4DA2-A0C1-79199910E2CA}" type="presParOf" srcId="{C602A65F-B4D5-4D83-BDDA-7A26081F16DD}" destId="{40052F7A-F0BC-4CA1-BED4-DB5DB5B36C6D}" srcOrd="1" destOrd="0" presId="urn:microsoft.com/office/officeart/2005/8/layout/hProcess4"/>
    <dgm:cxn modelId="{9323691D-9120-489F-8060-471A957D44FF}" type="presParOf" srcId="{C602A65F-B4D5-4D83-BDDA-7A26081F16DD}" destId="{21B88822-9B72-4649-B763-980FE2280EDB}" srcOrd="2" destOrd="0" presId="urn:microsoft.com/office/officeart/2005/8/layout/hProcess4"/>
    <dgm:cxn modelId="{0896F505-3B5F-4950-9691-DA63C1D2E33D}" type="presParOf" srcId="{21B88822-9B72-4649-B763-980FE2280EDB}" destId="{4653B783-2451-413F-A151-5EA437EA597C}" srcOrd="0" destOrd="0" presId="urn:microsoft.com/office/officeart/2005/8/layout/hProcess4"/>
    <dgm:cxn modelId="{1699B66B-37E9-46B0-A972-9128FDE69103}" type="presParOf" srcId="{4653B783-2451-413F-A151-5EA437EA597C}" destId="{7EA2942E-7098-4F0A-94F0-C9FD899DBB5D}" srcOrd="0" destOrd="0" presId="urn:microsoft.com/office/officeart/2005/8/layout/hProcess4"/>
    <dgm:cxn modelId="{338BB6AA-CC9E-4A00-A106-B5BBCD14BC26}" type="presParOf" srcId="{4653B783-2451-413F-A151-5EA437EA597C}" destId="{F160F03E-76BA-4ECD-B51D-682C02B2A257}" srcOrd="1" destOrd="0" presId="urn:microsoft.com/office/officeart/2005/8/layout/hProcess4"/>
    <dgm:cxn modelId="{8EB703FD-59F6-4882-BB76-256B2C423462}" type="presParOf" srcId="{4653B783-2451-413F-A151-5EA437EA597C}" destId="{DD5FCC25-C8DC-43EB-96E7-721E837C9C17}" srcOrd="2" destOrd="0" presId="urn:microsoft.com/office/officeart/2005/8/layout/hProcess4"/>
    <dgm:cxn modelId="{B3851D1D-4A9F-49D2-9F7B-6E25F4035E8F}" type="presParOf" srcId="{4653B783-2451-413F-A151-5EA437EA597C}" destId="{2FDEACF0-0BD3-4343-A005-BCD3ED182106}" srcOrd="3" destOrd="0" presId="urn:microsoft.com/office/officeart/2005/8/layout/hProcess4"/>
    <dgm:cxn modelId="{0EA305D2-730E-4B6C-A9EA-EEE7D9FFBE03}" type="presParOf" srcId="{4653B783-2451-413F-A151-5EA437EA597C}" destId="{E8306985-A51D-41CE-B5AE-42CA48ED2918}" srcOrd="4" destOrd="0" presId="urn:microsoft.com/office/officeart/2005/8/layout/hProcess4"/>
    <dgm:cxn modelId="{8715A85E-FC51-4ECC-960A-59068D5A51EF}" type="presParOf" srcId="{21B88822-9B72-4649-B763-980FE2280EDB}" destId="{0779DA7A-9530-483B-BF27-2ED6066EFC9B}" srcOrd="1" destOrd="0" presId="urn:microsoft.com/office/officeart/2005/8/layout/hProcess4"/>
    <dgm:cxn modelId="{3B0D4336-B8A5-4B08-A040-35E942FFD156}" type="presParOf" srcId="{21B88822-9B72-4649-B763-980FE2280EDB}" destId="{9B049A12-FB3B-4402-9EE5-DD0EBC4BFFCF}" srcOrd="2" destOrd="0" presId="urn:microsoft.com/office/officeart/2005/8/layout/hProcess4"/>
    <dgm:cxn modelId="{EDA43D14-F91B-4C16-AD80-818AAB02181B}" type="presParOf" srcId="{9B049A12-FB3B-4402-9EE5-DD0EBC4BFFCF}" destId="{F62BCC2B-85C2-4635-9276-ED9533A9BB54}" srcOrd="0" destOrd="0" presId="urn:microsoft.com/office/officeart/2005/8/layout/hProcess4"/>
    <dgm:cxn modelId="{8726EE50-B641-4B81-B6D1-4941AF2FD65B}" type="presParOf" srcId="{9B049A12-FB3B-4402-9EE5-DD0EBC4BFFCF}" destId="{CB7005D8-767E-4AC6-867F-5806A370833A}" srcOrd="1" destOrd="0" presId="urn:microsoft.com/office/officeart/2005/8/layout/hProcess4"/>
    <dgm:cxn modelId="{293F90E2-63B5-4224-A0A3-6DF409692D64}" type="presParOf" srcId="{9B049A12-FB3B-4402-9EE5-DD0EBC4BFFCF}" destId="{C80CA92A-E805-4147-AE06-21FE8F7CE9C5}" srcOrd="2" destOrd="0" presId="urn:microsoft.com/office/officeart/2005/8/layout/hProcess4"/>
    <dgm:cxn modelId="{39248D8A-8955-48CC-82E0-C8E7BABF04D0}" type="presParOf" srcId="{9B049A12-FB3B-4402-9EE5-DD0EBC4BFFCF}" destId="{B13939C7-D1E0-4AEF-9311-9EFB61A4000C}" srcOrd="3" destOrd="0" presId="urn:microsoft.com/office/officeart/2005/8/layout/hProcess4"/>
    <dgm:cxn modelId="{F75FD337-1AE1-46EE-8E9A-B0163480AAE3}" type="presParOf" srcId="{9B049A12-FB3B-4402-9EE5-DD0EBC4BFFCF}" destId="{F4A6AB57-E69A-49F8-9255-B7F7965AAD26}" srcOrd="4" destOrd="0" presId="urn:microsoft.com/office/officeart/2005/8/layout/hProcess4"/>
    <dgm:cxn modelId="{7911C6B5-C36A-4B13-BB13-7C75733CF968}" type="presParOf" srcId="{21B88822-9B72-4649-B763-980FE2280EDB}" destId="{CE279090-409C-46E6-A5EB-CEB97C9A148E}" srcOrd="3" destOrd="0" presId="urn:microsoft.com/office/officeart/2005/8/layout/hProcess4"/>
    <dgm:cxn modelId="{AB082CE1-BCC2-49BD-9B03-8CB793971696}" type="presParOf" srcId="{21B88822-9B72-4649-B763-980FE2280EDB}" destId="{C606B1DC-FF36-478D-8899-BAF295A493DC}" srcOrd="4" destOrd="0" presId="urn:microsoft.com/office/officeart/2005/8/layout/hProcess4"/>
    <dgm:cxn modelId="{D917BBCF-10D4-465C-A7D5-574FE13D3F5C}" type="presParOf" srcId="{C606B1DC-FF36-478D-8899-BAF295A493DC}" destId="{38604D5C-8927-490B-913A-1CAC1EBF257D}" srcOrd="0" destOrd="0" presId="urn:microsoft.com/office/officeart/2005/8/layout/hProcess4"/>
    <dgm:cxn modelId="{8BCD4DBD-D48F-4682-A644-5D06FC358FC1}" type="presParOf" srcId="{C606B1DC-FF36-478D-8899-BAF295A493DC}" destId="{37F49BE1-D09F-43D4-A6C4-9836380B4A9A}" srcOrd="1" destOrd="0" presId="urn:microsoft.com/office/officeart/2005/8/layout/hProcess4"/>
    <dgm:cxn modelId="{1FAB8365-86AE-42BE-8C8F-5E2705082185}" type="presParOf" srcId="{C606B1DC-FF36-478D-8899-BAF295A493DC}" destId="{E499FC11-9F62-49BC-8E77-6A940A6E10A8}" srcOrd="2" destOrd="0" presId="urn:microsoft.com/office/officeart/2005/8/layout/hProcess4"/>
    <dgm:cxn modelId="{ECA989DB-8924-4816-9FD3-914B7A70DD88}" type="presParOf" srcId="{C606B1DC-FF36-478D-8899-BAF295A493DC}" destId="{06C7A835-B3B2-4202-8319-E960A9EC4D95}" srcOrd="3" destOrd="0" presId="urn:microsoft.com/office/officeart/2005/8/layout/hProcess4"/>
    <dgm:cxn modelId="{F0F828E9-AB0D-4EC7-8698-52C7D0A2C5BA}" type="presParOf" srcId="{C606B1DC-FF36-478D-8899-BAF295A493DC}" destId="{15B7D792-F9BB-41FF-942E-7B01094AB38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0F03E-76BA-4ECD-B51D-682C02B2A257}">
      <dsp:nvSpPr>
        <dsp:cNvPr id="0" name=""/>
        <dsp:cNvSpPr/>
      </dsp:nvSpPr>
      <dsp:spPr>
        <a:xfrm>
          <a:off x="2939" y="1203840"/>
          <a:ext cx="2069760" cy="1707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Coats for Kids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Adopt a Family Bowl-A-Thon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Back 2 School Drives</a:t>
          </a:r>
          <a:endParaRPr lang="en-US" sz="1600" kern="1200" dirty="0"/>
        </a:p>
      </dsp:txBody>
      <dsp:txXfrm>
        <a:off x="42225" y="1243126"/>
        <a:ext cx="1991188" cy="1262736"/>
      </dsp:txXfrm>
    </dsp:sp>
    <dsp:sp modelId="{0779DA7A-9530-483B-BF27-2ED6066EFC9B}">
      <dsp:nvSpPr>
        <dsp:cNvPr id="0" name=""/>
        <dsp:cNvSpPr/>
      </dsp:nvSpPr>
      <dsp:spPr>
        <a:xfrm>
          <a:off x="1173199" y="1635953"/>
          <a:ext cx="2244846" cy="2244846"/>
        </a:xfrm>
        <a:prstGeom prst="leftCircularArrow">
          <a:avLst>
            <a:gd name="adj1" fmla="val 2988"/>
            <a:gd name="adj2" fmla="val 366212"/>
            <a:gd name="adj3" fmla="val 2141723"/>
            <a:gd name="adj4" fmla="val 9024489"/>
            <a:gd name="adj5" fmla="val 34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EACF0-0BD3-4343-A005-BCD3ED182106}">
      <dsp:nvSpPr>
        <dsp:cNvPr id="0" name=""/>
        <dsp:cNvSpPr/>
      </dsp:nvSpPr>
      <dsp:spPr>
        <a:xfrm>
          <a:off x="462886" y="2545148"/>
          <a:ext cx="1839787" cy="731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Community Outreach</a:t>
          </a:r>
          <a:endParaRPr lang="en-US" sz="2200" kern="1200" dirty="0"/>
        </a:p>
      </dsp:txBody>
      <dsp:txXfrm>
        <a:off x="484314" y="2566576"/>
        <a:ext cx="1796931" cy="688766"/>
      </dsp:txXfrm>
    </dsp:sp>
    <dsp:sp modelId="{CB7005D8-767E-4AC6-867F-5806A370833A}">
      <dsp:nvSpPr>
        <dsp:cNvPr id="0" name=""/>
        <dsp:cNvSpPr/>
      </dsp:nvSpPr>
      <dsp:spPr>
        <a:xfrm>
          <a:off x="2622033" y="1203840"/>
          <a:ext cx="2069760" cy="1707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Tutoring Programs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Youth Energy Academy</a:t>
          </a:r>
          <a:endParaRPr lang="en-US" sz="1600" kern="1200" dirty="0"/>
        </a:p>
      </dsp:txBody>
      <dsp:txXfrm>
        <a:off x="2661319" y="1608937"/>
        <a:ext cx="1991188" cy="1262736"/>
      </dsp:txXfrm>
    </dsp:sp>
    <dsp:sp modelId="{CE279090-409C-46E6-A5EB-CEB97C9A148E}">
      <dsp:nvSpPr>
        <dsp:cNvPr id="0" name=""/>
        <dsp:cNvSpPr/>
      </dsp:nvSpPr>
      <dsp:spPr>
        <a:xfrm>
          <a:off x="3775044" y="167065"/>
          <a:ext cx="2509315" cy="2509315"/>
        </a:xfrm>
        <a:prstGeom prst="circularArrow">
          <a:avLst>
            <a:gd name="adj1" fmla="val 2673"/>
            <a:gd name="adj2" fmla="val 325210"/>
            <a:gd name="adj3" fmla="val 19499279"/>
            <a:gd name="adj4" fmla="val 12575511"/>
            <a:gd name="adj5" fmla="val 31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939C7-D1E0-4AEF-9311-9EFB61A4000C}">
      <dsp:nvSpPr>
        <dsp:cNvPr id="0" name=""/>
        <dsp:cNvSpPr/>
      </dsp:nvSpPr>
      <dsp:spPr>
        <a:xfrm>
          <a:off x="3081979" y="838028"/>
          <a:ext cx="1839787" cy="731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Education &amp; Awareness</a:t>
          </a:r>
          <a:endParaRPr lang="en-US" sz="2200" kern="1200" dirty="0"/>
        </a:p>
      </dsp:txBody>
      <dsp:txXfrm>
        <a:off x="3103407" y="859456"/>
        <a:ext cx="1796931" cy="688766"/>
      </dsp:txXfrm>
    </dsp:sp>
    <dsp:sp modelId="{37F49BE1-D09F-43D4-A6C4-9836380B4A9A}">
      <dsp:nvSpPr>
        <dsp:cNvPr id="0" name=""/>
        <dsp:cNvSpPr/>
      </dsp:nvSpPr>
      <dsp:spPr>
        <a:xfrm>
          <a:off x="5241126" y="1203840"/>
          <a:ext cx="2069760" cy="1707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College Recruiting Ambassadors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Annual Scholarship Banquets</a:t>
          </a:r>
          <a:endParaRPr lang="en-US" sz="1600" kern="1200" dirty="0"/>
        </a:p>
      </dsp:txBody>
      <dsp:txXfrm>
        <a:off x="5280412" y="1243126"/>
        <a:ext cx="1991188" cy="1262736"/>
      </dsp:txXfrm>
    </dsp:sp>
    <dsp:sp modelId="{06C7A835-B3B2-4202-8319-E960A9EC4D95}">
      <dsp:nvSpPr>
        <dsp:cNvPr id="0" name=""/>
        <dsp:cNvSpPr/>
      </dsp:nvSpPr>
      <dsp:spPr>
        <a:xfrm>
          <a:off x="5701072" y="2545148"/>
          <a:ext cx="1839787" cy="731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Recruiting</a:t>
          </a:r>
          <a:endParaRPr lang="en-US" sz="2200" kern="1200" dirty="0"/>
        </a:p>
      </dsp:txBody>
      <dsp:txXfrm>
        <a:off x="5722500" y="2566576"/>
        <a:ext cx="1796931" cy="68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154DCED2-14B9-42F5-89BC-2EA209980D76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6FC5C2AE-DE08-4C79-9B33-825D716FE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3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BD3460F2-4330-429C-9623-15C9128DE4E8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6ABCFEA-14AE-4E1F-8048-9BF24C44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19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-grou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3581400"/>
            <a:ext cx="9144000" cy="3505200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919538" y="385763"/>
            <a:ext cx="4691062" cy="2509837"/>
            <a:chOff x="3919537" y="386320"/>
            <a:chExt cx="4691063" cy="2509280"/>
          </a:xfrm>
        </p:grpSpPr>
        <p:pic>
          <p:nvPicPr>
            <p:cNvPr id="6" name="Picture 11" descr="CEWD_logo_4c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7" y="386320"/>
              <a:ext cx="4691063" cy="19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cewd tagline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329" y="2550820"/>
              <a:ext cx="4603239" cy="34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9" idx="0"/>
          </p:cNvCxnSpPr>
          <p:nvPr userDrawn="1"/>
        </p:nvCxnSpPr>
        <p:spPr>
          <a:xfrm rot="16200000" flipH="1">
            <a:off x="38101" y="1714500"/>
            <a:ext cx="34290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 userDrawn="1"/>
        </p:nvCxnSpPr>
        <p:spPr>
          <a:xfrm rot="10800000" flipH="1">
            <a:off x="0" y="1752600"/>
            <a:ext cx="3581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5867400"/>
            <a:ext cx="8229600" cy="1588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WD_logo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0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ewd tagli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2193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9532D47F-584C-4101-83AB-51540DE3D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ople.jpg"/>
          <p:cNvPicPr>
            <a:picLocks noChangeAspect="1"/>
          </p:cNvPicPr>
          <p:nvPr userDrawn="1"/>
        </p:nvPicPr>
        <p:blipFill>
          <a:blip r:embed="rId2" cstate="print"/>
          <a:srcRect b="1538"/>
          <a:stretch>
            <a:fillRect/>
          </a:stretch>
        </p:blipFill>
        <p:spPr bwMode="auto">
          <a:xfrm>
            <a:off x="3967163" y="1981200"/>
            <a:ext cx="51768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rgbClr val="0073A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5CC55E92-1186-4F7A-9B2F-A9237722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llage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51B08-627E-4E5D-A403-BB2611DA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 userDrawn="1"/>
        </p:nvGrpSpPr>
        <p:grpSpPr bwMode="auto">
          <a:xfrm>
            <a:off x="381000" y="762000"/>
            <a:ext cx="3565525" cy="1908175"/>
            <a:chOff x="3581400" y="304800"/>
            <a:chExt cx="4843505" cy="2590800"/>
          </a:xfrm>
        </p:grpSpPr>
        <p:pic>
          <p:nvPicPr>
            <p:cNvPr id="3" name="Picture 11" descr="CEWD_logo_4c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"/>
              <a:ext cx="4843505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cewd tagline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5258" y="2539619"/>
              <a:ext cx="4752827" cy="35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4343400" y="-76200"/>
            <a:ext cx="4800600" cy="69342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peopl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90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67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A82"/>
                </a:solidFill>
                <a:latin typeface="+mn-lt"/>
              </a:defRPr>
            </a:lvl1pPr>
          </a:lstStyle>
          <a:p>
            <a:pPr>
              <a:defRPr/>
            </a:pPr>
            <a:fld id="{B49E7FA8-E28D-445F-896F-96C2C094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marL="349250" indent="-11113"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2pPr>
      <a:lvl3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3pPr>
      <a:lvl4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4pPr>
      <a:lvl5pPr marL="349250" indent="-11113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Wingdings" pitchFamily="2" charset="2"/>
        <a:buChar char="§"/>
        <a:defRPr sz="32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8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•"/>
        <a:defRPr sz="24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0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»"/>
        <a:defRPr sz="2000" kern="1200">
          <a:solidFill>
            <a:srgbClr val="00679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e@cewd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arisa.chambers@pseg.com" TargetMode="External"/><Relationship Id="rId5" Type="http://schemas.openxmlformats.org/officeDocument/2006/relationships/hyperlink" Target="mailto:jcisneros2@aep.com" TargetMode="External"/><Relationship Id="rId4" Type="http://schemas.openxmlformats.org/officeDocument/2006/relationships/hyperlink" Target="mailto:latonya.king@duke-energy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wd.org/workdevedu/solutionguides.asp" TargetMode="External"/><Relationship Id="rId2" Type="http://schemas.openxmlformats.org/officeDocument/2006/relationships/hyperlink" Target="http://www.askear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62400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Employee Resources Groups to Build a Diverse Workforce Pipeline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1, 2013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Duke Energy ERGs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434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Recently completed the Duke Energy and Progress Energy merger, and combined the Employee Resource Groups from both companies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We now have 5 Employee Resource Groups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Each ERG has a Steering Committee that consists of the Executive Sponsors, Chairs and Vice Chairs from each Chapter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And… there are 20 Chapters within the 5 ERGs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Each Chapter has an 8-person Officer Team and an Executive Sponsor</a:t>
            </a:r>
          </a:p>
          <a:p>
            <a:pPr lvl="1" eaLnBrk="1" hangingPunct="1"/>
            <a:r>
              <a:rPr lang="en-US" sz="2000" dirty="0" smtClean="0">
                <a:latin typeface="Arial" charset="0"/>
                <a:cs typeface="Arial" charset="0"/>
              </a:rPr>
              <a:t>Membership ranges from 150 – 700 employees, per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Duke Energy ERGs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24200" y="1371600"/>
            <a:ext cx="5181600" cy="581025"/>
            <a:chOff x="2819400" y="1447800"/>
            <a:chExt cx="5181600" cy="581025"/>
          </a:xfrm>
        </p:grpSpPr>
        <p:pic>
          <p:nvPicPr>
            <p:cNvPr id="1026" name="Picture 2" descr="https://portal.duke-energy.com/OurCompany/EmployeeResourceGroups/AAN/PublishingImages/A3%20Final%20Identifi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447800"/>
              <a:ext cx="3943350" cy="58102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533932" y="1553646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rgia" pitchFamily="18" charset="0"/>
                </a:rPr>
                <a:t>(5 Chapters)</a:t>
              </a:r>
              <a:endParaRPr lang="en-US" dirty="0"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2286000"/>
            <a:ext cx="4800818" cy="581025"/>
            <a:chOff x="1066582" y="2362200"/>
            <a:chExt cx="4800818" cy="581025"/>
          </a:xfrm>
        </p:grpSpPr>
        <p:pic>
          <p:nvPicPr>
            <p:cNvPr id="1028" name="Picture 4" descr="https://portal.duke-energy.com/OurCompany/EmployeeResourceGroups/BWN/PublishingImages/BWN-Logo-for-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582" y="2362200"/>
              <a:ext cx="3943350" cy="58102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400332" y="2468046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rgia" pitchFamily="18" charset="0"/>
                </a:rPr>
                <a:t>(6 Chapters)</a:t>
              </a:r>
              <a:endParaRPr lang="en-US" dirty="0">
                <a:latin typeface="Georgia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5800" y="3124200"/>
            <a:ext cx="3943350" cy="581025"/>
            <a:chOff x="4267200" y="3228975"/>
            <a:chExt cx="3943350" cy="581025"/>
          </a:xfrm>
        </p:grpSpPr>
        <p:pic>
          <p:nvPicPr>
            <p:cNvPr id="1034" name="Picture 10" descr="https://portal.duke-energy.com/OurCompany/EmployeeResourceGroups/N2D/PublishingImages/N2D-Logo-for-We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3228975"/>
              <a:ext cx="2724150" cy="5810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743482" y="333482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rgia" pitchFamily="18" charset="0"/>
                </a:rPr>
                <a:t>(3 Chapters)</a:t>
              </a:r>
              <a:endParaRPr lang="en-US" dirty="0">
                <a:latin typeface="Georgia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2600" y="4038600"/>
            <a:ext cx="5429468" cy="581025"/>
            <a:chOff x="1752600" y="4038600"/>
            <a:chExt cx="5429468" cy="581025"/>
          </a:xfrm>
        </p:grpSpPr>
        <p:pic>
          <p:nvPicPr>
            <p:cNvPr id="1030" name="Picture 6" descr="https://portal.duke-energy.com/OurCompany/EmployeeResourceGroups/DoIt/PublishingImages/DO-IT-Logo-for-W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4038600"/>
              <a:ext cx="3943350" cy="58102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715000" y="4144446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rgia" pitchFamily="18" charset="0"/>
                </a:rPr>
                <a:t>(2 Chapters)</a:t>
              </a:r>
              <a:endParaRPr lang="en-US" dirty="0">
                <a:latin typeface="Georgia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5057775"/>
            <a:ext cx="5181600" cy="581025"/>
            <a:chOff x="3276600" y="4981575"/>
            <a:chExt cx="5181600" cy="581025"/>
          </a:xfrm>
        </p:grpSpPr>
        <p:pic>
          <p:nvPicPr>
            <p:cNvPr id="1032" name="Picture 8" descr="https://portal.duke-energy.com/OurCompany/EmployeeResourceGroups/LED/PublishingImages/LED-Logo-for-W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4981575"/>
              <a:ext cx="3943350" cy="5810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991132" y="508742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rgia" pitchFamily="18" charset="0"/>
                </a:rPr>
                <a:t>(4 Chapters)</a:t>
              </a:r>
              <a:endParaRPr lang="en-US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ERG Operating Guidelines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Forming an ERG or Chapter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ERG Organizational Structure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Officer Succession Planning Process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Membership and Participation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Funding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Solicitation &amp; Distribution Policies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Supporting Company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Focus 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 descr="https://portal.duke-energy.com/OurCompany/EmployeeResourceGroups/AAN/PublishingImages/A3%20Final%20Identif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228600"/>
            <a:ext cx="5171607" cy="762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2813" t="23958" r="31250" b="11458"/>
          <a:stretch>
            <a:fillRect/>
          </a:stretch>
        </p:blipFill>
        <p:spPr bwMode="auto">
          <a:xfrm>
            <a:off x="4814977" y="1447800"/>
            <a:ext cx="356702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295400" y="1752600"/>
            <a:ext cx="3276600" cy="3352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Five Chapters: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Indiana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Cincinnati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Charlotte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Raleigh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environment of advocacy that supports Duke Energy’s effort to attract, develop, engage and retain African-American employees.</a:t>
            </a:r>
          </a:p>
        </p:txBody>
      </p:sp>
      <p:pic>
        <p:nvPicPr>
          <p:cNvPr id="9" name="Picture 2" descr="https://portal.duke-energy.com/OurCompany/EmployeeResourceGroups/AAN/PublishingImages/A3%20Final%20Identif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228600"/>
            <a:ext cx="5171607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1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419600"/>
          </a:xfrm>
        </p:spPr>
        <p:txBody>
          <a:bodyPr/>
          <a:lstStyle/>
          <a:p>
            <a:pPr marL="457200" indent="-457200"/>
            <a:r>
              <a:rPr lang="en-US" sz="2000" u="sng" dirty="0" smtClean="0"/>
              <a:t>Attract, Engage and Retain</a:t>
            </a:r>
            <a:r>
              <a:rPr lang="en-US" sz="2000" dirty="0" smtClean="0"/>
              <a:t>: Provide educational and recruitment support to attract, retain and engage African American talent.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u="sng" dirty="0" smtClean="0"/>
              <a:t>Professional Development</a:t>
            </a:r>
            <a:r>
              <a:rPr lang="en-US" sz="2000" dirty="0" smtClean="0"/>
              <a:t>: Offer professional and leadership development opportunities for A³ members.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u="sng" dirty="0" smtClean="0"/>
              <a:t>Community Outreach</a:t>
            </a:r>
            <a:r>
              <a:rPr lang="en-US" sz="2000" dirty="0" smtClean="0"/>
              <a:t>: Create a positive image of Duke Energy through community involvement.</a:t>
            </a:r>
          </a:p>
          <a:p>
            <a:pPr marL="457200" indent="-457200"/>
            <a:endParaRPr lang="en-US" sz="2000" dirty="0" smtClean="0"/>
          </a:p>
          <a:p>
            <a:pPr marL="457200" indent="-457200"/>
            <a:r>
              <a:rPr lang="en-US" sz="2000" u="sng" dirty="0" smtClean="0"/>
              <a:t>Education &amp; Awareness</a:t>
            </a:r>
            <a:r>
              <a:rPr lang="en-US" sz="2000" dirty="0" smtClean="0"/>
              <a:t>: Provide activities/events and promote African-American culture awareness throughout Duke Energy and the community.</a:t>
            </a:r>
          </a:p>
        </p:txBody>
      </p:sp>
      <p:pic>
        <p:nvPicPr>
          <p:cNvPr id="6" name="Picture 2" descr="https://portal.duke-energy.com/OurCompany/EmployeeResourceGroups/AAN/PublishingImages/A3%20Final%20Identif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228600"/>
            <a:ext cx="5171607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4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ERG used to build the workforce pipeline?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754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44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Continuously promote ERGs as a “resource” within the company </a:t>
            </a:r>
          </a:p>
          <a:p>
            <a:r>
              <a:rPr lang="en-US" sz="2800" dirty="0" smtClean="0"/>
              <a:t>Actively facilitate the partnership between the ERGs and functional areas</a:t>
            </a:r>
          </a:p>
          <a:p>
            <a:r>
              <a:rPr lang="en-US" sz="2800" dirty="0" smtClean="0"/>
              <a:t>Fully leverage Executive Sponsors as the “voice” and advocate for the ERGs</a:t>
            </a:r>
          </a:p>
          <a:p>
            <a:r>
              <a:rPr lang="en-US" sz="2800" dirty="0" smtClean="0"/>
              <a:t>Encourage collaboration across ERGs for best practice sharing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5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E98F51-8FF6-450C-8514-57C3B881706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6" descr="AEP_4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549" y="1143000"/>
            <a:ext cx="362090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3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679A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Background on ERGs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Started our ERG efforts 1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st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Qtr</a:t>
            </a:r>
            <a:r>
              <a:rPr lang="en-US" sz="2400" dirty="0" smtClean="0">
                <a:latin typeface="Arial" charset="0"/>
                <a:cs typeface="Arial" charset="0"/>
              </a:rPr>
              <a:t>, 2010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President &amp; CEO primary advocate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Coordinated out of the office of Workforce Diversity and Culture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Transitioned from Affinity Groups to ERGs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Use of technology for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CAAEA-A8F8-4D05-9E7E-F1368E9A954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What is an Employee Resource Group (ERG)?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Company-sponsored entities, </a:t>
            </a:r>
            <a:r>
              <a:rPr lang="en-US" dirty="0"/>
              <a:t>where members represent historically underrepresented </a:t>
            </a:r>
            <a:r>
              <a:rPr lang="en-US" dirty="0" smtClean="0"/>
              <a:t>populations</a:t>
            </a:r>
          </a:p>
          <a:p>
            <a:pPr eaLnBrk="1" hangingPunct="1"/>
            <a:r>
              <a:rPr lang="en-US" dirty="0" smtClean="0"/>
              <a:t>Commonly provide </a:t>
            </a:r>
            <a:r>
              <a:rPr lang="en-US" dirty="0"/>
              <a:t>business insights, solve business problems, build leadership skills, and act as “brand ambassadors” out in their </a:t>
            </a:r>
            <a:r>
              <a:rPr lang="en-US" dirty="0" smtClean="0"/>
              <a:t>communities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Exist in 90% of Fortune 500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679A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Type of ERGs in the Company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Asian-American Employee Partnership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Hispanic-American Employee Resource Group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African-American Employee Resource Group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Pride Partnership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Military Veteran Employee Resource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A33431-4A4B-411F-BF8D-6FE829B1F00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679A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Policies Regarding ERGs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Two key areas of focus:  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Resource to AEP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Principle of inclusion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Each ERG has at least two executive sponsors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Each ERG has a charter with goals targeting: 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Building awareness, respect and inclusiveness in the workplace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Strengthening communication between AEP's leaders and employees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Supporting the company’s efforts in community outreach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Sponsoring a variety of cultural, educational, developmental and business-focused events</a:t>
            </a:r>
          </a:p>
          <a:p>
            <a:pPr lvl="1" eaLnBrk="1" hangingPunct="1"/>
            <a:r>
              <a:rPr lang="en-US" sz="1600" dirty="0" smtClean="0">
                <a:latin typeface="Arial" charset="0"/>
                <a:cs typeface="Arial" charset="0"/>
              </a:rPr>
              <a:t>Enhancing AEP's desirability as a prospective employer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381B8C-DAB7-4DD8-94B9-18926C2B3DD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679A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Focus ERG: Military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Mission Statement: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Promote the roles and contributions of veterans and active-duty military employees, provide professional development and networking opportunities for our members and serve as a liaison between AEP and the veteran and military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EE769-5E30-4483-8D4B-DD3DDA6AA99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Newest ERG– First official meeting 01/10/2013</a:t>
            </a:r>
          </a:p>
          <a:p>
            <a:r>
              <a:rPr lang="en-US" smtClean="0">
                <a:latin typeface="Arial" charset="0"/>
                <a:cs typeface="Arial" charset="0"/>
              </a:rPr>
              <a:t>Utilize members at veteran recruitment job fairs</a:t>
            </a:r>
          </a:p>
          <a:p>
            <a:r>
              <a:rPr lang="en-US" smtClean="0">
                <a:latin typeface="Arial" charset="0"/>
                <a:cs typeface="Arial" charset="0"/>
              </a:rPr>
              <a:t>Help to identify new veteran recruitment sources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is the ERG used to build the workforce pipeline?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ADB11-DE67-4D39-B35A-E6240DBD01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Identify and recruit executive sponsors who are in positions of influence</a:t>
            </a:r>
          </a:p>
          <a:p>
            <a:r>
              <a:rPr lang="en-US" smtClean="0">
                <a:latin typeface="Arial" charset="0"/>
                <a:cs typeface="Arial" charset="0"/>
              </a:rPr>
              <a:t>Recommend two ERG co-chairs</a:t>
            </a:r>
          </a:p>
          <a:p>
            <a:r>
              <a:rPr lang="en-US" smtClean="0">
                <a:latin typeface="Arial" charset="0"/>
                <a:cs typeface="Arial" charset="0"/>
              </a:rPr>
              <a:t>Encourage and assist co-chairs to recruit for core team members</a:t>
            </a:r>
          </a:p>
          <a:p>
            <a:r>
              <a:rPr lang="en-US" smtClean="0">
                <a:latin typeface="Arial" charset="0"/>
                <a:cs typeface="Arial" charset="0"/>
              </a:rPr>
              <a:t>Charter is an important road map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00679A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F6D02-803A-490E-B61E-F203CBD51BA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8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CD38-CA76-464C-A842-C39829F2A04F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6705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PSEG</a:t>
            </a:r>
            <a:endParaRPr lang="en-US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Background on ERGs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PSEG currently has 10 ERGs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Several of the ERGs are chapters of national organizations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All ERGs are grassroots organizations – proposed and led by employees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Each ERG has an Executive Sponsor/Champion from the PSEG Executive Officer’s Group (direct reports to the CEO)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Type of ERGs in the Company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Adelante (Hispanic/Latino-focused ERG)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AABE (American Association of Blacks In </a:t>
            </a:r>
            <a:r>
              <a:rPr lang="en-US" sz="2000" dirty="0" smtClean="0">
                <a:latin typeface="Arial" charset="0"/>
                <a:cs typeface="Arial" charset="0"/>
              </a:rPr>
              <a:t>Energy)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err="1" smtClean="0">
                <a:latin typeface="Arial" charset="0"/>
                <a:cs typeface="Arial" charset="0"/>
              </a:rPr>
              <a:t>GaLA</a:t>
            </a:r>
            <a:r>
              <a:rPr lang="en-US" sz="2000" dirty="0" smtClean="0">
                <a:latin typeface="Arial" charset="0"/>
                <a:cs typeface="Arial" charset="0"/>
              </a:rPr>
              <a:t> (Gay and Lesbian Alliance)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Minority Interchange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NA-YGN (North American Young Generation in </a:t>
            </a:r>
            <a:r>
              <a:rPr lang="en-US" sz="2000" dirty="0" smtClean="0">
                <a:latin typeface="Arial" charset="0"/>
                <a:cs typeface="Arial" charset="0"/>
              </a:rPr>
              <a:t>Nuclear)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PSEG Nuclear Vets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PSEG Vets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TYPP (The Young Professionals of PSEG)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Women’s Network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WIN (Women in Nuclear)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Policies Regarding ERGs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ERGs are given a small budget each year to be allocated for company-sponsored events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ERGs are open to all PSEG employees and are not used to exclude any group or groups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ERGs receive strategic oversight from an Executive Sponsor, but fiscal and administrative oversight by the Diversity &amp;Inclusion Specialist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Focus ERG: Hispanic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PSEG’s ERG Adelante is focused on the Hispanic/Latino employee base and external community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Adelante has a service focus and is involved in a myriad of fundraising initiatives (sometimes in connection with external Hispanic/Latino organizations) to provide scholarships to deserving students in the community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formed by employees.</a:t>
            </a:r>
          </a:p>
          <a:p>
            <a:r>
              <a:rPr lang="en-US" dirty="0" smtClean="0"/>
              <a:t>They have a mission and specific goals.</a:t>
            </a:r>
          </a:p>
          <a:p>
            <a:r>
              <a:rPr lang="en-US" dirty="0" smtClean="0"/>
              <a:t>They have a focus on professional development.</a:t>
            </a:r>
          </a:p>
          <a:p>
            <a:r>
              <a:rPr lang="en-US" dirty="0" smtClean="0"/>
              <a:t>They participate in community service.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successful ERGs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01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PSEG has relationships with SDPOs Strategic Diversity Partner Organizations, e.g. - NSHMBA (National Society of </a:t>
            </a:r>
            <a:r>
              <a:rPr lang="en-US" sz="2400" smtClean="0"/>
              <a:t>Hispanic </a:t>
            </a:r>
            <a:r>
              <a:rPr lang="en-US" sz="2400" smtClean="0"/>
              <a:t>MBAs), </a:t>
            </a:r>
            <a:r>
              <a:rPr lang="en-US" sz="2400" dirty="0" smtClean="0"/>
              <a:t>SHPE (Society of Hispanic </a:t>
            </a:r>
            <a:r>
              <a:rPr lang="en-US" sz="2400" smtClean="0"/>
              <a:t>Professional </a:t>
            </a:r>
            <a:r>
              <a:rPr lang="en-US" sz="2400" smtClean="0"/>
              <a:t>Engineers), </a:t>
            </a:r>
            <a:r>
              <a:rPr lang="en-US" sz="2400" dirty="0" smtClean="0"/>
              <a:t>ALPFA (Association of Latino Professionals in Finance </a:t>
            </a:r>
            <a:r>
              <a:rPr lang="en-US" sz="2400" smtClean="0"/>
              <a:t>and </a:t>
            </a:r>
            <a:r>
              <a:rPr lang="en-US" sz="2400" smtClean="0"/>
              <a:t>Accounting), </a:t>
            </a:r>
            <a:r>
              <a:rPr lang="en-US" sz="2400" dirty="0" smtClean="0"/>
              <a:t>NJ Hispanic Bar Association</a:t>
            </a:r>
          </a:p>
          <a:p>
            <a:r>
              <a:rPr lang="en-US" sz="2400" dirty="0" smtClean="0"/>
              <a:t>ERG members attend networking functions with SDPOs to serve as PSEG ambassadors, with the goal of promoting PSEG as an Employer of Choice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ERG used to build the workforce pipeline?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ERGs need committed Executive Sponsors.  An engaged ERG Board is not enough to make them successful.</a:t>
            </a:r>
          </a:p>
          <a:p>
            <a:r>
              <a:rPr lang="en-US" sz="2000" dirty="0" smtClean="0"/>
              <a:t>ERGs help to grow the next generation of leaders – investment in them will yield the necessary leadership skills to prepare employees for larger organizational roles.</a:t>
            </a:r>
          </a:p>
          <a:p>
            <a:r>
              <a:rPr lang="en-US" sz="2000" dirty="0" smtClean="0"/>
              <a:t>It is critical to the success of an ERG that employees understand you need not be a member of the “group” to join the group.  Allies and supporters from outside of the target audience increase the depth and breadth of the organization.</a:t>
            </a:r>
          </a:p>
          <a:p>
            <a:r>
              <a:rPr lang="en-US" sz="2000" dirty="0" smtClean="0"/>
              <a:t>ERGs are effective brand ambassadors for recruiting efforts.</a:t>
            </a:r>
          </a:p>
          <a:p>
            <a:r>
              <a:rPr lang="en-US" sz="2000" dirty="0" smtClean="0"/>
              <a:t>ERGs are a great tool for employee engagement as well as diversity &amp; inclusion.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2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0"/>
            <a:ext cx="4419600" cy="59246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information, contact: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Valerie Taylor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CEWD Educational Consultant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hlinkClick r:id="rId3"/>
              </a:rPr>
              <a:t>valerie@cewd.org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LaTonya King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Director, Diversity &amp; Inclusion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Duke Energy</a:t>
            </a:r>
          </a:p>
          <a:p>
            <a:pPr>
              <a:defRPr/>
            </a:pPr>
            <a:r>
              <a:rPr lang="en-US" b="1" dirty="0">
                <a:hlinkClick r:id="rId4"/>
              </a:rPr>
              <a:t>latonya.king@duke-energy.com</a:t>
            </a:r>
            <a:r>
              <a:rPr lang="en-US" b="1" dirty="0"/>
              <a:t>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Joe Cisneros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Director, Workforce Diversity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AEP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hlinkClick r:id="rId5"/>
              </a:rPr>
              <a:t>jcisneros2@aep.com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Marisa Chambers, PHR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HR Senior Specialist—Diversity &amp; Inclusion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PSEG</a:t>
            </a:r>
          </a:p>
          <a:p>
            <a:pPr>
              <a:defRPr/>
            </a:pPr>
            <a:r>
              <a:rPr lang="en-US" dirty="0" smtClean="0">
                <a:hlinkClick r:id="rId6"/>
              </a:rPr>
              <a:t>marisa.chambers@pseg.com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50 of </a:t>
            </a:r>
            <a:r>
              <a:rPr lang="en-US" dirty="0" smtClean="0"/>
              <a:t>Diversity Inc.’s </a:t>
            </a:r>
            <a:r>
              <a:rPr lang="en-US" dirty="0"/>
              <a:t>Top Companies use their resource groups to recruit new </a:t>
            </a:r>
            <a:r>
              <a:rPr lang="en-US" dirty="0" smtClean="0"/>
              <a:t>employees.</a:t>
            </a:r>
          </a:p>
          <a:p>
            <a:r>
              <a:rPr lang="en-US" dirty="0"/>
              <a:t>M</a:t>
            </a:r>
            <a:r>
              <a:rPr lang="en-US" dirty="0" smtClean="0"/>
              <a:t>embers </a:t>
            </a:r>
            <a:r>
              <a:rPr lang="en-US" dirty="0"/>
              <a:t>of ERGs spread the word about the company being an inclusive place to work, therefore enhancing the company’s ability to attract a diverse workforce.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support ERGs?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5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ERGs not only can be used to attract a strong workforce, but retain them as well. They provide a way for various cultural groups to feel connected and provide mentorship opportunities.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support ERGs?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47800"/>
            <a:ext cx="7543800" cy="4114800"/>
          </a:xfrm>
        </p:spPr>
        <p:txBody>
          <a:bodyPr/>
          <a:lstStyle/>
          <a:p>
            <a:r>
              <a:rPr lang="en-US" dirty="0" smtClean="0"/>
              <a:t>Have company policies in place for ERGs</a:t>
            </a:r>
          </a:p>
          <a:p>
            <a:r>
              <a:rPr lang="en-US" dirty="0" smtClean="0"/>
              <a:t>Provide an executive sponsor</a:t>
            </a:r>
          </a:p>
          <a:p>
            <a:r>
              <a:rPr lang="en-US" dirty="0" smtClean="0"/>
              <a:t>Allow groups to meet during company time</a:t>
            </a:r>
          </a:p>
          <a:p>
            <a:r>
              <a:rPr lang="en-US" dirty="0" smtClean="0"/>
              <a:t>Provide facilities for the groups to meet</a:t>
            </a:r>
          </a:p>
          <a:p>
            <a:r>
              <a:rPr lang="en-US" dirty="0" smtClean="0"/>
              <a:t>Be willing to support the groups with resources they need to be successful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companies best support ERGs?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114800"/>
          </a:xfrm>
        </p:spPr>
        <p:txBody>
          <a:bodyPr/>
          <a:lstStyle/>
          <a:p>
            <a:r>
              <a:rPr lang="en-US" dirty="0" smtClean="0"/>
              <a:t>CEWD has a solution guide that includes how to start a new ERG, as developed by the Employer </a:t>
            </a:r>
            <a:r>
              <a:rPr lang="en-US" dirty="0"/>
              <a:t>Assistance and Resource Network (EARN), part of the National Employer Technical Assistance </a:t>
            </a:r>
            <a:r>
              <a:rPr lang="en-US" dirty="0" smtClean="0"/>
              <a:t>Center </a:t>
            </a:r>
            <a:r>
              <a:rPr lang="en-US" u="sng" dirty="0" smtClean="0">
                <a:hlinkClick r:id="rId2"/>
              </a:rPr>
              <a:t>www.askearn.org</a:t>
            </a:r>
            <a:endParaRPr lang="en-US" u="sng" dirty="0" smtClean="0"/>
          </a:p>
          <a:p>
            <a:r>
              <a:rPr lang="en-US" dirty="0" smtClean="0"/>
              <a:t>Solution Guide is available at: </a:t>
            </a:r>
            <a:r>
              <a:rPr lang="en-US" dirty="0">
                <a:hlinkClick r:id="rId3"/>
              </a:rPr>
              <a:t>http://www.cewd.org/workdevedu/solutionguides.asp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companies best support ERGs?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9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3CD38-CA76-464C-A842-C39829F2A04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762000"/>
            <a:ext cx="372533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92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6809E-6A30-42FC-AB8F-3CE5931DAD6E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114800"/>
          </a:xfrm>
        </p:spPr>
        <p:txBody>
          <a:bodyPr/>
          <a:lstStyle/>
          <a:p>
            <a:r>
              <a:rPr lang="en-US" sz="2400" dirty="0" smtClean="0"/>
              <a:t>Employee Resource Groups are a critical component of Duke Energy’s Diversity &amp; Inclusion Strategy</a:t>
            </a:r>
          </a:p>
          <a:p>
            <a:r>
              <a:rPr lang="en-US" sz="2400" dirty="0" smtClean="0"/>
              <a:t>Benefits to the company</a:t>
            </a:r>
          </a:p>
          <a:p>
            <a:pPr lvl="1"/>
            <a:r>
              <a:rPr lang="en-US" sz="2000" dirty="0" smtClean="0"/>
              <a:t>Recruitment and Retention</a:t>
            </a:r>
          </a:p>
          <a:p>
            <a:pPr lvl="1"/>
            <a:r>
              <a:rPr lang="en-US" sz="2000" dirty="0" smtClean="0"/>
              <a:t>Community Outreach</a:t>
            </a:r>
          </a:p>
          <a:p>
            <a:pPr lvl="1"/>
            <a:r>
              <a:rPr lang="en-US" sz="2000" dirty="0" smtClean="0"/>
              <a:t>Employee Engagement</a:t>
            </a:r>
          </a:p>
          <a:p>
            <a:r>
              <a:rPr lang="en-US" sz="2400" dirty="0" smtClean="0"/>
              <a:t>Benefits to employees</a:t>
            </a:r>
          </a:p>
          <a:p>
            <a:pPr lvl="1"/>
            <a:r>
              <a:rPr lang="en-US" sz="2000" dirty="0" smtClean="0"/>
              <a:t>Professional development and networking opportunities</a:t>
            </a:r>
          </a:p>
          <a:p>
            <a:pPr lvl="1"/>
            <a:r>
              <a:rPr lang="en-US" sz="2000" dirty="0" smtClean="0"/>
              <a:t>Improved Business Acumen</a:t>
            </a:r>
          </a:p>
          <a:p>
            <a:pPr lvl="1"/>
            <a:r>
              <a:rPr lang="en-US" sz="2000" dirty="0" smtClean="0"/>
              <a:t>Increased cultural awareness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26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1336</Words>
  <Application>Microsoft Office PowerPoint</Application>
  <PresentationFormat>On-screen Show (4:3)</PresentationFormat>
  <Paragraphs>216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What is an Employee Resource Group (ERG)?</vt:lpstr>
      <vt:lpstr>What do successful ERGs look like?</vt:lpstr>
      <vt:lpstr>Why support ERGs?</vt:lpstr>
      <vt:lpstr>Why support ERGs?</vt:lpstr>
      <vt:lpstr>How can companies best support ERGs?</vt:lpstr>
      <vt:lpstr>How can companies best support ERGs?</vt:lpstr>
      <vt:lpstr>PowerPoint Presentation</vt:lpstr>
      <vt:lpstr>Background</vt:lpstr>
      <vt:lpstr>Duke Energy ERGs</vt:lpstr>
      <vt:lpstr>Duke Energy ERGs</vt:lpstr>
      <vt:lpstr>ERG Operating Guidelines</vt:lpstr>
      <vt:lpstr>Focus ERG</vt:lpstr>
      <vt:lpstr>Mission</vt:lpstr>
      <vt:lpstr>Objectives</vt:lpstr>
      <vt:lpstr>How is the ERG used to build the workforce pipeline?</vt:lpstr>
      <vt:lpstr>Lessons Learned</vt:lpstr>
      <vt:lpstr>PowerPoint Presentation</vt:lpstr>
      <vt:lpstr>Background on ERGs</vt:lpstr>
      <vt:lpstr>Type of ERGs in the Company</vt:lpstr>
      <vt:lpstr>Policies Regarding ERGs</vt:lpstr>
      <vt:lpstr>Focus ERG: Military</vt:lpstr>
      <vt:lpstr>How is the ERG used to build the workforce pipeline?</vt:lpstr>
      <vt:lpstr>Lessons Learned</vt:lpstr>
      <vt:lpstr>PowerPoint Presentation</vt:lpstr>
      <vt:lpstr>Background on ERGs</vt:lpstr>
      <vt:lpstr>Type of ERGs in the Company</vt:lpstr>
      <vt:lpstr>Policies Regarding ERGs</vt:lpstr>
      <vt:lpstr>Focus ERG: Hispanic</vt:lpstr>
      <vt:lpstr>How is the ERG used to build the workforce pipeline?</vt:lpstr>
      <vt:lpstr>Lessons Learned</vt:lpstr>
      <vt:lpstr>PowerPoint Presentation</vt:lpstr>
    </vt:vector>
  </TitlesOfParts>
  <Company>Edison Electric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NNelson</dc:creator>
  <cp:lastModifiedBy>Valeri</cp:lastModifiedBy>
  <cp:revision>83</cp:revision>
  <dcterms:created xsi:type="dcterms:W3CDTF">2008-02-26T18:17:17Z</dcterms:created>
  <dcterms:modified xsi:type="dcterms:W3CDTF">2013-05-02T15:59:23Z</dcterms:modified>
</cp:coreProperties>
</file>